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4"/>
  </p:notesMasterIdLst>
  <p:sldIdLst>
    <p:sldId id="256" r:id="rId2"/>
    <p:sldId id="342" r:id="rId3"/>
    <p:sldId id="298" r:id="rId4"/>
    <p:sldId id="334" r:id="rId5"/>
    <p:sldId id="257" r:id="rId6"/>
    <p:sldId id="299" r:id="rId7"/>
    <p:sldId id="259" r:id="rId8"/>
    <p:sldId id="265" r:id="rId9"/>
    <p:sldId id="343" r:id="rId10"/>
    <p:sldId id="351" r:id="rId11"/>
    <p:sldId id="262" r:id="rId12"/>
    <p:sldId id="314" r:id="rId13"/>
    <p:sldId id="324" r:id="rId14"/>
    <p:sldId id="345" r:id="rId15"/>
    <p:sldId id="346" r:id="rId16"/>
    <p:sldId id="349" r:id="rId17"/>
    <p:sldId id="283" r:id="rId18"/>
    <p:sldId id="266" r:id="rId19"/>
    <p:sldId id="267" r:id="rId20"/>
    <p:sldId id="344" r:id="rId21"/>
    <p:sldId id="290" r:id="rId22"/>
    <p:sldId id="358" r:id="rId23"/>
    <p:sldId id="325" r:id="rId24"/>
    <p:sldId id="291" r:id="rId25"/>
    <p:sldId id="341" r:id="rId26"/>
    <p:sldId id="272" r:id="rId27"/>
    <p:sldId id="274" r:id="rId28"/>
    <p:sldId id="327" r:id="rId29"/>
    <p:sldId id="273" r:id="rId30"/>
    <p:sldId id="285" r:id="rId31"/>
    <p:sldId id="347" r:id="rId32"/>
    <p:sldId id="348" r:id="rId33"/>
    <p:sldId id="354" r:id="rId34"/>
    <p:sldId id="355" r:id="rId35"/>
    <p:sldId id="356" r:id="rId36"/>
    <p:sldId id="357" r:id="rId37"/>
    <p:sldId id="359" r:id="rId38"/>
    <p:sldId id="286" r:id="rId39"/>
    <p:sldId id="328" r:id="rId40"/>
    <p:sldId id="340" r:id="rId41"/>
    <p:sldId id="311" r:id="rId42"/>
    <p:sldId id="292" r:id="rId43"/>
    <p:sldId id="303" r:id="rId44"/>
    <p:sldId id="304" r:id="rId45"/>
    <p:sldId id="305" r:id="rId46"/>
    <p:sldId id="306" r:id="rId47"/>
    <p:sldId id="307" r:id="rId48"/>
    <p:sldId id="332" r:id="rId49"/>
    <p:sldId id="338" r:id="rId50"/>
    <p:sldId id="294" r:id="rId51"/>
    <p:sldId id="293" r:id="rId52"/>
    <p:sldId id="321" r:id="rId53"/>
    <p:sldId id="333" r:id="rId54"/>
    <p:sldId id="315" r:id="rId55"/>
    <p:sldId id="318" r:id="rId56"/>
    <p:sldId id="309" r:id="rId57"/>
    <p:sldId id="275" r:id="rId58"/>
    <p:sldId id="310" r:id="rId59"/>
    <p:sldId id="301" r:id="rId60"/>
    <p:sldId id="350" r:id="rId61"/>
    <p:sldId id="353" r:id="rId62"/>
    <p:sldId id="35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Backus" initials="E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1C9"/>
    <a:srgbClr val="D4DAFF"/>
    <a:srgbClr val="FF5555"/>
    <a:srgbClr val="CD9A00"/>
    <a:srgbClr val="00A5A5"/>
    <a:srgbClr val="00A200"/>
    <a:srgbClr val="FF00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0" autoAdjust="0"/>
    <p:restoredTop sz="97552" autoAdjust="0"/>
  </p:normalViewPr>
  <p:slideViewPr>
    <p:cSldViewPr snapToGrid="0" snapToObjects="1">
      <p:cViewPr>
        <p:scale>
          <a:sx n="135" d="100"/>
          <a:sy n="135" d="100"/>
        </p:scale>
        <p:origin x="-976" y="-9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9-14T16:26:12.218" idx="1">
    <p:pos x="10" y="10"/>
    <p:text>Capped title, switched to IDF black.</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8044E54-0E7A-DC46-A13A-4F219EAAC5D2}" type="datetimeFigureOut">
              <a:rPr lang="en-US"/>
              <a:pPr>
                <a:defRPr/>
              </a:pPr>
              <a:t>6/1/16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472ABA7-2ECA-4747-AD5F-C1C7883309DE}" type="slidenum">
              <a:rPr lang="en-US"/>
              <a:pPr>
                <a:defRPr/>
              </a:pPr>
              <a:t>‹#›</a:t>
            </a:fld>
            <a:endParaRPr lang="en-US"/>
          </a:p>
        </p:txBody>
      </p:sp>
    </p:spTree>
    <p:extLst>
      <p:ext uri="{BB962C8B-B14F-4D97-AF65-F5344CB8AC3E}">
        <p14:creationId xmlns:p14="http://schemas.microsoft.com/office/powerpoint/2010/main" val="395246863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4ED036A-1930-564D-9AE0-E96C6543E98E}" type="slidenum">
              <a:rPr lang="en-US">
                <a:latin typeface="Calibri" charset="0"/>
              </a:rPr>
              <a:pPr fontAlgn="base">
                <a:spcBef>
                  <a:spcPct val="0"/>
                </a:spcBef>
                <a:spcAft>
                  <a:spcPct val="0"/>
                </a:spcAft>
              </a:pPr>
              <a:t>1</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Whether it’s the battery life of a cell phone or a data center pushing the limits of how many megawatts it can draw from the local substation, power is now the biggest limit computer designers face. So what exactly in the computer is burning up most of the power?</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CC1A172-4BDA-AB4C-A455-C622A2E2D697}" type="slidenum">
              <a:rPr lang="en-US">
                <a:latin typeface="Calibri" charset="0"/>
              </a:rPr>
              <a:pPr fontAlgn="base">
                <a:spcBef>
                  <a:spcPct val="0"/>
                </a:spcBef>
                <a:spcAft>
                  <a:spcPct val="0"/>
                </a:spcAft>
              </a:pPr>
              <a:t>5</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surprise is, not the transistors! It’s the WIRES. Communication is now almost all of the parts cost, almost all of the time spent, and almost all of the energy and power consumed! If you swapped very transistor in a current computer for some new magical kind of switching device, like a carbon nanotube transistor, and if it used zero energy and went infinitely fast and didn’t cost anything, you would only improve the computer by a few percent. So the place I started looking for savings was this: For all the bits we move back and forth, how many of them are really necessary? Which brings up…</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3D4D6F1-F635-3C47-8F17-2F545376B841}" type="slidenum">
              <a:rPr lang="en-US">
                <a:latin typeface="Calibri" charset="0"/>
              </a:rPr>
              <a:pPr fontAlgn="base">
                <a:spcBef>
                  <a:spcPct val="0"/>
                </a:spcBef>
                <a:spcAft>
                  <a:spcPct val="0"/>
                </a:spcAft>
              </a:pPr>
              <a:t>7</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Having the computer keep track of the scale factor, and being able to express very large and very small numbers, certainly was a huge step forward from only being able to compute with counting numbers. It takes major programming effort to compute with “fixed point” or integer arithmetic, because arithmetic is always overflowing or underflowing. By the way, the computer in the picture is the source of a popular myth that Thomas J. Watson said “I think there is perhaps a market for five computers in the world”. What he actually said to a stockholders meeting was that they did a sales tour for the IBM 701 to twenty customers, expecting perhaps five of them to order one, and actually got orders for eighteen.</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43CA363-8552-5143-9BA6-56544B2C1BC8}" type="slidenum">
              <a:rPr lang="en-US">
                <a:latin typeface="Calibri" charset="0"/>
              </a:rPr>
              <a:pPr fontAlgn="base">
                <a:spcBef>
                  <a:spcPct val="0"/>
                </a:spcBef>
                <a:spcAft>
                  <a:spcPct val="0"/>
                </a:spcAft>
              </a:pPr>
              <a:t>8</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You might have thought computer math was a pretty geeky thing to talk about at a TTI Vanguard conference, but it turns out that  the acceptance of “there has to be rounding error, so just deal with it” has led to disasters costing hundreds of millions of dollars each, and even costing people’s lives. What do most programmers do about rounding error? They demand WAY TOO MUCH PRECISION, hoping to push the error far enough away that it probably won’t hurt the answer. Probably. And what does that excess precision do? It wastes memory, bandwidth, energy, and storage, that’s what!</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E93074F7-7F49-184E-937C-4F1D866E700C}" type="slidenum">
              <a:rPr lang="en-US">
                <a:latin typeface="Calibri" charset="0"/>
              </a:rPr>
              <a:pPr fontAlgn="base">
                <a:spcBef>
                  <a:spcPct val="0"/>
                </a:spcBef>
                <a:spcAft>
                  <a:spcPct val="0"/>
                </a:spcAft>
              </a:pPr>
              <a:t>9</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Have you ever seen those old mechanical desk calculators? The computed about one digit of the answer every second, clanking away. A room full of those desk calculators were operated by people, usually women, called “computers”. A room full of computers, the people kind, did all the calculations used for the design of the first atomic bomb in 1945. Funny to think that the US government worries about us shipping powerful computers to other countries because they might allow them to design a nuclear weapon! Anyway, as soon as computers like the IBM 701 became widespread, it was the numerical equivalent of handing a gun to a five-year-old. Programmers gleefully attempted to use textbook algebra to solve problems, and when the answers came out so inaccurate as to be useless, it could take weeks to figure where in the automatic calculation things went wrong.</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5929B9BB-3FE6-C147-B171-B2A5492080D6}" type="slidenum">
              <a:rPr lang="en-US">
                <a:latin typeface="Calibri" charset="0"/>
              </a:rPr>
              <a:pPr fontAlgn="base">
                <a:spcBef>
                  <a:spcPct val="0"/>
                </a:spcBef>
                <a:spcAft>
                  <a:spcPct val="0"/>
                </a:spcAft>
              </a:pPr>
              <a:t>11</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9367"/>
            <a:ext cx="7848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8"/>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951F711-DD2E-1346-BB12-045C61EFBD87}" type="datetime2">
              <a:rPr lang="en-US"/>
              <a:pPr>
                <a:defRPr/>
              </a:pPr>
              <a:t>Wednesday, June 1, 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8496D-E132-814E-8E86-FA9106B2E8F9}" type="slidenum">
              <a:rPr lang="en-US"/>
              <a:pPr>
                <a:defRPr/>
              </a:pPr>
              <a:t>‹#›</a:t>
            </a:fld>
            <a:endParaRPr lang="en-US"/>
          </a:p>
        </p:txBody>
      </p:sp>
    </p:spTree>
    <p:extLst>
      <p:ext uri="{BB962C8B-B14F-4D97-AF65-F5344CB8AC3E}">
        <p14:creationId xmlns:p14="http://schemas.microsoft.com/office/powerpoint/2010/main" val="322633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4ECE42-6089-784D-9DFB-CA5F7BB873EF}" type="datetime2">
              <a:rPr lang="en-US"/>
              <a:pPr>
                <a:defRPr/>
              </a:pPr>
              <a:t>Wednesday, June 1, 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E047F2-02C8-2E4E-85B3-73AE6199ACC2}" type="slidenum">
              <a:rPr lang="en-US"/>
              <a:pPr>
                <a:defRPr/>
              </a:pPr>
              <a:t>‹#›</a:t>
            </a:fld>
            <a:endParaRPr lang="en-US" dirty="0"/>
          </a:p>
        </p:txBody>
      </p:sp>
    </p:spTree>
    <p:extLst>
      <p:ext uri="{BB962C8B-B14F-4D97-AF65-F5344CB8AC3E}">
        <p14:creationId xmlns:p14="http://schemas.microsoft.com/office/powerpoint/2010/main" val="120618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76F44C9-948F-C44E-8D70-A4BA95F357CB}" type="datetime2">
              <a:rPr lang="en-US"/>
              <a:pPr>
                <a:defRPr/>
              </a:pPr>
              <a:t>Wednesday, June 1, 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8397C8-2A0A-E24F-8767-0E778591A984}" type="slidenum">
              <a:rPr lang="en-US"/>
              <a:pPr>
                <a:defRPr/>
              </a:pPr>
              <a:t>‹#›</a:t>
            </a:fld>
            <a:endParaRPr lang="en-US" dirty="0"/>
          </a:p>
        </p:txBody>
      </p:sp>
    </p:spTree>
    <p:extLst>
      <p:ext uri="{BB962C8B-B14F-4D97-AF65-F5344CB8AC3E}">
        <p14:creationId xmlns:p14="http://schemas.microsoft.com/office/powerpoint/2010/main" val="18698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E6D992-5CD6-384C-BFBA-1E91EB65899B}" type="datetime2">
              <a:rPr lang="en-US"/>
              <a:pPr>
                <a:defRPr/>
              </a:pPr>
              <a:t>Wednesday, June 1, 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A24DB-4099-6240-9598-E6B1611FA52F}" type="slidenum">
              <a:rPr lang="en-US"/>
              <a:pPr>
                <a:defRPr/>
              </a:pPr>
              <a:t>‹#›</a:t>
            </a:fld>
            <a:endParaRPr lang="en-US" dirty="0"/>
          </a:p>
        </p:txBody>
      </p:sp>
    </p:spTree>
    <p:extLst>
      <p:ext uri="{BB962C8B-B14F-4D97-AF65-F5344CB8AC3E}">
        <p14:creationId xmlns:p14="http://schemas.microsoft.com/office/powerpoint/2010/main" val="16403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9519"/>
            <a:ext cx="7848600" cy="21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F12382-8C42-5E4A-9484-ED8843EE7DC7}" type="datetime2">
              <a:rPr lang="en-US"/>
              <a:pPr>
                <a:defRPr/>
              </a:pPr>
              <a:t>Wednesday, June 1, 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4CE45C-7811-544A-B53C-E71B09F77D6F}" type="slidenum">
              <a:rPr lang="en-US"/>
              <a:pPr>
                <a:defRPr/>
              </a:pPr>
              <a:t>‹#›</a:t>
            </a:fld>
            <a:endParaRPr lang="en-US"/>
          </a:p>
        </p:txBody>
      </p:sp>
    </p:spTree>
    <p:extLst>
      <p:ext uri="{BB962C8B-B14F-4D97-AF65-F5344CB8AC3E}">
        <p14:creationId xmlns:p14="http://schemas.microsoft.com/office/powerpoint/2010/main" val="33796018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05843D1-2981-824D-B1D4-017086098CAF}" type="datetime2">
              <a:rPr lang="en-US"/>
              <a:pPr>
                <a:defRPr/>
              </a:pPr>
              <a:t>Wednesday, June 1, 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F2E484-F25E-794F-ACF2-279175BFE479}" type="slidenum">
              <a:rPr lang="en-US"/>
              <a:pPr>
                <a:defRPr/>
              </a:pPr>
              <a:t>‹#›</a:t>
            </a:fld>
            <a:endParaRPr lang="en-US" dirty="0"/>
          </a:p>
        </p:txBody>
      </p:sp>
    </p:spTree>
    <p:extLst>
      <p:ext uri="{BB962C8B-B14F-4D97-AF65-F5344CB8AC3E}">
        <p14:creationId xmlns:p14="http://schemas.microsoft.com/office/powerpoint/2010/main" val="140288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013" y="4045215"/>
            <a:ext cx="4709583"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5A9A07C-5A21-1145-82C7-4E7D1C97470B}" type="datetime2">
              <a:rPr lang="en-US"/>
              <a:pPr>
                <a:defRPr/>
              </a:pPr>
              <a:t>Wednesday, June 1, 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951C528-A905-234A-B3DB-4547B8E46FA7}" type="slidenum">
              <a:rPr lang="en-US"/>
              <a:pPr>
                <a:defRPr/>
              </a:pPr>
              <a:t>‹#›</a:t>
            </a:fld>
            <a:endParaRPr lang="en-US"/>
          </a:p>
        </p:txBody>
      </p:sp>
    </p:spTree>
    <p:extLst>
      <p:ext uri="{BB962C8B-B14F-4D97-AF65-F5344CB8AC3E}">
        <p14:creationId xmlns:p14="http://schemas.microsoft.com/office/powerpoint/2010/main" val="339489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772299-6323-A646-9CD7-5FF62BDBB934}" type="datetime2">
              <a:rPr lang="en-US"/>
              <a:pPr>
                <a:defRPr/>
              </a:pPr>
              <a:t>Wednesday, June 1, 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30ADBA-60EB-4649-9F8F-02776113B34B}" type="slidenum">
              <a:rPr lang="en-US"/>
              <a:pPr>
                <a:defRPr/>
              </a:pPr>
              <a:t>‹#›</a:t>
            </a:fld>
            <a:endParaRPr lang="en-US" dirty="0"/>
          </a:p>
        </p:txBody>
      </p:sp>
    </p:spTree>
    <p:extLst>
      <p:ext uri="{BB962C8B-B14F-4D97-AF65-F5344CB8AC3E}">
        <p14:creationId xmlns:p14="http://schemas.microsoft.com/office/powerpoint/2010/main" val="276996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A529D1-6E52-2D4F-A9EC-5AB90919DBBF}" type="datetime2">
              <a:rPr lang="en-US"/>
              <a:pPr>
                <a:defRPr/>
              </a:pPr>
              <a:t>Wednesday, June 1, 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C35541-4401-9248-ADC2-6982F584B0A5}" type="slidenum">
              <a:rPr lang="en-US"/>
              <a:pPr>
                <a:defRPr/>
              </a:pPr>
              <a:t>‹#›</a:t>
            </a:fld>
            <a:endParaRPr lang="en-US" dirty="0"/>
          </a:p>
        </p:txBody>
      </p:sp>
    </p:spTree>
    <p:extLst>
      <p:ext uri="{BB962C8B-B14F-4D97-AF65-F5344CB8AC3E}">
        <p14:creationId xmlns:p14="http://schemas.microsoft.com/office/powerpoint/2010/main" val="32757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2965" y="3579549"/>
            <a:ext cx="5577417"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61"/>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D432564-E321-2949-98FC-C333D8503C6C}" type="datetime2">
              <a:rPr lang="en-US"/>
              <a:pPr>
                <a:defRPr/>
              </a:pPr>
              <a:t>Wednesday, June 1, 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A62C870-4BD1-554F-AB02-525235F5AEB4}" type="slidenum">
              <a:rPr lang="en-US"/>
              <a:pPr>
                <a:defRPr/>
              </a:pPr>
              <a:t>‹#›</a:t>
            </a:fld>
            <a:endParaRPr lang="en-US"/>
          </a:p>
        </p:txBody>
      </p:sp>
    </p:spTree>
    <p:extLst>
      <p:ext uri="{BB962C8B-B14F-4D97-AF65-F5344CB8AC3E}">
        <p14:creationId xmlns:p14="http://schemas.microsoft.com/office/powerpoint/2010/main" val="36340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D35714-D676-004A-B933-D1828E1923D9}" type="datetime2">
              <a:rPr lang="en-US"/>
              <a:pPr>
                <a:defRPr/>
              </a:pPr>
              <a:t>Wednesday, June 1, 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28C248-6490-394E-B789-3FA31333387B}" type="slidenum">
              <a:rPr lang="en-US"/>
              <a:pPr>
                <a:defRPr/>
              </a:pPr>
              <a:t>‹#›</a:t>
            </a:fld>
            <a:endParaRPr lang="en-US" dirty="0"/>
          </a:p>
        </p:txBody>
      </p:sp>
    </p:spTree>
    <p:extLst>
      <p:ext uri="{BB962C8B-B14F-4D97-AF65-F5344CB8AC3E}">
        <p14:creationId xmlns:p14="http://schemas.microsoft.com/office/powerpoint/2010/main" val="3078814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13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3"/>
            <a:ext cx="2895600" cy="32808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77715026-A162-9B41-AAF9-EF800A5636BC}" type="datetime2">
              <a:rPr lang="en-US"/>
              <a:pPr>
                <a:defRPr/>
              </a:pPr>
              <a:t>Wednesday, June 1, 16</a:t>
            </a:fld>
            <a:endParaRPr lang="en-US" dirty="0"/>
          </a:p>
        </p:txBody>
      </p:sp>
      <p:sp>
        <p:nvSpPr>
          <p:cNvPr id="5" name="Footer Placeholder 4"/>
          <p:cNvSpPr>
            <a:spLocks noGrp="1"/>
          </p:cNvSpPr>
          <p:nvPr>
            <p:ph type="ftr" sz="quarter" idx="3"/>
          </p:nvPr>
        </p:nvSpPr>
        <p:spPr>
          <a:xfrm>
            <a:off x="3429000" y="19053"/>
            <a:ext cx="4114800" cy="32808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3"/>
            <a:ext cx="1066800" cy="32808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D9220536-371B-8D40-8CF4-EC824348DD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3" r:id="rId1"/>
    <p:sldLayoutId id="2147483976" r:id="rId2"/>
    <p:sldLayoutId id="2147483984" r:id="rId3"/>
    <p:sldLayoutId id="2147483977" r:id="rId4"/>
    <p:sldLayoutId id="2147483985" r:id="rId5"/>
    <p:sldLayoutId id="2147483978" r:id="rId6"/>
    <p:sldLayoutId id="2147483979" r:id="rId7"/>
    <p:sldLayoutId id="2147483986" r:id="rId8"/>
    <p:sldLayoutId id="2147483980" r:id="rId9"/>
    <p:sldLayoutId id="2147483981" r:id="rId10"/>
    <p:sldLayoutId id="2147483982" r:id="rId11"/>
  </p:sldLayoutIdLst>
  <p:timing>
    <p:tnLst>
      <p:par>
        <p:cTn xmlns:p14="http://schemas.microsoft.com/office/powerpoint/2010/main" id="1" dur="indefinite" restart="never" nodeType="tmRoot"/>
      </p:par>
    </p:tnLst>
  </p:timing>
  <p:hf sldNum="0" hdr="0" ftr="0" dt="0"/>
  <p:txStyles>
    <p:titleStyle>
      <a:lvl1pPr algn="l" rtl="0" fontAlgn="base">
        <a:spcBef>
          <a:spcPct val="0"/>
        </a:spcBef>
        <a:spcAft>
          <a:spcPct val="0"/>
        </a:spcAft>
        <a:defRPr sz="40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4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4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oleObject" Target="../embeddings/oleObject2.bin"/><Relationship Id="rId5" Type="http://schemas.openxmlformats.org/officeDocument/2006/relationships/image" Target="../media/image4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9.emf"/><Relationship Id="rId5" Type="http://schemas.openxmlformats.org/officeDocument/2006/relationships/image" Target="../media/image50.jpg"/><Relationship Id="rId6" Type="http://schemas.openxmlformats.org/officeDocument/2006/relationships/image" Target="../media/image5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ulia-users@googlegroups.com" TargetMode="External"/><Relationship Id="rId3" Type="http://schemas.openxmlformats.org/officeDocument/2006/relationships/hyperlink" Target="https://github.com/dpsanders/pyunu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3974"/>
            <a:ext cx="7848600" cy="1928284"/>
          </a:xfrm>
        </p:spPr>
        <p:txBody>
          <a:bodyPr/>
          <a:lstStyle/>
          <a:p>
            <a:r>
              <a:rPr lang="en-US" sz="3600" dirty="0"/>
              <a:t>AN ENERGY-EFFICIENT AND MASSIVELY PARALLEL APPROACH TO VALID NUMERICS </a:t>
            </a:r>
            <a:endParaRPr lang="en-US" sz="3600" dirty="0">
              <a:effectLst/>
            </a:endParaRPr>
          </a:p>
        </p:txBody>
      </p:sp>
      <p:sp>
        <p:nvSpPr>
          <p:cNvPr id="3" name="Subtitle 2"/>
          <p:cNvSpPr>
            <a:spLocks noGrp="1"/>
          </p:cNvSpPr>
          <p:nvPr>
            <p:ph type="subTitle" idx="1"/>
          </p:nvPr>
        </p:nvSpPr>
        <p:spPr>
          <a:xfrm>
            <a:off x="685800" y="3098807"/>
            <a:ext cx="7848600" cy="2520951"/>
          </a:xfrm>
        </p:spPr>
        <p:txBody>
          <a:bodyPr rtlCol="0">
            <a:normAutofit lnSpcReduction="10000"/>
          </a:bodyPr>
          <a:lstStyle/>
          <a:p>
            <a:pPr fontAlgn="auto">
              <a:spcAft>
                <a:spcPts val="0"/>
              </a:spcAft>
              <a:buFont typeface="Arial" pitchFamily="34" charset="0"/>
              <a:buNone/>
              <a:defRPr/>
            </a:pPr>
            <a:endParaRPr lang="en-US" dirty="0">
              <a:ea typeface="+mn-ea"/>
              <a:cs typeface="+mn-cs"/>
            </a:endParaRPr>
          </a:p>
          <a:p>
            <a:pPr fontAlgn="auto">
              <a:spcAft>
                <a:spcPts val="0"/>
              </a:spcAft>
              <a:buFont typeface="Arial" pitchFamily="34" charset="0"/>
              <a:buNone/>
              <a:defRPr/>
            </a:pPr>
            <a:r>
              <a:rPr lang="en-US" sz="3400" dirty="0" smtClean="0">
                <a:ea typeface="+mn-ea"/>
                <a:cs typeface="+mn-cs"/>
              </a:rPr>
              <a:t>John L. </a:t>
            </a:r>
            <a:r>
              <a:rPr lang="en-US" sz="3400" dirty="0" smtClean="0">
                <a:ea typeface="+mn-ea"/>
                <a:cs typeface="+mn-cs"/>
              </a:rPr>
              <a:t>Gustafson</a:t>
            </a:r>
          </a:p>
          <a:p>
            <a:pPr fontAlgn="auto">
              <a:spcAft>
                <a:spcPts val="0"/>
              </a:spcAft>
              <a:buFont typeface="Arial" pitchFamily="34" charset="0"/>
              <a:buNone/>
              <a:defRPr/>
            </a:pPr>
            <a:r>
              <a:rPr lang="en-US" sz="3400" dirty="0" smtClean="0">
                <a:ea typeface="+mn-ea"/>
                <a:cs typeface="+mn-cs"/>
              </a:rPr>
              <a:t>ICRAR Seminar</a:t>
            </a:r>
            <a:endParaRPr lang="en-US" sz="3400" dirty="0" smtClean="0">
              <a:ea typeface="+mn-ea"/>
              <a:cs typeface="+mn-cs"/>
            </a:endParaRPr>
          </a:p>
          <a:p>
            <a:pPr fontAlgn="auto">
              <a:spcAft>
                <a:spcPts val="0"/>
              </a:spcAft>
              <a:buFont typeface="Arial" pitchFamily="34" charset="0"/>
              <a:buNone/>
              <a:defRPr/>
            </a:pPr>
            <a:endParaRPr lang="en-US" sz="3400" i="1" dirty="0">
              <a:latin typeface="Courier New"/>
              <a:ea typeface="+mn-ea"/>
              <a:cs typeface="+mn-cs"/>
            </a:endParaRPr>
          </a:p>
          <a:p>
            <a:pPr fontAlgn="auto">
              <a:spcAft>
                <a:spcPts val="0"/>
              </a:spcAft>
              <a:buFont typeface="Arial" pitchFamily="34" charset="0"/>
              <a:buNone/>
              <a:defRPr/>
            </a:pPr>
            <a:r>
              <a:rPr lang="en-US" sz="1900" i="1" dirty="0" err="1" smtClean="0">
                <a:latin typeface="Courier New"/>
                <a:ea typeface="+mn-ea"/>
                <a:cs typeface="Courier New"/>
              </a:rPr>
              <a:t>john.gustafson@nus.sg.edu</a:t>
            </a:r>
            <a:endParaRPr lang="en-US" sz="1900" i="1" dirty="0">
              <a:latin typeface="Courier New"/>
              <a:ea typeface="+mn-ea"/>
              <a:cs typeface="Courier New"/>
            </a:endParaRPr>
          </a:p>
        </p:txBody>
      </p:sp>
      <p:sp>
        <p:nvSpPr>
          <p:cNvPr id="4" name="TextBox 3"/>
          <p:cNvSpPr txBox="1"/>
          <p:nvPr/>
        </p:nvSpPr>
        <p:spPr>
          <a:xfrm>
            <a:off x="685800" y="5794963"/>
            <a:ext cx="1878940" cy="461665"/>
          </a:xfrm>
          <a:prstGeom prst="rect">
            <a:avLst/>
          </a:prstGeom>
          <a:noFill/>
        </p:spPr>
        <p:txBody>
          <a:bodyPr wrap="none" rtlCol="0">
            <a:spAutoFit/>
          </a:bodyPr>
          <a:lstStyle/>
          <a:p>
            <a:r>
              <a:rPr lang="en-US" sz="2400" dirty="0" smtClean="0"/>
              <a:t>2 June 2016</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 Key Idea: The </a:t>
            </a:r>
            <a:r>
              <a:rPr lang="en-US" dirty="0" err="1" smtClean="0">
                <a:ea typeface="+mj-ea"/>
                <a:cs typeface="+mj-cs"/>
              </a:rPr>
              <a:t>Ubit</a:t>
            </a:r>
            <a:endParaRPr lang="en-US" dirty="0">
              <a:ea typeface="+mj-ea"/>
              <a:cs typeface="+mj-cs"/>
            </a:endParaRPr>
          </a:p>
        </p:txBody>
      </p:sp>
      <p:sp>
        <p:nvSpPr>
          <p:cNvPr id="3" name="Content Placeholder 2"/>
          <p:cNvSpPr>
            <a:spLocks noGrp="1"/>
          </p:cNvSpPr>
          <p:nvPr>
            <p:ph idx="1"/>
          </p:nvPr>
        </p:nvSpPr>
        <p:spPr>
          <a:xfrm>
            <a:off x="457200" y="1331394"/>
            <a:ext cx="8229600" cy="1274461"/>
          </a:xfrm>
        </p:spPr>
        <p:txBody>
          <a:bodyPr rtlCol="0">
            <a:noAutofit/>
          </a:bodyPr>
          <a:lstStyle/>
          <a:p>
            <a:pPr marL="0" indent="0" fontAlgn="auto">
              <a:lnSpc>
                <a:spcPct val="120000"/>
              </a:lnSpc>
              <a:spcAft>
                <a:spcPts val="0"/>
              </a:spcAft>
              <a:buFont typeface="Arial" pitchFamily="34" charset="0"/>
              <a:buNone/>
              <a:defRPr/>
            </a:pPr>
            <a:r>
              <a:rPr lang="en-US" sz="2800" dirty="0" smtClean="0">
                <a:ea typeface="+mn-ea"/>
                <a:cs typeface="+mn-cs"/>
              </a:rPr>
              <a:t>We have </a:t>
            </a:r>
            <a:r>
              <a:rPr lang="en-US" sz="2800" i="1" dirty="0" smtClean="0">
                <a:ea typeface="+mn-ea"/>
                <a:cs typeface="+mn-cs"/>
              </a:rPr>
              <a:t>always</a:t>
            </a:r>
            <a:r>
              <a:rPr lang="en-US" sz="2800" dirty="0" smtClean="0">
                <a:ea typeface="+mn-ea"/>
                <a:cs typeface="+mn-cs"/>
              </a:rPr>
              <a:t> had a way of expressing reals correctly with a finite set of symbols.</a:t>
            </a:r>
            <a:endParaRPr lang="en-US" sz="2800" dirty="0">
              <a:ea typeface="+mn-ea"/>
              <a:cs typeface="+mn-cs"/>
            </a:endParaRPr>
          </a:p>
        </p:txBody>
      </p:sp>
      <p:grpSp>
        <p:nvGrpSpPr>
          <p:cNvPr id="7" name="Group 6"/>
          <p:cNvGrpSpPr/>
          <p:nvPr/>
        </p:nvGrpSpPr>
        <p:grpSpPr>
          <a:xfrm>
            <a:off x="2836334" y="2695232"/>
            <a:ext cx="3471333" cy="1655704"/>
            <a:chOff x="2836334" y="2601148"/>
            <a:chExt cx="3471333" cy="1655704"/>
          </a:xfrm>
        </p:grpSpPr>
        <p:sp>
          <p:nvSpPr>
            <p:cNvPr id="6" name="Rounded Rectangle 5"/>
            <p:cNvSpPr/>
            <p:nvPr/>
          </p:nvSpPr>
          <p:spPr>
            <a:xfrm>
              <a:off x="2836334" y="2601148"/>
              <a:ext cx="3471333" cy="165570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97324" y="2736503"/>
              <a:ext cx="3149353" cy="1384995"/>
            </a:xfrm>
            <a:prstGeom prst="rect">
              <a:avLst/>
            </a:prstGeom>
            <a:noFill/>
          </p:spPr>
          <p:txBody>
            <a:bodyPr wrap="none" rtlCol="0">
              <a:spAutoFit/>
            </a:bodyPr>
            <a:lstStyle/>
            <a:p>
              <a:r>
                <a:rPr lang="en-US" sz="2800" dirty="0" smtClean="0">
                  <a:solidFill>
                    <a:srgbClr val="FF0000"/>
                  </a:solidFill>
                </a:rPr>
                <a:t>Incorrect</a:t>
              </a:r>
              <a:r>
                <a:rPr lang="en-US" sz="2800" dirty="0" smtClean="0"/>
                <a:t>: </a:t>
              </a:r>
              <a:r>
                <a:rPr lang="en-US" sz="2800" i="1" dirty="0" smtClean="0"/>
                <a:t>π</a:t>
              </a:r>
              <a:r>
                <a:rPr lang="en-US" sz="2800" dirty="0" smtClean="0"/>
                <a:t> = 3.14</a:t>
              </a:r>
            </a:p>
            <a:p>
              <a:endParaRPr lang="en-US" sz="2800" i="1" dirty="0"/>
            </a:p>
            <a:p>
              <a:r>
                <a:rPr lang="en-US" sz="2800" dirty="0" smtClean="0">
                  <a:solidFill>
                    <a:srgbClr val="0000FF"/>
                  </a:solidFill>
                </a:rPr>
                <a:t>Correct</a:t>
              </a:r>
              <a:r>
                <a:rPr lang="en-US" sz="2800" dirty="0" smtClean="0"/>
                <a:t>: </a:t>
              </a:r>
              <a:r>
                <a:rPr lang="en-US" sz="2800" i="1" dirty="0"/>
                <a:t>π</a:t>
              </a:r>
              <a:r>
                <a:rPr lang="en-US" sz="2800" dirty="0"/>
                <a:t> = </a:t>
              </a:r>
              <a:r>
                <a:rPr lang="en-US" sz="2800" dirty="0" smtClean="0"/>
                <a:t>3.14</a:t>
              </a:r>
              <a:r>
                <a:rPr lang="en-US" sz="2800" baseline="30000" dirty="0" smtClean="0"/>
                <a:t>…</a:t>
              </a:r>
              <a:endParaRPr lang="en-US" sz="2800" baseline="30000" dirty="0"/>
            </a:p>
          </p:txBody>
        </p:sp>
      </p:grpSp>
      <p:sp>
        <p:nvSpPr>
          <p:cNvPr id="5" name="TextBox 4"/>
          <p:cNvSpPr txBox="1"/>
          <p:nvPr/>
        </p:nvSpPr>
        <p:spPr>
          <a:xfrm>
            <a:off x="457200" y="4590825"/>
            <a:ext cx="8600882" cy="2000548"/>
          </a:xfrm>
          <a:prstGeom prst="rect">
            <a:avLst/>
          </a:prstGeom>
          <a:noFill/>
        </p:spPr>
        <p:txBody>
          <a:bodyPr wrap="none" rtlCol="0">
            <a:spAutoFit/>
          </a:bodyPr>
          <a:lstStyle/>
          <a:p>
            <a:r>
              <a:rPr lang="en-US" sz="2400" dirty="0" smtClean="0"/>
              <a:t>The latter means 3.14 </a:t>
            </a:r>
            <a:r>
              <a:rPr lang="en-US" sz="2400" smtClean="0"/>
              <a:t>&lt; </a:t>
            </a:r>
            <a:r>
              <a:rPr lang="en-US" sz="2400" i="1"/>
              <a:t>π</a:t>
            </a:r>
            <a:r>
              <a:rPr lang="en-US" sz="2400" smtClean="0"/>
              <a:t> </a:t>
            </a:r>
            <a:r>
              <a:rPr lang="en-US" sz="2400" dirty="0" smtClean="0"/>
              <a:t>&lt; 3.15, a </a:t>
            </a:r>
            <a:r>
              <a:rPr lang="en-US" sz="2400" b="1" dirty="0" smtClean="0"/>
              <a:t>true statement</a:t>
            </a:r>
            <a:r>
              <a:rPr lang="en-US" sz="2400" dirty="0" smtClean="0"/>
              <a:t>.</a:t>
            </a:r>
          </a:p>
          <a:p>
            <a:endParaRPr lang="en-US" sz="2400" dirty="0"/>
          </a:p>
          <a:p>
            <a:r>
              <a:rPr lang="en-US" sz="2400" dirty="0" smtClean="0"/>
              <a:t>Presence or absence of the “</a:t>
            </a:r>
            <a:r>
              <a:rPr lang="en-US" sz="2800" baseline="30000" dirty="0" smtClean="0"/>
              <a:t>…</a:t>
            </a:r>
            <a:r>
              <a:rPr lang="en-US" sz="2400" dirty="0" smtClean="0"/>
              <a:t>” is the </a:t>
            </a:r>
            <a:r>
              <a:rPr lang="en-US" sz="2400" i="1" dirty="0" err="1" smtClean="0">
                <a:solidFill>
                  <a:srgbClr val="FF00FF"/>
                </a:solidFill>
              </a:rPr>
              <a:t>ubit</a:t>
            </a:r>
            <a:r>
              <a:rPr lang="en-US" sz="2400" dirty="0" smtClean="0"/>
              <a:t>, just like a sign bit.</a:t>
            </a:r>
            <a:br>
              <a:rPr lang="en-US" sz="2400" dirty="0" smtClean="0"/>
            </a:br>
            <a:r>
              <a:rPr lang="en-US" sz="2400" dirty="0" smtClean="0"/>
              <a:t>It is 0 if exact, 1 if there are more bits after the last fraction bit,</a:t>
            </a:r>
            <a:br>
              <a:rPr lang="en-US" sz="2400" dirty="0" smtClean="0"/>
            </a:br>
            <a:r>
              <a:rPr lang="en-US" sz="2400" dirty="0" smtClean="0"/>
              <a:t>not all 0s and not all 1s.</a:t>
            </a:r>
            <a:endParaRPr lang="en-US" sz="2400" dirty="0"/>
          </a:p>
        </p:txBody>
      </p:sp>
    </p:spTree>
    <p:extLst>
      <p:ext uri="{BB962C8B-B14F-4D97-AF65-F5344CB8AC3E}">
        <p14:creationId xmlns:p14="http://schemas.microsoft.com/office/powerpoint/2010/main" val="27786857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Floats designed for </a:t>
            </a:r>
            <a:r>
              <a:rPr lang="en-US" i="1" dirty="0" smtClean="0">
                <a:ea typeface="+mj-ea"/>
                <a:cs typeface="+mj-cs"/>
              </a:rPr>
              <a:t>visible</a:t>
            </a:r>
            <a:r>
              <a:rPr lang="en-US" dirty="0" smtClean="0">
                <a:ea typeface="+mj-ea"/>
                <a:cs typeface="+mj-cs"/>
              </a:rPr>
              <a:t> scratch work</a:t>
            </a:r>
            <a:endParaRPr lang="en-US" dirty="0">
              <a:ea typeface="+mj-ea"/>
              <a:cs typeface="+mj-cs"/>
            </a:endParaRPr>
          </a:p>
        </p:txBody>
      </p:sp>
      <p:sp>
        <p:nvSpPr>
          <p:cNvPr id="3" name="Content Placeholder 2"/>
          <p:cNvSpPr>
            <a:spLocks noGrp="1"/>
          </p:cNvSpPr>
          <p:nvPr>
            <p:ph idx="1"/>
          </p:nvPr>
        </p:nvSpPr>
        <p:spPr>
          <a:xfrm>
            <a:off x="457200" y="1600200"/>
            <a:ext cx="4866640" cy="4876800"/>
          </a:xfrm>
        </p:spPr>
        <p:txBody>
          <a:bodyPr/>
          <a:lstStyle/>
          <a:p>
            <a:r>
              <a:rPr lang="en-US" dirty="0" smtClean="0">
                <a:latin typeface="Arial" charset="0"/>
              </a:rPr>
              <a:t>OK </a:t>
            </a:r>
            <a:r>
              <a:rPr lang="en-US" dirty="0">
                <a:latin typeface="Arial" charset="0"/>
              </a:rPr>
              <a:t>for </a:t>
            </a:r>
            <a:r>
              <a:rPr lang="en-US" i="1" dirty="0">
                <a:latin typeface="Arial" charset="0"/>
              </a:rPr>
              <a:t>manual</a:t>
            </a:r>
            <a:r>
              <a:rPr lang="en-US" dirty="0">
                <a:latin typeface="Arial" charset="0"/>
              </a:rPr>
              <a:t> calculations</a:t>
            </a:r>
          </a:p>
          <a:p>
            <a:pPr lvl="1"/>
            <a:r>
              <a:rPr lang="en-US" dirty="0">
                <a:latin typeface="Arial" charset="0"/>
              </a:rPr>
              <a:t>Operator sees, remembers errors</a:t>
            </a:r>
          </a:p>
          <a:p>
            <a:pPr lvl="1"/>
            <a:r>
              <a:rPr lang="en-US" dirty="0">
                <a:latin typeface="Arial" charset="0"/>
              </a:rPr>
              <a:t>Can head off overflow, underflow</a:t>
            </a:r>
          </a:p>
          <a:p>
            <a:r>
              <a:rPr lang="en-US" dirty="0">
                <a:latin typeface="Arial" charset="0"/>
              </a:rPr>
              <a:t>Automatic math </a:t>
            </a:r>
            <a:r>
              <a:rPr lang="en-US" i="1" dirty="0">
                <a:latin typeface="Arial" charset="0"/>
              </a:rPr>
              <a:t>hides</a:t>
            </a:r>
            <a:r>
              <a:rPr lang="en-US" dirty="0">
                <a:latin typeface="Arial" charset="0"/>
              </a:rPr>
              <a:t> all that</a:t>
            </a:r>
          </a:p>
          <a:p>
            <a:r>
              <a:rPr lang="en-US" dirty="0">
                <a:latin typeface="Arial" charset="0"/>
              </a:rPr>
              <a:t>No one sees processor “flags”</a:t>
            </a:r>
          </a:p>
          <a:p>
            <a:r>
              <a:rPr lang="en-US" dirty="0" smtClean="0">
                <a:latin typeface="Arial" charset="0"/>
              </a:rPr>
              <a:t>Disobeys </a:t>
            </a:r>
            <a:r>
              <a:rPr lang="en-US" dirty="0">
                <a:latin typeface="Arial" charset="0"/>
              </a:rPr>
              <a:t>algebraic </a:t>
            </a:r>
            <a:r>
              <a:rPr lang="en-US" dirty="0" smtClean="0">
                <a:latin typeface="Arial" charset="0"/>
              </a:rPr>
              <a:t>laws</a:t>
            </a:r>
          </a:p>
          <a:p>
            <a:r>
              <a:rPr lang="en-US" dirty="0" smtClean="0">
                <a:latin typeface="Arial" charset="0"/>
              </a:rPr>
              <a:t>Wastes bit patterns as NaN values (NaN = Not a Number)</a:t>
            </a:r>
          </a:p>
          <a:p>
            <a:r>
              <a:rPr lang="en-US" dirty="0" smtClean="0">
                <a:latin typeface="Arial" charset="0"/>
              </a:rPr>
              <a:t>IEEE 754 “standard” is really the IEEE 754 </a:t>
            </a:r>
            <a:r>
              <a:rPr lang="en-US" i="1" dirty="0" smtClean="0">
                <a:latin typeface="Arial" charset="0"/>
              </a:rPr>
              <a:t>guideline</a:t>
            </a:r>
            <a:r>
              <a:rPr lang="en-US" dirty="0" smtClean="0">
                <a:latin typeface="Arial" charset="0"/>
              </a:rPr>
              <a:t>; optional rules spoil consistent results</a:t>
            </a:r>
            <a:endParaRPr lang="en-US" dirty="0">
              <a:latin typeface="Arial" charset="0"/>
            </a:endParaRPr>
          </a:p>
        </p:txBody>
      </p:sp>
      <p:pic>
        <p:nvPicPr>
          <p:cNvPr id="14339" name="Picture 3" descr="MarchantSilentSpe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2868" y="1498600"/>
            <a:ext cx="3840480" cy="51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287867"/>
            <a:ext cx="8229600" cy="725488"/>
          </a:xfrm>
        </p:spPr>
        <p:txBody>
          <a:bodyPr>
            <a:normAutofit/>
          </a:bodyPr>
          <a:lstStyle/>
          <a:p>
            <a:r>
              <a:rPr dirty="0">
                <a:latin typeface="Arial" charset="0"/>
              </a:rPr>
              <a:t>Analogy: Printing in 1970 vs. </a:t>
            </a:r>
            <a:r>
              <a:rPr dirty="0" smtClean="0">
                <a:latin typeface="Arial" charset="0"/>
              </a:rPr>
              <a:t>201</a:t>
            </a:r>
            <a:r>
              <a:rPr lang="en-US" dirty="0">
                <a:latin typeface="Arial" charset="0"/>
              </a:rPr>
              <a:t>5</a:t>
            </a:r>
            <a:endParaRPr dirty="0">
              <a:latin typeface="Arial" charset="0"/>
            </a:endParaRPr>
          </a:p>
        </p:txBody>
      </p:sp>
      <p:grpSp>
        <p:nvGrpSpPr>
          <p:cNvPr id="5" name="Group 4"/>
          <p:cNvGrpSpPr>
            <a:grpSpLocks/>
          </p:cNvGrpSpPr>
          <p:nvPr/>
        </p:nvGrpSpPr>
        <p:grpSpPr bwMode="auto">
          <a:xfrm>
            <a:off x="386447" y="1203009"/>
            <a:ext cx="4139516" cy="3342747"/>
            <a:chOff x="660502" y="1317441"/>
            <a:chExt cx="4318406" cy="3521070"/>
          </a:xfrm>
        </p:grpSpPr>
        <p:pic>
          <p:nvPicPr>
            <p:cNvPr id="11271" name="Picture 5" descr="prime179pw.jpg"/>
            <p:cNvPicPr>
              <a:picLocks noChangeAspect="1"/>
            </p:cNvPicPr>
            <p:nvPr/>
          </p:nvPicPr>
          <p:blipFill>
            <a:blip r:embed="rId2">
              <a:extLst>
                <a:ext uri="{BEBA8EAE-BF5A-486C-A8C5-ECC9F3942E4B}">
                  <a14:imgProps xmlns:a14="http://schemas.microsoft.com/office/drawing/2010/main">
                    <a14:imgLayer r:embed="rId3">
                      <a14:imgEffect>
                        <a14:sharpenSoften amount="41000"/>
                      </a14:imgEffect>
                      <a14:imgEffect>
                        <a14:saturation sat="104000"/>
                      </a14:imgEffect>
                      <a14:imgEffect>
                        <a14:brightnessContrast contrast="24000"/>
                      </a14:imgEffect>
                    </a14:imgLayer>
                  </a14:imgProps>
                </a:ext>
                <a:ext uri="{28A0092B-C50C-407E-A947-70E740481C1C}">
                  <a14:useLocalDpi xmlns:a14="http://schemas.microsoft.com/office/drawing/2010/main" val="0"/>
                </a:ext>
              </a:extLst>
            </a:blip>
            <a:srcRect/>
            <a:stretch>
              <a:fillRect/>
            </a:stretch>
          </p:blipFill>
          <p:spPr bwMode="auto">
            <a:xfrm>
              <a:off x="660502" y="2008437"/>
              <a:ext cx="4318406" cy="283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6"/>
            <p:cNvSpPr txBox="1">
              <a:spLocks noChangeArrowheads="1"/>
            </p:cNvSpPr>
            <p:nvPr/>
          </p:nvSpPr>
          <p:spPr bwMode="auto">
            <a:xfrm>
              <a:off x="660502" y="1317441"/>
              <a:ext cx="2600553" cy="38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1970:</a:t>
              </a:r>
              <a:r>
                <a:rPr lang="en-US" sz="1800"/>
                <a:t> 30 sec per page</a:t>
              </a:r>
            </a:p>
          </p:txBody>
        </p:sp>
      </p:grpSp>
      <p:grpSp>
        <p:nvGrpSpPr>
          <p:cNvPr id="8" name="Group 7"/>
          <p:cNvGrpSpPr>
            <a:grpSpLocks/>
          </p:cNvGrpSpPr>
          <p:nvPr/>
        </p:nvGrpSpPr>
        <p:grpSpPr bwMode="auto">
          <a:xfrm>
            <a:off x="4864112" y="1203008"/>
            <a:ext cx="3182619" cy="3537133"/>
            <a:chOff x="5351198" y="1363021"/>
            <a:chExt cx="4164150" cy="3505700"/>
          </a:xfrm>
        </p:grpSpPr>
        <p:sp>
          <p:nvSpPr>
            <p:cNvPr id="11269" name="TextBox 8"/>
            <p:cNvSpPr txBox="1">
              <a:spLocks noChangeArrowheads="1"/>
            </p:cNvSpPr>
            <p:nvPr/>
          </p:nvSpPr>
          <p:spPr bwMode="auto">
            <a:xfrm>
              <a:off x="5351198" y="1363021"/>
              <a:ext cx="3261621" cy="3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t>2015:</a:t>
              </a:r>
              <a:r>
                <a:rPr lang="en-US" sz="1800" dirty="0" smtClean="0"/>
                <a:t> </a:t>
              </a:r>
              <a:r>
                <a:rPr lang="en-US" sz="1800" dirty="0"/>
                <a:t>30 sec per page</a:t>
              </a:r>
            </a:p>
          </p:txBody>
        </p:sp>
        <p:pic>
          <p:nvPicPr>
            <p:cNvPr id="11270" name="Picture 9" descr="ModernPrin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1198" y="2016033"/>
              <a:ext cx="4164150" cy="28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AutoShape 7"/>
          <p:cNvSpPr>
            <a:spLocks noChangeArrowheads="1"/>
          </p:cNvSpPr>
          <p:nvPr/>
        </p:nvSpPr>
        <p:spPr bwMode="auto">
          <a:xfrm>
            <a:off x="657860" y="5165254"/>
            <a:ext cx="7828280" cy="1338239"/>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lIns="91431" tIns="36576" rIns="91431" bIns="64008" anchor="ctr">
            <a:spAutoFit/>
          </a:bodyPr>
          <a:lstStyle/>
          <a:p>
            <a:pPr algn="ctr">
              <a:defRPr/>
            </a:pPr>
            <a:r>
              <a:rPr lang="en-US" sz="2400" dirty="0" smtClean="0">
                <a:solidFill>
                  <a:srgbClr val="FFFFFF"/>
                </a:solidFill>
                <a:latin typeface="+mn-lt"/>
                <a:ea typeface="+mn-ea"/>
                <a:cs typeface="Arial" charset="0"/>
              </a:rPr>
              <a:t>Faster technology is for </a:t>
            </a:r>
            <a:r>
              <a:rPr lang="en-US" sz="2400" i="1" dirty="0">
                <a:solidFill>
                  <a:srgbClr val="FFFFFF"/>
                </a:solidFill>
                <a:latin typeface="+mn-lt"/>
                <a:ea typeface="+mn-ea"/>
                <a:cs typeface="Arial" charset="0"/>
              </a:rPr>
              <a:t>better</a:t>
            </a:r>
            <a:r>
              <a:rPr lang="en-US" sz="2400" dirty="0">
                <a:solidFill>
                  <a:srgbClr val="FFFFFF"/>
                </a:solidFill>
                <a:latin typeface="+mn-lt"/>
                <a:ea typeface="+mn-ea"/>
                <a:cs typeface="Arial" charset="0"/>
              </a:rPr>
              <a:t> prints,</a:t>
            </a:r>
            <a:br>
              <a:rPr lang="en-US" sz="2400" dirty="0">
                <a:solidFill>
                  <a:srgbClr val="FFFFFF"/>
                </a:solidFill>
                <a:latin typeface="+mn-lt"/>
                <a:ea typeface="+mn-ea"/>
                <a:cs typeface="Arial" charset="0"/>
              </a:rPr>
            </a:br>
            <a:r>
              <a:rPr lang="en-US" sz="2400" dirty="0">
                <a:solidFill>
                  <a:srgbClr val="FFFFFF"/>
                </a:solidFill>
                <a:latin typeface="+mn-lt"/>
                <a:ea typeface="+mn-ea"/>
                <a:cs typeface="Arial" charset="0"/>
              </a:rPr>
              <a:t>not </a:t>
            </a:r>
            <a:r>
              <a:rPr lang="en-US" sz="2400" dirty="0" smtClean="0">
                <a:solidFill>
                  <a:srgbClr val="FFFFFF"/>
                </a:solidFill>
                <a:latin typeface="+mn-lt"/>
                <a:ea typeface="+mn-ea"/>
                <a:cs typeface="Arial" charset="0"/>
              </a:rPr>
              <a:t>thousands </a:t>
            </a:r>
            <a:r>
              <a:rPr lang="en-US" sz="2400" dirty="0">
                <a:solidFill>
                  <a:srgbClr val="FFFFFF"/>
                </a:solidFill>
                <a:latin typeface="+mn-lt"/>
                <a:ea typeface="+mn-ea"/>
                <a:cs typeface="Arial" charset="0"/>
              </a:rPr>
              <a:t>of </a:t>
            </a:r>
            <a:r>
              <a:rPr lang="en-US" sz="2400" dirty="0" smtClean="0">
                <a:solidFill>
                  <a:srgbClr val="FFFFFF"/>
                </a:solidFill>
                <a:latin typeface="+mn-lt"/>
                <a:ea typeface="+mn-ea"/>
                <a:cs typeface="Arial" charset="0"/>
              </a:rPr>
              <a:t>low-quality prints </a:t>
            </a:r>
            <a:r>
              <a:rPr lang="en-US" sz="2400" dirty="0">
                <a:solidFill>
                  <a:srgbClr val="FFFFFF"/>
                </a:solidFill>
                <a:latin typeface="+mn-lt"/>
                <a:ea typeface="+mn-ea"/>
                <a:cs typeface="Arial" charset="0"/>
              </a:rPr>
              <a:t>per </a:t>
            </a:r>
            <a:r>
              <a:rPr lang="en-US" sz="2400" dirty="0" smtClean="0">
                <a:solidFill>
                  <a:srgbClr val="FFFFFF"/>
                </a:solidFill>
                <a:latin typeface="+mn-lt"/>
                <a:ea typeface="+mn-ea"/>
                <a:cs typeface="Arial" charset="0"/>
              </a:rPr>
              <a:t>second.</a:t>
            </a:r>
          </a:p>
          <a:p>
            <a:pPr algn="ctr">
              <a:defRPr/>
            </a:pPr>
            <a:r>
              <a:rPr lang="en-US" sz="2400" dirty="0" smtClean="0">
                <a:solidFill>
                  <a:srgbClr val="FFFFFF"/>
                </a:solidFill>
                <a:latin typeface="+mn-lt"/>
                <a:ea typeface="+mn-ea"/>
                <a:cs typeface="Arial" charset="0"/>
              </a:rPr>
              <a:t>Why </a:t>
            </a:r>
            <a:r>
              <a:rPr lang="en-US" sz="2400" dirty="0">
                <a:solidFill>
                  <a:srgbClr val="FFFFFF"/>
                </a:solidFill>
                <a:latin typeface="+mn-lt"/>
                <a:ea typeface="+mn-ea"/>
                <a:cs typeface="Arial" charset="0"/>
              </a:rPr>
              <a:t>not do the same thing with computer arithmetic?</a:t>
            </a:r>
          </a:p>
        </p:txBody>
      </p:sp>
    </p:spTree>
    <p:extLst>
      <p:ext uri="{BB962C8B-B14F-4D97-AF65-F5344CB8AC3E}">
        <p14:creationId xmlns:p14="http://schemas.microsoft.com/office/powerpoint/2010/main" val="176982329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just… sad.</a:t>
            </a:r>
            <a:endParaRPr lang="en-US" dirty="0"/>
          </a:p>
        </p:txBody>
      </p:sp>
      <p:pic>
        <p:nvPicPr>
          <p:cNvPr id="12" name="Picture 11" descr="Receip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30" y="1781081"/>
            <a:ext cx="6650140" cy="4555043"/>
          </a:xfrm>
          <a:prstGeom prst="rect">
            <a:avLst/>
          </a:prstGeom>
        </p:spPr>
      </p:pic>
    </p:spTree>
    <p:extLst>
      <p:ext uri="{BB962C8B-B14F-4D97-AF65-F5344CB8AC3E}">
        <p14:creationId xmlns:p14="http://schemas.microsoft.com/office/powerpoint/2010/main" val="4086851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Float Disaster: The Ariane 5</a:t>
            </a:r>
            <a:endParaRPr lang="en-US" dirty="0">
              <a:ea typeface="+mj-ea"/>
              <a:cs typeface="+mj-cs"/>
            </a:endParaRPr>
          </a:p>
        </p:txBody>
      </p:sp>
      <p:sp>
        <p:nvSpPr>
          <p:cNvPr id="20482" name="Content Placeholder 2"/>
          <p:cNvSpPr>
            <a:spLocks noGrp="1"/>
          </p:cNvSpPr>
          <p:nvPr>
            <p:ph idx="1"/>
          </p:nvPr>
        </p:nvSpPr>
        <p:spPr>
          <a:xfrm>
            <a:off x="457200" y="1600200"/>
            <a:ext cx="4541838" cy="4876800"/>
          </a:xfrm>
        </p:spPr>
        <p:txBody>
          <a:bodyPr/>
          <a:lstStyle/>
          <a:p>
            <a:r>
              <a:rPr lang="en-US" dirty="0" smtClean="0">
                <a:latin typeface="Arial" charset="0"/>
              </a:rPr>
              <a:t>64</a:t>
            </a:r>
            <a:r>
              <a:rPr lang="en-US" dirty="0">
                <a:latin typeface="Arial" charset="0"/>
              </a:rPr>
              <a:t>-bit float measured speed</a:t>
            </a:r>
          </a:p>
          <a:p>
            <a:r>
              <a:rPr lang="en-US" dirty="0">
                <a:latin typeface="Arial" charset="0"/>
              </a:rPr>
              <a:t>16-bit guidance system; </a:t>
            </a:r>
            <a:r>
              <a:rPr lang="en-US" i="1" dirty="0" smtClean="0">
                <a:latin typeface="Arial" charset="0"/>
              </a:rPr>
              <a:t>oops</a:t>
            </a:r>
          </a:p>
          <a:p>
            <a:r>
              <a:rPr lang="en-US" dirty="0">
                <a:latin typeface="Arial" charset="0"/>
              </a:rPr>
              <a:t>$0.7 billion gone in seconds</a:t>
            </a:r>
          </a:p>
          <a:p>
            <a:pPr marL="0" indent="0">
              <a:buNone/>
            </a:pPr>
            <a:endParaRPr lang="en-US" i="1" dirty="0">
              <a:latin typeface="Arial" charset="0"/>
            </a:endParaRPr>
          </a:p>
        </p:txBody>
      </p:sp>
      <p:pic>
        <p:nvPicPr>
          <p:cNvPr id="20483" name="Picture 3" descr="aria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9038" y="1600200"/>
            <a:ext cx="3937000" cy="434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709613" y="3898900"/>
            <a:ext cx="3802062" cy="1569660"/>
          </a:xfrm>
          <a:prstGeom prst="rect">
            <a:avLst/>
          </a:prstGeom>
          <a:solidFill>
            <a:srgbClr val="D3AEA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dirty="0"/>
              <a:t>Why do </a:t>
            </a:r>
            <a:r>
              <a:rPr lang="en-US" sz="2400" i="1" dirty="0"/>
              <a:t>programmers</a:t>
            </a:r>
            <a:r>
              <a:rPr lang="en-US" sz="2400" dirty="0"/>
              <a:t> have to manage storage sizes when computers are much better at doing it?</a:t>
            </a:r>
          </a:p>
        </p:txBody>
      </p:sp>
    </p:spTree>
    <p:extLst>
      <p:ext uri="{BB962C8B-B14F-4D97-AF65-F5344CB8AC3E}">
        <p14:creationId xmlns:p14="http://schemas.microsoft.com/office/powerpoint/2010/main" val="2722450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When rounding error killed 38 people</a:t>
            </a:r>
            <a:endParaRPr lang="en-US" dirty="0">
              <a:ea typeface="+mj-ea"/>
              <a:cs typeface="+mj-cs"/>
            </a:endParaRPr>
          </a:p>
        </p:txBody>
      </p:sp>
      <p:pic>
        <p:nvPicPr>
          <p:cNvPr id="21507" name="Picture 8" descr="th_0804mae_t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703" y="1749805"/>
            <a:ext cx="5327650" cy="41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5747932" y="1873015"/>
            <a:ext cx="3245556" cy="3423356"/>
          </a:xfrm>
        </p:spPr>
        <p:txBody>
          <a:bodyPr/>
          <a:lstStyle/>
          <a:p>
            <a:r>
              <a:rPr lang="en-US" dirty="0" smtClean="0">
                <a:latin typeface="Arial" charset="0"/>
              </a:rPr>
              <a:t>First Gulf War</a:t>
            </a:r>
            <a:endParaRPr lang="en-US" dirty="0">
              <a:latin typeface="Arial" charset="0"/>
            </a:endParaRPr>
          </a:p>
          <a:p>
            <a:r>
              <a:rPr lang="en-US" dirty="0" smtClean="0">
                <a:latin typeface="Arial" charset="0"/>
              </a:rPr>
              <a:t>Left on for 100 hours</a:t>
            </a:r>
          </a:p>
          <a:p>
            <a:r>
              <a:rPr lang="en-US" dirty="0" smtClean="0">
                <a:latin typeface="Arial" charset="0"/>
              </a:rPr>
              <a:t>Fraction “crowded out” by integer part</a:t>
            </a:r>
          </a:p>
          <a:p>
            <a:r>
              <a:rPr lang="en-US" dirty="0" smtClean="0">
                <a:latin typeface="Arial" charset="0"/>
              </a:rPr>
              <a:t>Guidance off by 0.43 seconds</a:t>
            </a:r>
          </a:p>
          <a:p>
            <a:r>
              <a:rPr lang="en-US" dirty="0" smtClean="0">
                <a:latin typeface="Arial" charset="0"/>
              </a:rPr>
              <a:t>Patriot missed Scud</a:t>
            </a:r>
          </a:p>
          <a:p>
            <a:r>
              <a:rPr lang="en-US" dirty="0" smtClean="0">
                <a:latin typeface="Arial" charset="0"/>
              </a:rPr>
              <a:t>Scud struck barracks</a:t>
            </a:r>
          </a:p>
        </p:txBody>
      </p:sp>
    </p:spTree>
    <p:extLst>
      <p:ext uri="{BB962C8B-B14F-4D97-AF65-F5344CB8AC3E}">
        <p14:creationId xmlns:p14="http://schemas.microsoft.com/office/powerpoint/2010/main" val="360211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Sleipner Oil Platform Disaster</a:t>
            </a:r>
            <a:endParaRPr lang="en-US" dirty="0"/>
          </a:p>
        </p:txBody>
      </p:sp>
      <p:sp>
        <p:nvSpPr>
          <p:cNvPr id="3" name="Content Placeholder 2"/>
          <p:cNvSpPr>
            <a:spLocks noGrp="1"/>
          </p:cNvSpPr>
          <p:nvPr>
            <p:ph idx="1"/>
          </p:nvPr>
        </p:nvSpPr>
        <p:spPr>
          <a:xfrm>
            <a:off x="457200" y="1600200"/>
            <a:ext cx="8351520" cy="1244600"/>
          </a:xfrm>
        </p:spPr>
        <p:txBody>
          <a:bodyPr/>
          <a:lstStyle/>
          <a:p>
            <a:r>
              <a:rPr lang="en-US" dirty="0" smtClean="0"/>
              <a:t>Float error in structural analysis; collapsed to ocean floor</a:t>
            </a:r>
          </a:p>
          <a:p>
            <a:r>
              <a:rPr lang="en-US" dirty="0" smtClean="0"/>
              <a:t>~$1 billion loss (in 2015 dollars)</a:t>
            </a:r>
          </a:p>
          <a:p>
            <a:endParaRPr lang="en-US" dirty="0"/>
          </a:p>
        </p:txBody>
      </p:sp>
      <p:grpSp>
        <p:nvGrpSpPr>
          <p:cNvPr id="5" name="Group 4"/>
          <p:cNvGrpSpPr/>
          <p:nvPr/>
        </p:nvGrpSpPr>
        <p:grpSpPr>
          <a:xfrm>
            <a:off x="150520" y="2716213"/>
            <a:ext cx="4236800" cy="3268132"/>
            <a:chOff x="812799" y="2389922"/>
            <a:chExt cx="3574519" cy="2451099"/>
          </a:xfrm>
        </p:grpSpPr>
        <p:pic>
          <p:nvPicPr>
            <p:cNvPr id="4" name="Picture 3" descr="sleipner-bef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2389922"/>
              <a:ext cx="3574519" cy="2451099"/>
            </a:xfrm>
            <a:prstGeom prst="rect">
              <a:avLst/>
            </a:prstGeom>
          </p:spPr>
        </p:pic>
        <p:sp>
          <p:nvSpPr>
            <p:cNvPr id="7" name="TextBox 6"/>
            <p:cNvSpPr txBox="1"/>
            <p:nvPr/>
          </p:nvSpPr>
          <p:spPr>
            <a:xfrm>
              <a:off x="1666240" y="2413120"/>
              <a:ext cx="1878802" cy="276999"/>
            </a:xfrm>
            <a:prstGeom prst="rect">
              <a:avLst/>
            </a:prstGeom>
            <a:noFill/>
          </p:spPr>
          <p:txBody>
            <a:bodyPr wrap="none" rtlCol="0">
              <a:spAutoFit/>
            </a:bodyPr>
            <a:lstStyle/>
            <a:p>
              <a:r>
                <a:rPr lang="en-US" dirty="0" smtClean="0">
                  <a:solidFill>
                    <a:srgbClr val="FF0000"/>
                  </a:solidFill>
                </a:rPr>
                <a:t>August 23, 1991</a:t>
              </a:r>
              <a:endParaRPr lang="en-US" dirty="0">
                <a:solidFill>
                  <a:srgbClr val="FF0000"/>
                </a:solidFill>
              </a:endParaRPr>
            </a:p>
          </p:txBody>
        </p:sp>
      </p:grpSp>
      <p:grpSp>
        <p:nvGrpSpPr>
          <p:cNvPr id="10" name="Group 9"/>
          <p:cNvGrpSpPr/>
          <p:nvPr/>
        </p:nvGrpSpPr>
        <p:grpSpPr>
          <a:xfrm>
            <a:off x="4830657" y="2716212"/>
            <a:ext cx="4115787" cy="3268133"/>
            <a:chOff x="4830656" y="2389921"/>
            <a:chExt cx="3574521" cy="2451100"/>
          </a:xfrm>
        </p:grpSpPr>
        <p:pic>
          <p:nvPicPr>
            <p:cNvPr id="6" name="Picture 5" descr="sleipner-af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656" y="2389921"/>
              <a:ext cx="3574521" cy="2451100"/>
            </a:xfrm>
            <a:prstGeom prst="rect">
              <a:avLst/>
            </a:prstGeom>
          </p:spPr>
        </p:pic>
        <p:sp>
          <p:nvSpPr>
            <p:cNvPr id="8" name="TextBox 7"/>
            <p:cNvSpPr txBox="1"/>
            <p:nvPr/>
          </p:nvSpPr>
          <p:spPr>
            <a:xfrm>
              <a:off x="5720080" y="2413120"/>
              <a:ext cx="1878802" cy="276999"/>
            </a:xfrm>
            <a:prstGeom prst="rect">
              <a:avLst/>
            </a:prstGeom>
            <a:noFill/>
          </p:spPr>
          <p:txBody>
            <a:bodyPr wrap="none" rtlCol="0">
              <a:spAutoFit/>
            </a:bodyPr>
            <a:lstStyle/>
            <a:p>
              <a:r>
                <a:rPr lang="en-US" dirty="0" smtClean="0">
                  <a:solidFill>
                    <a:srgbClr val="FF0000"/>
                  </a:solidFill>
                </a:rPr>
                <a:t>August 24, 1991</a:t>
              </a:r>
              <a:endParaRPr lang="en-US" dirty="0">
                <a:solidFill>
                  <a:srgbClr val="FF0000"/>
                </a:solidFill>
              </a:endParaRPr>
            </a:p>
          </p:txBody>
        </p:sp>
        <p:sp>
          <p:nvSpPr>
            <p:cNvPr id="9" name="TextBox 8"/>
            <p:cNvSpPr txBox="1"/>
            <p:nvPr/>
          </p:nvSpPr>
          <p:spPr>
            <a:xfrm>
              <a:off x="6268720" y="3826988"/>
              <a:ext cx="800520" cy="276999"/>
            </a:xfrm>
            <a:prstGeom prst="rect">
              <a:avLst/>
            </a:prstGeom>
            <a:noFill/>
          </p:spPr>
          <p:txBody>
            <a:bodyPr wrap="none" rtlCol="0">
              <a:spAutoFit/>
            </a:bodyPr>
            <a:lstStyle/>
            <a:p>
              <a:r>
                <a:rPr lang="en-US" dirty="0" smtClean="0">
                  <a:solidFill>
                    <a:srgbClr val="FF0000"/>
                  </a:solidFill>
                </a:rPr>
                <a:t>Oops.</a:t>
              </a:r>
              <a:endParaRPr lang="en-US" dirty="0">
                <a:solidFill>
                  <a:srgbClr val="FF0000"/>
                </a:solidFill>
              </a:endParaRPr>
            </a:p>
          </p:txBody>
        </p:sp>
      </p:grpSp>
    </p:spTree>
    <p:extLst>
      <p:ext uri="{BB962C8B-B14F-4D97-AF65-F5344CB8AC3E}">
        <p14:creationId xmlns:p14="http://schemas.microsoft.com/office/powerpoint/2010/main" val="4177017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Floats </a:t>
            </a:r>
            <a:r>
              <a:rPr lang="en-US" i="1" dirty="0" smtClean="0"/>
              <a:t>prevent use of parallelism</a:t>
            </a:r>
            <a:endParaRPr lang="en-US" i="1" dirty="0"/>
          </a:p>
        </p:txBody>
      </p:sp>
      <p:sp>
        <p:nvSpPr>
          <p:cNvPr id="3" name="Content Placeholder 2"/>
          <p:cNvSpPr>
            <a:spLocks noGrp="1"/>
          </p:cNvSpPr>
          <p:nvPr>
            <p:ph idx="1"/>
          </p:nvPr>
        </p:nvSpPr>
        <p:spPr/>
        <p:txBody>
          <a:bodyPr/>
          <a:lstStyle/>
          <a:p>
            <a:r>
              <a:rPr lang="en-US" dirty="0" smtClean="0"/>
              <a:t>No associative property for floats</a:t>
            </a:r>
          </a:p>
          <a:p>
            <a:r>
              <a:rPr lang="en-US" dirty="0" smtClean="0"/>
              <a:t>(</a:t>
            </a:r>
            <a:r>
              <a:rPr lang="en-US" i="1" dirty="0" smtClean="0"/>
              <a:t>a </a:t>
            </a:r>
            <a:r>
              <a:rPr lang="en-US" dirty="0" smtClean="0"/>
              <a:t>+ </a:t>
            </a:r>
            <a:r>
              <a:rPr lang="en-US" i="1" dirty="0" smtClean="0"/>
              <a:t>b</a:t>
            </a:r>
            <a:r>
              <a:rPr lang="en-US" dirty="0" smtClean="0"/>
              <a:t>) + (</a:t>
            </a:r>
            <a:r>
              <a:rPr lang="en-US" i="1" dirty="0" smtClean="0"/>
              <a:t>c </a:t>
            </a:r>
            <a:r>
              <a:rPr lang="en-US" dirty="0" smtClean="0"/>
              <a:t>+ </a:t>
            </a:r>
            <a:r>
              <a:rPr lang="en-US" i="1" dirty="0" smtClean="0"/>
              <a:t>d</a:t>
            </a:r>
            <a:r>
              <a:rPr lang="en-US" dirty="0" smtClean="0"/>
              <a:t>) (parallel) ≠ ((</a:t>
            </a:r>
            <a:r>
              <a:rPr lang="en-US" i="1" dirty="0" smtClean="0"/>
              <a:t>a</a:t>
            </a:r>
            <a:r>
              <a:rPr lang="en-US" dirty="0" smtClean="0"/>
              <a:t> + </a:t>
            </a:r>
            <a:r>
              <a:rPr lang="en-US" i="1" dirty="0" smtClean="0"/>
              <a:t>b</a:t>
            </a:r>
            <a:r>
              <a:rPr lang="en-US" dirty="0" smtClean="0"/>
              <a:t>) + </a:t>
            </a:r>
            <a:r>
              <a:rPr lang="en-US" i="1" dirty="0" smtClean="0"/>
              <a:t>c</a:t>
            </a:r>
            <a:r>
              <a:rPr lang="en-US" dirty="0" smtClean="0"/>
              <a:t>) + </a:t>
            </a:r>
            <a:r>
              <a:rPr lang="en-US" i="1" dirty="0" smtClean="0"/>
              <a:t>d</a:t>
            </a:r>
            <a:r>
              <a:rPr lang="en-US" dirty="0" smtClean="0"/>
              <a:t> (serial)</a:t>
            </a:r>
          </a:p>
          <a:p>
            <a:r>
              <a:rPr lang="en-US" dirty="0" smtClean="0"/>
              <a:t>Looks like a “wrong answer”</a:t>
            </a:r>
          </a:p>
          <a:p>
            <a:r>
              <a:rPr lang="en-US" dirty="0" smtClean="0"/>
              <a:t>Programmers trust serial, reject parallel</a:t>
            </a:r>
          </a:p>
          <a:p>
            <a:r>
              <a:rPr lang="en-US" dirty="0" smtClean="0"/>
              <a:t>IEEE floats report rounding, overflow, underflow in </a:t>
            </a:r>
            <a:r>
              <a:rPr lang="en-US" i="1" dirty="0" smtClean="0"/>
              <a:t>processor register bits that </a:t>
            </a:r>
            <a:r>
              <a:rPr lang="en-US" i="1" dirty="0" smtClean="0">
                <a:solidFill>
                  <a:srgbClr val="3366FF"/>
                </a:solidFill>
              </a:rPr>
              <a:t>no one ever sees</a:t>
            </a:r>
            <a:r>
              <a:rPr lang="en-US" i="1" dirty="0" smtClean="0"/>
              <a:t>.</a:t>
            </a:r>
            <a:endParaRPr lang="en-US" dirty="0"/>
          </a:p>
        </p:txBody>
      </p:sp>
    </p:spTree>
    <p:extLst>
      <p:ext uri="{BB962C8B-B14F-4D97-AF65-F5344CB8AC3E}">
        <p14:creationId xmlns:p14="http://schemas.microsoft.com/office/powerpoint/2010/main" val="1214811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 New Number Format: The Unum</a:t>
            </a:r>
            <a:endParaRPr lang="en-US" dirty="0">
              <a:ea typeface="+mj-ea"/>
              <a:cs typeface="+mj-cs"/>
            </a:endParaRPr>
          </a:p>
        </p:txBody>
      </p:sp>
      <p:sp>
        <p:nvSpPr>
          <p:cNvPr id="3" name="Content Placeholder 2"/>
          <p:cNvSpPr>
            <a:spLocks noGrp="1"/>
          </p:cNvSpPr>
          <p:nvPr>
            <p:ph idx="1"/>
          </p:nvPr>
        </p:nvSpPr>
        <p:spPr>
          <a:xfrm>
            <a:off x="30489" y="1600200"/>
            <a:ext cx="4175761" cy="5173133"/>
          </a:xfrm>
        </p:spPr>
        <p:txBody>
          <a:bodyPr rtlCol="0">
            <a:normAutofit/>
          </a:bodyPr>
          <a:lstStyle/>
          <a:p>
            <a:pPr marL="182880" indent="-182880" fontAlgn="auto">
              <a:spcAft>
                <a:spcPts val="0"/>
              </a:spcAft>
              <a:buFont typeface="Arial" pitchFamily="34" charset="0"/>
              <a:buChar char="•"/>
              <a:defRPr/>
            </a:pPr>
            <a:r>
              <a:rPr lang="en-US" dirty="0" smtClean="0">
                <a:solidFill>
                  <a:srgbClr val="3366FF"/>
                </a:solidFill>
                <a:ea typeface="+mn-ea"/>
                <a:cs typeface="+mn-cs"/>
              </a:rPr>
              <a:t>U</a:t>
            </a:r>
            <a:r>
              <a:rPr lang="en-US" dirty="0" smtClean="0">
                <a:ea typeface="+mn-ea"/>
                <a:cs typeface="+mn-cs"/>
              </a:rPr>
              <a:t>niversal </a:t>
            </a:r>
            <a:r>
              <a:rPr lang="en-US" dirty="0" smtClean="0">
                <a:solidFill>
                  <a:srgbClr val="3366FF"/>
                </a:solidFill>
                <a:ea typeface="+mn-ea"/>
                <a:cs typeface="+mn-cs"/>
              </a:rPr>
              <a:t>num</a:t>
            </a:r>
            <a:r>
              <a:rPr lang="en-US" dirty="0" smtClean="0">
                <a:ea typeface="+mn-ea"/>
                <a:cs typeface="+mn-cs"/>
              </a:rPr>
              <a:t>bers</a:t>
            </a:r>
          </a:p>
          <a:p>
            <a:pPr marL="182880" indent="-182880" fontAlgn="auto">
              <a:spcAft>
                <a:spcPts val="0"/>
              </a:spcAft>
              <a:buFont typeface="Arial" pitchFamily="34" charset="0"/>
              <a:buChar char="•"/>
              <a:defRPr/>
            </a:pPr>
            <a:r>
              <a:rPr lang="en-US" b="1" dirty="0" smtClean="0">
                <a:ea typeface="+mn-ea"/>
                <a:cs typeface="+mn-cs"/>
              </a:rPr>
              <a:t>Superset</a:t>
            </a:r>
            <a:r>
              <a:rPr lang="en-US" dirty="0" smtClean="0">
                <a:ea typeface="+mn-ea"/>
                <a:cs typeface="+mn-cs"/>
              </a:rPr>
              <a:t> of IEEE types, both 754 and 1788</a:t>
            </a:r>
          </a:p>
          <a:p>
            <a:pPr marL="182880" indent="-182880" fontAlgn="auto">
              <a:spcAft>
                <a:spcPts val="0"/>
              </a:spcAft>
              <a:buFont typeface="Arial" pitchFamily="34" charset="0"/>
              <a:buChar char="•"/>
              <a:defRPr/>
            </a:pPr>
            <a:r>
              <a:rPr lang="en-US" dirty="0" smtClean="0">
                <a:ea typeface="+mn-ea"/>
                <a:cs typeface="+mn-cs"/>
              </a:rPr>
              <a:t>Integers</a:t>
            </a:r>
            <a:r>
              <a:rPr lang="en-US" dirty="0" smtClean="0">
                <a:latin typeface="Wingdings"/>
                <a:ea typeface="Wingdings"/>
                <a:cs typeface="Wingdings"/>
                <a:sym typeface="Wingdings"/>
              </a:rPr>
              <a:t></a:t>
            </a:r>
            <a:r>
              <a:rPr lang="en-US" dirty="0" smtClean="0">
                <a:ea typeface="+mn-ea"/>
                <a:cs typeface="+mn-cs"/>
                <a:sym typeface="Wingdings"/>
              </a:rPr>
              <a:t>floats</a:t>
            </a:r>
            <a:r>
              <a:rPr lang="en-US" dirty="0" smtClean="0">
                <a:latin typeface="Wingdings"/>
                <a:ea typeface="Wingdings"/>
                <a:cs typeface="Wingdings"/>
                <a:sym typeface="Wingdings"/>
              </a:rPr>
              <a:t></a:t>
            </a:r>
            <a:r>
              <a:rPr lang="en-US" dirty="0" smtClean="0">
                <a:ea typeface="+mn-ea"/>
                <a:cs typeface="+mn-cs"/>
              </a:rPr>
              <a:t>unums</a:t>
            </a:r>
          </a:p>
          <a:p>
            <a:pPr marL="182880" indent="-182880" fontAlgn="auto">
              <a:spcAft>
                <a:spcPts val="0"/>
              </a:spcAft>
              <a:buFont typeface="Arial" pitchFamily="34" charset="0"/>
              <a:buChar char="•"/>
              <a:defRPr/>
            </a:pPr>
            <a:r>
              <a:rPr lang="en-US" dirty="0" smtClean="0">
                <a:ea typeface="+mn-ea"/>
                <a:cs typeface="+mn-cs"/>
              </a:rPr>
              <a:t>No rounding, no overflow to ∞, no underflow to zero</a:t>
            </a:r>
          </a:p>
          <a:p>
            <a:pPr marL="182880" indent="-182880" fontAlgn="auto">
              <a:spcAft>
                <a:spcPts val="0"/>
              </a:spcAft>
              <a:buFont typeface="Arial" pitchFamily="34" charset="0"/>
              <a:buChar char="•"/>
              <a:defRPr/>
            </a:pPr>
            <a:r>
              <a:rPr lang="en-US" dirty="0" smtClean="0">
                <a:ea typeface="+mn-ea"/>
                <a:cs typeface="+mn-cs"/>
              </a:rPr>
              <a:t>They obey algebraic laws!</a:t>
            </a:r>
          </a:p>
          <a:p>
            <a:pPr marL="182880" indent="-182880" fontAlgn="auto">
              <a:spcAft>
                <a:spcPts val="0"/>
              </a:spcAft>
              <a:buFont typeface="Arial" pitchFamily="34" charset="0"/>
              <a:buChar char="•"/>
              <a:defRPr/>
            </a:pPr>
            <a:r>
              <a:rPr lang="en-US" dirty="0" smtClean="0">
                <a:ea typeface="+mn-ea"/>
                <a:cs typeface="+mn-cs"/>
              </a:rPr>
              <a:t>Safe to parallelize</a:t>
            </a:r>
          </a:p>
          <a:p>
            <a:pPr marL="182880" indent="-182880" fontAlgn="auto">
              <a:spcAft>
                <a:spcPts val="0"/>
              </a:spcAft>
              <a:buFont typeface="Arial" pitchFamily="34" charset="0"/>
              <a:buChar char="•"/>
              <a:defRPr/>
            </a:pPr>
            <a:r>
              <a:rPr lang="en-US" i="1" dirty="0" smtClean="0">
                <a:ea typeface="+mn-ea"/>
                <a:cs typeface="+mn-cs"/>
              </a:rPr>
              <a:t>Fewer bits</a:t>
            </a:r>
            <a:r>
              <a:rPr lang="en-US" dirty="0" smtClean="0">
                <a:ea typeface="+mn-ea"/>
                <a:cs typeface="+mn-cs"/>
              </a:rPr>
              <a:t> than floats</a:t>
            </a:r>
            <a:endParaRPr lang="en-US" dirty="0">
              <a:ea typeface="+mn-ea"/>
              <a:cs typeface="+mn-cs"/>
            </a:endParaRPr>
          </a:p>
          <a:p>
            <a:pPr marL="182880" indent="-182880" fontAlgn="auto">
              <a:spcAft>
                <a:spcPts val="0"/>
              </a:spcAft>
              <a:buFont typeface="Arial" pitchFamily="34" charset="0"/>
              <a:buChar char="•"/>
              <a:defRPr/>
            </a:pPr>
            <a:r>
              <a:rPr lang="en-US" dirty="0" smtClean="0">
                <a:ea typeface="+mn-ea"/>
                <a:cs typeface="+mn-cs"/>
              </a:rPr>
              <a:t>But… they’re </a:t>
            </a:r>
            <a:r>
              <a:rPr lang="en-US" i="1" dirty="0" smtClean="0">
                <a:ea typeface="+mn-ea"/>
                <a:cs typeface="+mn-cs"/>
              </a:rPr>
              <a:t>new</a:t>
            </a:r>
            <a:endParaRPr lang="en-US" dirty="0">
              <a:ea typeface="+mn-ea"/>
              <a:cs typeface="+mn-cs"/>
            </a:endParaRPr>
          </a:p>
          <a:p>
            <a:pPr marL="182880" indent="-182880" fontAlgn="auto">
              <a:spcAft>
                <a:spcPts val="0"/>
              </a:spcAft>
              <a:buFont typeface="Arial" pitchFamily="34" charset="0"/>
              <a:buChar char="•"/>
              <a:defRPr/>
            </a:pPr>
            <a:r>
              <a:rPr lang="en-US" dirty="0" smtClean="0">
                <a:solidFill>
                  <a:srgbClr val="808080"/>
                </a:solidFill>
                <a:ea typeface="+mn-ea"/>
                <a:cs typeface="+mn-cs"/>
              </a:rPr>
              <a:t>Some people don’t like </a:t>
            </a:r>
            <a:r>
              <a:rPr lang="en-US" i="1" dirty="0" smtClean="0">
                <a:solidFill>
                  <a:srgbClr val="808080"/>
                </a:solidFill>
                <a:ea typeface="+mn-ea"/>
                <a:cs typeface="+mn-cs"/>
              </a:rPr>
              <a:t>new</a:t>
            </a:r>
            <a:endParaRPr lang="en-US" dirty="0">
              <a:solidFill>
                <a:srgbClr val="808080"/>
              </a:solidFill>
              <a:ea typeface="+mn-ea"/>
              <a:cs typeface="+mn-cs"/>
            </a:endParaRPr>
          </a:p>
        </p:txBody>
      </p:sp>
      <p:pic>
        <p:nvPicPr>
          <p:cNvPr id="12291" name="Picture 3" descr="BoilingTheOce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4495" y="1600201"/>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4623753" y="5399663"/>
            <a:ext cx="4220925" cy="642582"/>
            <a:chOff x="4582546" y="4164523"/>
            <a:chExt cx="4221684" cy="482048"/>
          </a:xfrm>
        </p:grpSpPr>
        <p:sp>
          <p:nvSpPr>
            <p:cNvPr id="12293" name="TextBox 4"/>
            <p:cNvSpPr txBox="1">
              <a:spLocks noChangeArrowheads="1"/>
            </p:cNvSpPr>
            <p:nvPr/>
          </p:nvSpPr>
          <p:spPr bwMode="auto">
            <a:xfrm>
              <a:off x="4582546" y="4164523"/>
              <a:ext cx="3141518" cy="3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dirty="0"/>
                <a:t>“You can’t boil the ocean.”</a:t>
              </a:r>
            </a:p>
          </p:txBody>
        </p:sp>
        <p:sp>
          <p:nvSpPr>
            <p:cNvPr id="12294" name="TextBox 5"/>
            <p:cNvSpPr txBox="1">
              <a:spLocks noChangeArrowheads="1"/>
            </p:cNvSpPr>
            <p:nvPr/>
          </p:nvSpPr>
          <p:spPr bwMode="auto">
            <a:xfrm>
              <a:off x="4785052" y="4415684"/>
              <a:ext cx="4019178" cy="2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400" i="1" dirty="0"/>
                <a:t>—Former Intel exec, when shown the unum idea</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Three ways to express a big number</a:t>
            </a:r>
            <a:endParaRPr lang="en-US" dirty="0">
              <a:ea typeface="+mj-ea"/>
              <a:cs typeface="+mj-cs"/>
            </a:endParaRPr>
          </a:p>
        </p:txBody>
      </p:sp>
      <p:sp>
        <p:nvSpPr>
          <p:cNvPr id="3" name="Content Placeholder 2"/>
          <p:cNvSpPr>
            <a:spLocks noGrp="1"/>
          </p:cNvSpPr>
          <p:nvPr>
            <p:ph idx="1"/>
          </p:nvPr>
        </p:nvSpPr>
        <p:spPr>
          <a:xfrm>
            <a:off x="457200" y="1416058"/>
            <a:ext cx="8229600" cy="563033"/>
          </a:xfrm>
        </p:spPr>
        <p:txBody>
          <a:bodyPr rtlCol="0">
            <a:normAutofit/>
          </a:bodyPr>
          <a:lstStyle/>
          <a:p>
            <a:pPr marL="0" indent="0" fontAlgn="auto">
              <a:spcAft>
                <a:spcPts val="0"/>
              </a:spcAft>
              <a:buFont typeface="Arial" pitchFamily="34" charset="0"/>
              <a:buNone/>
              <a:defRPr/>
            </a:pPr>
            <a:r>
              <a:rPr lang="en-US" dirty="0" smtClean="0">
                <a:ea typeface="+mn-ea"/>
                <a:cs typeface="+mn-cs"/>
              </a:rPr>
              <a:t>Avogadro’s number: ~6.022×10</a:t>
            </a:r>
            <a:r>
              <a:rPr lang="en-US" baseline="30000" dirty="0" smtClean="0">
                <a:ea typeface="+mn-ea"/>
                <a:cs typeface="+mn-cs"/>
              </a:rPr>
              <a:t>23</a:t>
            </a:r>
            <a:r>
              <a:rPr lang="en-US" dirty="0" smtClean="0">
                <a:ea typeface="+mn-ea"/>
                <a:cs typeface="+mn-cs"/>
              </a:rPr>
              <a:t> atoms or molecules</a:t>
            </a:r>
            <a:endParaRPr lang="en-US" dirty="0">
              <a:ea typeface="+mn-ea"/>
              <a:cs typeface="+mn-cs"/>
            </a:endParaRPr>
          </a:p>
        </p:txBody>
      </p:sp>
      <p:grpSp>
        <p:nvGrpSpPr>
          <p:cNvPr id="12" name="Group 11"/>
          <p:cNvGrpSpPr>
            <a:grpSpLocks/>
          </p:cNvGrpSpPr>
          <p:nvPr/>
        </p:nvGrpSpPr>
        <p:grpSpPr bwMode="auto">
          <a:xfrm>
            <a:off x="430213" y="5109484"/>
            <a:ext cx="8064500" cy="1410113"/>
            <a:chOff x="430258" y="3954401"/>
            <a:chExt cx="8063720" cy="1057959"/>
          </a:xfrm>
        </p:grpSpPr>
        <p:cxnSp>
          <p:nvCxnSpPr>
            <p:cNvPr id="18" name="Straight Arrow Connector 17"/>
            <p:cNvCxnSpPr/>
            <p:nvPr/>
          </p:nvCxnSpPr>
          <p:spPr>
            <a:xfrm>
              <a:off x="2674766" y="4227092"/>
              <a:ext cx="922248" cy="476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410" name="TextBox 5"/>
            <p:cNvSpPr txBox="1">
              <a:spLocks noChangeArrowheads="1"/>
            </p:cNvSpPr>
            <p:nvPr/>
          </p:nvSpPr>
          <p:spPr bwMode="auto">
            <a:xfrm>
              <a:off x="457201" y="3954401"/>
              <a:ext cx="2352549"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Unum (29 </a:t>
              </a:r>
              <a:r>
                <a:rPr lang="en-US" dirty="0" smtClean="0"/>
                <a:t>bits, here)</a:t>
              </a:r>
              <a:r>
                <a:rPr lang="en-US" dirty="0"/>
                <a:t>:</a:t>
              </a:r>
            </a:p>
          </p:txBody>
        </p:sp>
        <p:sp>
          <p:nvSpPr>
            <p:cNvPr id="16411" name="Rectangle 8"/>
            <p:cNvSpPr>
              <a:spLocks noChangeArrowheads="1"/>
            </p:cNvSpPr>
            <p:nvPr/>
          </p:nvSpPr>
          <p:spPr bwMode="auto">
            <a:xfrm>
              <a:off x="457067" y="4280196"/>
              <a:ext cx="3251085" cy="2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solidFill>
                    <a:srgbClr val="FF0000"/>
                  </a:solidFill>
                </a:rPr>
                <a:t>0</a:t>
              </a:r>
              <a:r>
                <a:rPr lang="en-US" sz="1400" b="1" dirty="0"/>
                <a:t> </a:t>
              </a:r>
              <a:r>
                <a:rPr lang="en-US" sz="1400" b="1" dirty="0">
                  <a:solidFill>
                    <a:srgbClr val="3366FF"/>
                  </a:solidFill>
                </a:rPr>
                <a:t>11001101 </a:t>
              </a:r>
              <a:r>
                <a:rPr lang="en-US" sz="1400" b="1" dirty="0"/>
                <a:t>111111100001 </a:t>
              </a:r>
              <a:r>
                <a:rPr lang="en-US" sz="1400" b="1" dirty="0">
                  <a:solidFill>
                    <a:srgbClr val="FF00FF"/>
                  </a:solidFill>
                </a:rPr>
                <a:t>1</a:t>
              </a:r>
              <a:r>
                <a:rPr lang="en-US" sz="1400" b="1" dirty="0"/>
                <a:t> </a:t>
              </a:r>
              <a:r>
                <a:rPr lang="en-US" sz="1400" b="1" dirty="0">
                  <a:solidFill>
                    <a:srgbClr val="00A200"/>
                  </a:solidFill>
                </a:rPr>
                <a:t>111 </a:t>
              </a:r>
              <a:r>
                <a:rPr lang="en-US" sz="1400" b="1" dirty="0">
                  <a:solidFill>
                    <a:srgbClr val="808080"/>
                  </a:solidFill>
                </a:rPr>
                <a:t>1011</a:t>
              </a:r>
            </a:p>
          </p:txBody>
        </p:sp>
        <p:sp>
          <p:nvSpPr>
            <p:cNvPr id="16412" name="TextBox 22"/>
            <p:cNvSpPr txBox="1">
              <a:spLocks noChangeArrowheads="1"/>
            </p:cNvSpPr>
            <p:nvPr/>
          </p:nvSpPr>
          <p:spPr bwMode="auto">
            <a:xfrm>
              <a:off x="430258" y="4733966"/>
              <a:ext cx="608063"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cxnSp>
          <p:nvCxnSpPr>
            <p:cNvPr id="24" name="Straight Arrow Connector 23"/>
            <p:cNvCxnSpPr/>
            <p:nvPr/>
          </p:nvCxnSpPr>
          <p:spPr>
            <a:xfrm flipH="1" flipV="1">
              <a:off x="619152" y="4583711"/>
              <a:ext cx="100003" cy="2223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414" name="TextBox 25"/>
            <p:cNvSpPr txBox="1">
              <a:spLocks noChangeArrowheads="1"/>
            </p:cNvSpPr>
            <p:nvPr/>
          </p:nvSpPr>
          <p:spPr bwMode="auto">
            <a:xfrm>
              <a:off x="946927" y="4733966"/>
              <a:ext cx="620911"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3366FF"/>
                  </a:solidFill>
                </a:rPr>
                <a:t>exp.</a:t>
              </a:r>
            </a:p>
          </p:txBody>
        </p:sp>
        <p:cxnSp>
          <p:nvCxnSpPr>
            <p:cNvPr id="27" name="Straight Arrow Connector 26"/>
            <p:cNvCxnSpPr/>
            <p:nvPr/>
          </p:nvCxnSpPr>
          <p:spPr>
            <a:xfrm flipH="1" flipV="1">
              <a:off x="1122341" y="4575770"/>
              <a:ext cx="84129" cy="222329"/>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416" name="TextBox 27"/>
            <p:cNvSpPr txBox="1">
              <a:spLocks noChangeArrowheads="1"/>
            </p:cNvSpPr>
            <p:nvPr/>
          </p:nvSpPr>
          <p:spPr bwMode="auto">
            <a:xfrm>
              <a:off x="1459514" y="4733964"/>
              <a:ext cx="633533"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frac.</a:t>
              </a:r>
            </a:p>
          </p:txBody>
        </p:sp>
        <p:cxnSp>
          <p:nvCxnSpPr>
            <p:cNvPr id="29" name="Straight Arrow Connector 28"/>
            <p:cNvCxnSpPr/>
            <p:nvPr/>
          </p:nvCxnSpPr>
          <p:spPr>
            <a:xfrm flipV="1">
              <a:off x="1779502" y="4585298"/>
              <a:ext cx="155560" cy="2048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418" name="TextBox 33"/>
            <p:cNvSpPr txBox="1">
              <a:spLocks noChangeArrowheads="1"/>
            </p:cNvSpPr>
            <p:nvPr/>
          </p:nvSpPr>
          <p:spPr bwMode="auto">
            <a:xfrm>
              <a:off x="1993700" y="4730984"/>
              <a:ext cx="556784"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FF"/>
                  </a:solidFill>
                </a:rPr>
                <a:t>ubit</a:t>
              </a:r>
            </a:p>
          </p:txBody>
        </p:sp>
        <p:cxnSp>
          <p:nvCxnSpPr>
            <p:cNvPr id="35" name="Straight Arrow Connector 34"/>
            <p:cNvCxnSpPr/>
            <p:nvPr/>
          </p:nvCxnSpPr>
          <p:spPr>
            <a:xfrm flipV="1">
              <a:off x="2322375" y="4585298"/>
              <a:ext cx="344454" cy="212800"/>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16420" name="TextBox 37"/>
            <p:cNvSpPr txBox="1">
              <a:spLocks noChangeArrowheads="1"/>
            </p:cNvSpPr>
            <p:nvPr/>
          </p:nvSpPr>
          <p:spPr bwMode="auto">
            <a:xfrm>
              <a:off x="2493628" y="4727037"/>
              <a:ext cx="1095491"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00A200"/>
                  </a:solidFill>
                </a:rPr>
                <a:t>exp. size</a:t>
              </a:r>
            </a:p>
          </p:txBody>
        </p:sp>
        <p:cxnSp>
          <p:nvCxnSpPr>
            <p:cNvPr id="39" name="Straight Arrow Connector 38"/>
            <p:cNvCxnSpPr/>
            <p:nvPr/>
          </p:nvCxnSpPr>
          <p:spPr>
            <a:xfrm flipV="1">
              <a:off x="3017633" y="4575770"/>
              <a:ext cx="0" cy="265207"/>
            </a:xfrm>
            <a:prstGeom prst="straightConnector1">
              <a:avLst/>
            </a:prstGeom>
            <a:ln>
              <a:solidFill>
                <a:srgbClr val="00A200"/>
              </a:solidFill>
              <a:tailEnd type="arrow"/>
            </a:ln>
          </p:spPr>
          <p:style>
            <a:lnRef idx="2">
              <a:schemeClr val="accent1"/>
            </a:lnRef>
            <a:fillRef idx="0">
              <a:schemeClr val="accent1"/>
            </a:fillRef>
            <a:effectRef idx="1">
              <a:schemeClr val="accent1"/>
            </a:effectRef>
            <a:fontRef idx="minor">
              <a:schemeClr val="tx1"/>
            </a:fontRef>
          </p:style>
        </p:cxnSp>
        <p:sp>
          <p:nvSpPr>
            <p:cNvPr id="16422" name="TextBox 40"/>
            <p:cNvSpPr txBox="1">
              <a:spLocks noChangeArrowheads="1"/>
            </p:cNvSpPr>
            <p:nvPr/>
          </p:nvSpPr>
          <p:spPr bwMode="auto">
            <a:xfrm>
              <a:off x="3494363" y="4735263"/>
              <a:ext cx="1108114"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808080"/>
                  </a:solidFill>
                </a:rPr>
                <a:t>frac. size</a:t>
              </a:r>
            </a:p>
          </p:txBody>
        </p:sp>
        <p:cxnSp>
          <p:nvCxnSpPr>
            <p:cNvPr id="42" name="Straight Arrow Connector 41"/>
            <p:cNvCxnSpPr/>
            <p:nvPr/>
          </p:nvCxnSpPr>
          <p:spPr>
            <a:xfrm flipH="1" flipV="1">
              <a:off x="3493837" y="4575770"/>
              <a:ext cx="360327" cy="222329"/>
            </a:xfrm>
            <a:prstGeom prst="straightConnector1">
              <a:avLst/>
            </a:prstGeom>
            <a:ln>
              <a:solidFill>
                <a:srgbClr val="808080"/>
              </a:solidFill>
              <a:tailEnd type="arrow"/>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73122" y="4316916"/>
              <a:ext cx="785737"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flipH="1">
              <a:off x="506451" y="4316916"/>
              <a:ext cx="161909"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a:off x="1458859" y="4316916"/>
              <a:ext cx="1207970"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30" name="TextBox 68"/>
            <p:cNvSpPr txBox="1">
              <a:spLocks noChangeArrowheads="1"/>
            </p:cNvSpPr>
            <p:nvPr/>
          </p:nvSpPr>
          <p:spPr bwMode="auto">
            <a:xfrm>
              <a:off x="4711528" y="4095197"/>
              <a:ext cx="3782450" cy="692743"/>
            </a:xfrm>
            <a:prstGeom prst="rect">
              <a:avLst/>
            </a:prstGeom>
            <a:solidFill>
              <a:srgbClr val="D3AEA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i="1"/>
                <a:t>Self-descriptive “utag” bits track and manage uncertainty, exponent size, and fraction size</a:t>
              </a:r>
            </a:p>
          </p:txBody>
        </p:sp>
        <p:sp>
          <p:nvSpPr>
            <p:cNvPr id="16431" name="TextBox 50"/>
            <p:cNvSpPr txBox="1">
              <a:spLocks noChangeArrowheads="1"/>
            </p:cNvSpPr>
            <p:nvPr/>
          </p:nvSpPr>
          <p:spPr bwMode="auto">
            <a:xfrm>
              <a:off x="2831449" y="4058049"/>
              <a:ext cx="633872" cy="2770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rgbClr val="292934"/>
                  </a:solidFill>
                </a:rPr>
                <a:t>utag</a:t>
              </a:r>
            </a:p>
          </p:txBody>
        </p:sp>
        <p:sp>
          <p:nvSpPr>
            <p:cNvPr id="66" name="Rectangle 65"/>
            <p:cNvSpPr/>
            <p:nvPr/>
          </p:nvSpPr>
          <p:spPr>
            <a:xfrm>
              <a:off x="2666829" y="4316916"/>
              <a:ext cx="149211"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a:off x="2828738" y="4316916"/>
              <a:ext cx="309533"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ectangle 67"/>
            <p:cNvSpPr/>
            <p:nvPr/>
          </p:nvSpPr>
          <p:spPr>
            <a:xfrm>
              <a:off x="3138271" y="4316916"/>
              <a:ext cx="450806"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 name="Group 12"/>
          <p:cNvGrpSpPr>
            <a:grpSpLocks/>
          </p:cNvGrpSpPr>
          <p:nvPr/>
        </p:nvGrpSpPr>
        <p:grpSpPr bwMode="auto">
          <a:xfrm>
            <a:off x="430224" y="3554099"/>
            <a:ext cx="6480175" cy="1388344"/>
            <a:chOff x="430258" y="2766404"/>
            <a:chExt cx="6480161" cy="1041584"/>
          </a:xfrm>
        </p:grpSpPr>
        <p:sp>
          <p:nvSpPr>
            <p:cNvPr id="16398" name="TextBox 4"/>
            <p:cNvSpPr txBox="1">
              <a:spLocks noChangeArrowheads="1"/>
            </p:cNvSpPr>
            <p:nvPr/>
          </p:nvSpPr>
          <p:spPr bwMode="auto">
            <a:xfrm>
              <a:off x="457201" y="2766404"/>
              <a:ext cx="3251078"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IEEE Standard Float (64 bits):</a:t>
              </a:r>
            </a:p>
          </p:txBody>
        </p:sp>
        <p:sp>
          <p:nvSpPr>
            <p:cNvPr id="16399" name="Rectangle 7"/>
            <p:cNvSpPr>
              <a:spLocks noChangeArrowheads="1"/>
            </p:cNvSpPr>
            <p:nvPr/>
          </p:nvSpPr>
          <p:spPr bwMode="auto">
            <a:xfrm>
              <a:off x="457067" y="3051276"/>
              <a:ext cx="6453352"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solidFill>
                    <a:srgbClr val="FF0000"/>
                  </a:solidFill>
                </a:rPr>
                <a:t>0</a:t>
              </a:r>
              <a:r>
                <a:rPr lang="en-US" sz="1400" b="1" dirty="0"/>
                <a:t> </a:t>
              </a:r>
              <a:r>
                <a:rPr lang="en-US" sz="1400" b="1" dirty="0">
                  <a:solidFill>
                    <a:srgbClr val="3366FF"/>
                  </a:solidFill>
                </a:rPr>
                <a:t>10001001101</a:t>
              </a:r>
              <a:r>
                <a:rPr lang="en-US" sz="1400" b="1" dirty="0"/>
                <a:t> 1111111000010101010011110100010101111110101000010011</a:t>
              </a:r>
            </a:p>
          </p:txBody>
        </p:sp>
        <p:sp>
          <p:nvSpPr>
            <p:cNvPr id="16400" name="TextBox 16"/>
            <p:cNvSpPr txBox="1">
              <a:spLocks noChangeArrowheads="1"/>
            </p:cNvSpPr>
            <p:nvPr/>
          </p:nvSpPr>
          <p:spPr bwMode="auto">
            <a:xfrm>
              <a:off x="430258" y="3530902"/>
              <a:ext cx="608121"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sp>
          <p:nvSpPr>
            <p:cNvPr id="16401" name="TextBox 18"/>
            <p:cNvSpPr txBox="1">
              <a:spLocks noChangeArrowheads="1"/>
            </p:cNvSpPr>
            <p:nvPr/>
          </p:nvSpPr>
          <p:spPr bwMode="auto">
            <a:xfrm>
              <a:off x="940224" y="3524330"/>
              <a:ext cx="1891221"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3366FF"/>
                  </a:solidFill>
                </a:rPr>
                <a:t>exponent (scale)</a:t>
              </a:r>
            </a:p>
          </p:txBody>
        </p:sp>
        <p:cxnSp>
          <p:nvCxnSpPr>
            <p:cNvPr id="20" name="Straight Arrow Connector 19"/>
            <p:cNvCxnSpPr/>
            <p:nvPr/>
          </p:nvCxnSpPr>
          <p:spPr>
            <a:xfrm flipH="1" flipV="1">
              <a:off x="1358943" y="3373019"/>
              <a:ext cx="209550" cy="22232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403" name="TextBox 20"/>
            <p:cNvSpPr txBox="1">
              <a:spLocks noChangeArrowheads="1"/>
            </p:cNvSpPr>
            <p:nvPr/>
          </p:nvSpPr>
          <p:spPr bwMode="auto">
            <a:xfrm>
              <a:off x="4184754" y="3524330"/>
              <a:ext cx="941632"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fraction</a:t>
              </a:r>
            </a:p>
          </p:txBody>
        </p:sp>
        <p:cxnSp>
          <p:nvCxnSpPr>
            <p:cNvPr id="22" name="Straight Arrow Connector 21"/>
            <p:cNvCxnSpPr/>
            <p:nvPr/>
          </p:nvCxnSpPr>
          <p:spPr>
            <a:xfrm flipV="1">
              <a:off x="4605374" y="3373019"/>
              <a:ext cx="22225" cy="212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677907" y="3096707"/>
              <a:ext cx="1101723"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flipH="1">
              <a:off x="511220" y="3096707"/>
              <a:ext cx="161925"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Rectangle 58"/>
            <p:cNvSpPr/>
            <p:nvPr/>
          </p:nvSpPr>
          <p:spPr>
            <a:xfrm>
              <a:off x="1779630" y="3096707"/>
              <a:ext cx="5056176"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H="1" flipV="1">
              <a:off x="619170" y="3373019"/>
              <a:ext cx="100013" cy="2223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a:grpSpLocks/>
          </p:cNvGrpSpPr>
          <p:nvPr/>
        </p:nvGrpSpPr>
        <p:grpSpPr bwMode="auto">
          <a:xfrm>
            <a:off x="430213" y="1993902"/>
            <a:ext cx="8064500" cy="1424086"/>
            <a:chOff x="430258" y="1495067"/>
            <a:chExt cx="8063719" cy="1067876"/>
          </a:xfrm>
        </p:grpSpPr>
        <p:sp>
          <p:nvSpPr>
            <p:cNvPr id="16390" name="TextBox 3"/>
            <p:cNvSpPr txBox="1">
              <a:spLocks noChangeArrowheads="1"/>
            </p:cNvSpPr>
            <p:nvPr/>
          </p:nvSpPr>
          <p:spPr bwMode="auto">
            <a:xfrm>
              <a:off x="457201" y="1495067"/>
              <a:ext cx="3546046"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smtClean="0"/>
                <a:t>Sign-Magnitude Integer </a:t>
              </a:r>
              <a:r>
                <a:rPr lang="en-US" dirty="0"/>
                <a:t>(80 bits):</a:t>
              </a:r>
            </a:p>
          </p:txBody>
        </p:sp>
        <p:sp>
          <p:nvSpPr>
            <p:cNvPr id="16391" name="Rectangle 6"/>
            <p:cNvSpPr>
              <a:spLocks noChangeArrowheads="1"/>
            </p:cNvSpPr>
            <p:nvPr/>
          </p:nvSpPr>
          <p:spPr bwMode="auto">
            <a:xfrm>
              <a:off x="457067" y="1822357"/>
              <a:ext cx="8036910" cy="23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FF0000"/>
                  </a:solidFill>
                </a:rPr>
                <a:t>0</a:t>
              </a:r>
              <a:r>
                <a:rPr lang="en-US" sz="1400" b="1"/>
                <a:t> 1111111100001010101001111010001010111111010100001001010011000000000000000000000</a:t>
              </a:r>
            </a:p>
          </p:txBody>
        </p:sp>
        <p:sp>
          <p:nvSpPr>
            <p:cNvPr id="16392" name="TextBox 9"/>
            <p:cNvSpPr txBox="1">
              <a:spLocks noChangeArrowheads="1"/>
            </p:cNvSpPr>
            <p:nvPr/>
          </p:nvSpPr>
          <p:spPr bwMode="auto">
            <a:xfrm>
              <a:off x="430258" y="2285993"/>
              <a:ext cx="608063"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sp>
          <p:nvSpPr>
            <p:cNvPr id="16393" name="TextBox 13"/>
            <p:cNvSpPr txBox="1">
              <a:spLocks noChangeArrowheads="1"/>
            </p:cNvSpPr>
            <p:nvPr/>
          </p:nvSpPr>
          <p:spPr bwMode="auto">
            <a:xfrm>
              <a:off x="4032355" y="2285993"/>
              <a:ext cx="1480476"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Lots of digits</a:t>
              </a:r>
            </a:p>
          </p:txBody>
        </p:sp>
        <p:cxnSp>
          <p:nvCxnSpPr>
            <p:cNvPr id="15" name="Straight Arrow Connector 14"/>
            <p:cNvCxnSpPr/>
            <p:nvPr/>
          </p:nvCxnSpPr>
          <p:spPr>
            <a:xfrm flipV="1">
              <a:off x="4474816" y="2099798"/>
              <a:ext cx="23810" cy="2126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82646" y="1860127"/>
              <a:ext cx="7684344" cy="23014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flipH="1">
              <a:off x="515975" y="1860127"/>
              <a:ext cx="161909" cy="23014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Straight Arrow Connector 47"/>
            <p:cNvCxnSpPr/>
            <p:nvPr/>
          </p:nvCxnSpPr>
          <p:spPr>
            <a:xfrm flipH="1" flipV="1">
              <a:off x="619152" y="2129955"/>
              <a:ext cx="100003" cy="2237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64504" cy="990600"/>
          </a:xfrm>
        </p:spPr>
        <p:txBody>
          <a:bodyPr>
            <a:normAutofit/>
          </a:bodyPr>
          <a:lstStyle/>
          <a:p>
            <a:r>
              <a:rPr lang="en-US" dirty="0" smtClean="0"/>
              <a:t>Why ask for 10</a:t>
            </a:r>
            <a:r>
              <a:rPr lang="en-US" baseline="30000" dirty="0" smtClean="0"/>
              <a:t>18</a:t>
            </a:r>
            <a:r>
              <a:rPr lang="en-US" dirty="0" smtClean="0"/>
              <a:t> flops per second?</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800" dirty="0" smtClean="0"/>
              <a:t>Henry Ford once said, “If I had asked my customers what they wanted, they would have said they wanted a faster horse.”</a:t>
            </a:r>
          </a:p>
          <a:p>
            <a:pPr marL="0" indent="0">
              <a:spcBef>
                <a:spcPts val="1872"/>
              </a:spcBef>
              <a:buNone/>
            </a:pPr>
            <a:r>
              <a:rPr lang="en-US" sz="2800" dirty="0" smtClean="0"/>
              <a:t>That is what we are doing now with supercomputing: asking for a faster horse, not </a:t>
            </a:r>
            <a:r>
              <a:rPr lang="en-US" sz="2800" i="1" dirty="0" smtClean="0"/>
              <a:t>what comes after horses</a:t>
            </a:r>
            <a:r>
              <a:rPr lang="en-US" sz="2800" dirty="0" smtClean="0"/>
              <a:t>.</a:t>
            </a:r>
          </a:p>
          <a:p>
            <a:pPr marL="0" indent="0">
              <a:spcBef>
                <a:spcPts val="1872"/>
              </a:spcBef>
              <a:buNone/>
            </a:pPr>
            <a:r>
              <a:rPr lang="en-US" sz="2800" dirty="0" smtClean="0"/>
              <a:t>We do not need 10</a:t>
            </a:r>
            <a:r>
              <a:rPr lang="en-US" sz="2800" baseline="30000" dirty="0" smtClean="0"/>
              <a:t>18</a:t>
            </a:r>
            <a:r>
              <a:rPr lang="en-US" sz="2800" dirty="0" smtClean="0"/>
              <a:t> sloppy operations per second that produce rounding errors of unknown size; we need </a:t>
            </a:r>
            <a:r>
              <a:rPr lang="en-US" sz="2800" dirty="0" smtClean="0">
                <a:solidFill>
                  <a:srgbClr val="3366FF"/>
                </a:solidFill>
              </a:rPr>
              <a:t>a new foundation for computer arithmetic</a:t>
            </a:r>
            <a:r>
              <a:rPr lang="en-US" sz="2800" dirty="0" smtClean="0"/>
              <a:t>.</a:t>
            </a:r>
          </a:p>
        </p:txBody>
      </p:sp>
    </p:spTree>
    <p:extLst>
      <p:ext uri="{BB962C8B-B14F-4D97-AF65-F5344CB8AC3E}">
        <p14:creationId xmlns:p14="http://schemas.microsoft.com/office/powerpoint/2010/main" val="1740993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Fear of overflow wastes bits, time</a:t>
            </a:r>
            <a:endParaRPr lang="en-US" dirty="0">
              <a:ea typeface="+mj-ea"/>
              <a:cs typeface="+mj-cs"/>
            </a:endParaRPr>
          </a:p>
        </p:txBody>
      </p:sp>
      <p:sp>
        <p:nvSpPr>
          <p:cNvPr id="3" name="Content Placeholder 2"/>
          <p:cNvSpPr>
            <a:spLocks noGrp="1"/>
          </p:cNvSpPr>
          <p:nvPr>
            <p:ph idx="1"/>
          </p:nvPr>
        </p:nvSpPr>
        <p:spPr>
          <a:xfrm>
            <a:off x="4938894" y="1600200"/>
            <a:ext cx="4205111" cy="4876800"/>
          </a:xfrm>
        </p:spPr>
        <p:txBody>
          <a:bodyPr/>
          <a:lstStyle/>
          <a:p>
            <a:r>
              <a:rPr lang="en-US" i="1" dirty="0">
                <a:latin typeface="Arial" charset="0"/>
              </a:rPr>
              <a:t>Huge</a:t>
            </a:r>
            <a:r>
              <a:rPr lang="en-US" dirty="0">
                <a:latin typeface="Arial" charset="0"/>
              </a:rPr>
              <a:t> exponents… why?</a:t>
            </a:r>
          </a:p>
          <a:p>
            <a:r>
              <a:rPr lang="en-US" dirty="0">
                <a:latin typeface="Arial" charset="0"/>
              </a:rPr>
              <a:t>Fear of overflow, underflow</a:t>
            </a:r>
          </a:p>
          <a:p>
            <a:r>
              <a:rPr lang="en-US" dirty="0">
                <a:latin typeface="Arial" charset="0"/>
              </a:rPr>
              <a:t>Easier for hardware designer</a:t>
            </a:r>
          </a:p>
          <a:p>
            <a:r>
              <a:rPr lang="en-US" dirty="0">
                <a:latin typeface="Arial" charset="0"/>
              </a:rPr>
              <a:t>Universe size / proton size: 10</a:t>
            </a:r>
            <a:r>
              <a:rPr lang="en-US" baseline="30000" dirty="0">
                <a:latin typeface="Arial" charset="0"/>
              </a:rPr>
              <a:t>40</a:t>
            </a:r>
          </a:p>
          <a:p>
            <a:r>
              <a:rPr lang="en-US" dirty="0">
                <a:latin typeface="Arial" charset="0"/>
              </a:rPr>
              <a:t>Single precision float range: 10</a:t>
            </a:r>
            <a:r>
              <a:rPr lang="en-US" baseline="30000" dirty="0">
                <a:latin typeface="Arial" charset="0"/>
              </a:rPr>
              <a:t>83</a:t>
            </a:r>
          </a:p>
          <a:p>
            <a:r>
              <a:rPr lang="en-US" dirty="0">
                <a:latin typeface="Arial" charset="0"/>
              </a:rPr>
              <a:t>Double precision float range: 10</a:t>
            </a:r>
            <a:r>
              <a:rPr lang="en-US" baseline="30000" dirty="0">
                <a:latin typeface="Arial" charset="0"/>
              </a:rPr>
              <a:t>632</a:t>
            </a:r>
          </a:p>
        </p:txBody>
      </p:sp>
      <p:pic>
        <p:nvPicPr>
          <p:cNvPr id="19459" name="Picture 3" descr="BoatOverEd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4" y="1524000"/>
            <a:ext cx="4434592" cy="506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986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unums use fewer bits than floats</a:t>
            </a:r>
            <a:endParaRPr lang="en-US" dirty="0"/>
          </a:p>
        </p:txBody>
      </p:sp>
      <p:sp>
        <p:nvSpPr>
          <p:cNvPr id="3" name="Content Placeholder 2"/>
          <p:cNvSpPr>
            <a:spLocks noGrp="1"/>
          </p:cNvSpPr>
          <p:nvPr>
            <p:ph idx="1"/>
          </p:nvPr>
        </p:nvSpPr>
        <p:spPr/>
        <p:txBody>
          <a:bodyPr/>
          <a:lstStyle/>
          <a:p>
            <a:r>
              <a:rPr lang="en-US" dirty="0" smtClean="0"/>
              <a:t>Exponent smaller by about 5 – 10 bits, typically</a:t>
            </a:r>
          </a:p>
          <a:p>
            <a:r>
              <a:rPr lang="en-US" dirty="0" smtClean="0"/>
              <a:t>Trailing zeros in fraction compressed away, saves ~2 bits</a:t>
            </a:r>
          </a:p>
          <a:p>
            <a:r>
              <a:rPr lang="en-US" dirty="0" smtClean="0"/>
              <a:t>Shorter strings for more common values</a:t>
            </a:r>
          </a:p>
          <a:p>
            <a:r>
              <a:rPr lang="en-US" dirty="0" smtClean="0"/>
              <a:t>Cancellation removes bits and the need to store them</a:t>
            </a:r>
            <a:endParaRPr lang="en-US" dirty="0"/>
          </a:p>
        </p:txBody>
      </p:sp>
      <p:sp>
        <p:nvSpPr>
          <p:cNvPr id="6" name="TextBox 5"/>
          <p:cNvSpPr txBox="1">
            <a:spLocks noChangeArrowheads="1"/>
          </p:cNvSpPr>
          <p:nvPr/>
        </p:nvSpPr>
        <p:spPr bwMode="auto">
          <a:xfrm>
            <a:off x="2440435" y="5614094"/>
            <a:ext cx="4263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i="1" dirty="0"/>
              <a:t>Unum (29 bits</a:t>
            </a:r>
            <a:r>
              <a:rPr lang="en-US" sz="2400" i="1" dirty="0" smtClean="0"/>
              <a:t>) (for example):</a:t>
            </a:r>
            <a:endParaRPr lang="en-US" sz="2400" i="1" dirty="0"/>
          </a:p>
        </p:txBody>
      </p:sp>
      <p:sp>
        <p:nvSpPr>
          <p:cNvPr id="29" name="TextBox 4"/>
          <p:cNvSpPr txBox="1">
            <a:spLocks noChangeArrowheads="1"/>
          </p:cNvSpPr>
          <p:nvPr/>
        </p:nvSpPr>
        <p:spPr bwMode="auto">
          <a:xfrm>
            <a:off x="2396835" y="4027014"/>
            <a:ext cx="4349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i="1" dirty="0"/>
              <a:t>IEEE Standard Float (64 bits):</a:t>
            </a:r>
          </a:p>
        </p:txBody>
      </p:sp>
      <p:grpSp>
        <p:nvGrpSpPr>
          <p:cNvPr id="5" name="Group 4"/>
          <p:cNvGrpSpPr/>
          <p:nvPr/>
        </p:nvGrpSpPr>
        <p:grpSpPr>
          <a:xfrm>
            <a:off x="125963" y="4491410"/>
            <a:ext cx="8886713" cy="431249"/>
            <a:chOff x="125953" y="4044364"/>
            <a:chExt cx="8886713" cy="431249"/>
          </a:xfrm>
        </p:grpSpPr>
        <p:sp>
          <p:nvSpPr>
            <p:cNvPr id="36" name="Rectangle 35"/>
            <p:cNvSpPr/>
            <p:nvPr/>
          </p:nvSpPr>
          <p:spPr bwMode="auto">
            <a:xfrm>
              <a:off x="360166" y="4044364"/>
              <a:ext cx="1548037"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bwMode="auto">
            <a:xfrm flipH="1">
              <a:off x="125953" y="4044364"/>
              <a:ext cx="227521"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auto">
            <a:xfrm>
              <a:off x="1908203" y="4044364"/>
              <a:ext cx="7104463"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 name="Down Arrow 44"/>
          <p:cNvSpPr/>
          <p:nvPr/>
        </p:nvSpPr>
        <p:spPr>
          <a:xfrm>
            <a:off x="4329215" y="5124028"/>
            <a:ext cx="484632" cy="55541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7"/>
          <p:cNvSpPr>
            <a:spLocks noChangeArrowheads="1"/>
          </p:cNvSpPr>
          <p:nvPr/>
        </p:nvSpPr>
        <p:spPr bwMode="auto">
          <a:xfrm>
            <a:off x="80342" y="4518083"/>
            <a:ext cx="906365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950" b="1" dirty="0">
                <a:solidFill>
                  <a:srgbClr val="FF0000"/>
                </a:solidFill>
              </a:rPr>
              <a:t>0</a:t>
            </a:r>
            <a:r>
              <a:rPr lang="en-US" sz="1950" b="1" dirty="0"/>
              <a:t> </a:t>
            </a:r>
            <a:r>
              <a:rPr lang="en-US" sz="1950" b="1" dirty="0">
                <a:solidFill>
                  <a:srgbClr val="3366FF"/>
                </a:solidFill>
              </a:rPr>
              <a:t>10001001101</a:t>
            </a:r>
            <a:r>
              <a:rPr lang="en-US" sz="1950" b="1" dirty="0"/>
              <a:t> </a:t>
            </a:r>
            <a:r>
              <a:rPr lang="en-US" sz="1950" b="1" dirty="0" smtClean="0"/>
              <a:t>1111111000010101010011110100010101111110101000010011</a:t>
            </a:r>
            <a:endParaRPr lang="en-US" sz="1950" b="1" dirty="0"/>
          </a:p>
        </p:txBody>
      </p:sp>
      <p:grpSp>
        <p:nvGrpSpPr>
          <p:cNvPr id="9" name="Group 8"/>
          <p:cNvGrpSpPr/>
          <p:nvPr/>
        </p:nvGrpSpPr>
        <p:grpSpPr>
          <a:xfrm>
            <a:off x="2387082" y="6089103"/>
            <a:ext cx="4531878" cy="419800"/>
            <a:chOff x="2394613" y="6322761"/>
            <a:chExt cx="4368898" cy="419800"/>
          </a:xfrm>
        </p:grpSpPr>
        <p:grpSp>
          <p:nvGrpSpPr>
            <p:cNvPr id="8" name="Group 7"/>
            <p:cNvGrpSpPr/>
            <p:nvPr/>
          </p:nvGrpSpPr>
          <p:grpSpPr>
            <a:xfrm>
              <a:off x="2425093" y="6322761"/>
              <a:ext cx="4307938" cy="411904"/>
              <a:chOff x="2995690" y="6269991"/>
              <a:chExt cx="3082925" cy="309033"/>
            </a:xfrm>
          </p:grpSpPr>
          <p:sp>
            <p:nvSpPr>
              <p:cNvPr id="20" name="Rectangle 19"/>
              <p:cNvSpPr/>
              <p:nvPr/>
            </p:nvSpPr>
            <p:spPr bwMode="auto">
              <a:xfrm>
                <a:off x="3162377" y="6269991"/>
                <a:ext cx="785813"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bwMode="auto">
              <a:xfrm flipH="1">
                <a:off x="2995690" y="6269991"/>
                <a:ext cx="161925"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bwMode="auto">
              <a:xfrm>
                <a:off x="3948190" y="6269991"/>
                <a:ext cx="1208087"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bwMode="auto">
              <a:xfrm>
                <a:off x="5156277" y="6269991"/>
                <a:ext cx="149225"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bwMode="auto">
              <a:xfrm>
                <a:off x="5318202" y="6269991"/>
                <a:ext cx="309563"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bwMode="auto">
              <a:xfrm>
                <a:off x="5627765" y="6269991"/>
                <a:ext cx="450850"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Rectangle 8"/>
            <p:cNvSpPr>
              <a:spLocks noChangeArrowheads="1"/>
            </p:cNvSpPr>
            <p:nvPr/>
          </p:nvSpPr>
          <p:spPr bwMode="auto">
            <a:xfrm>
              <a:off x="2394613" y="6350146"/>
              <a:ext cx="436889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950" b="1" dirty="0">
                  <a:solidFill>
                    <a:srgbClr val="FF0000"/>
                  </a:solidFill>
                </a:rPr>
                <a:t>0</a:t>
              </a:r>
              <a:r>
                <a:rPr lang="en-US" sz="1950" b="1" dirty="0"/>
                <a:t> </a:t>
              </a:r>
              <a:r>
                <a:rPr lang="en-US" sz="1950" b="1" dirty="0">
                  <a:solidFill>
                    <a:srgbClr val="3366FF"/>
                  </a:solidFill>
                </a:rPr>
                <a:t>11001101 </a:t>
              </a:r>
              <a:r>
                <a:rPr lang="en-US" sz="1950" b="1" dirty="0"/>
                <a:t>111111100001 </a:t>
              </a:r>
              <a:r>
                <a:rPr lang="en-US" sz="1950" b="1" dirty="0" smtClean="0"/>
                <a:t>  </a:t>
              </a:r>
              <a:r>
                <a:rPr lang="en-US" sz="1950" b="1" dirty="0" smtClean="0">
                  <a:solidFill>
                    <a:srgbClr val="FF00FF"/>
                  </a:solidFill>
                </a:rPr>
                <a:t>1</a:t>
              </a:r>
              <a:r>
                <a:rPr lang="en-US" sz="1950" b="1" dirty="0" smtClean="0"/>
                <a:t> </a:t>
              </a:r>
              <a:r>
                <a:rPr lang="en-US" sz="1950" b="1" dirty="0">
                  <a:solidFill>
                    <a:srgbClr val="00A200"/>
                  </a:solidFill>
                </a:rPr>
                <a:t>111 </a:t>
              </a:r>
              <a:r>
                <a:rPr lang="en-US" sz="1950" b="1" dirty="0">
                  <a:solidFill>
                    <a:srgbClr val="808080"/>
                  </a:solidFill>
                </a:rPr>
                <a:t>1011</a:t>
              </a:r>
            </a:p>
          </p:txBody>
        </p:sp>
      </p:grpSp>
    </p:spTree>
    <p:extLst>
      <p:ext uri="{BB962C8B-B14F-4D97-AF65-F5344CB8AC3E}">
        <p14:creationId xmlns:p14="http://schemas.microsoft.com/office/powerpoint/2010/main" val="38986188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Typesetting Analogy</a:t>
            </a:r>
            <a:endParaRPr lang="en-US" dirty="0"/>
          </a:p>
        </p:txBody>
      </p:sp>
      <p:grpSp>
        <p:nvGrpSpPr>
          <p:cNvPr id="9" name="Group 8"/>
          <p:cNvGrpSpPr/>
          <p:nvPr/>
        </p:nvGrpSpPr>
        <p:grpSpPr>
          <a:xfrm>
            <a:off x="799631" y="1642982"/>
            <a:ext cx="3048000" cy="3264905"/>
            <a:chOff x="799631" y="1642982"/>
            <a:chExt cx="3048000" cy="3264905"/>
          </a:xfrm>
        </p:grpSpPr>
        <p:sp>
          <p:nvSpPr>
            <p:cNvPr id="4" name="TextBox 3"/>
            <p:cNvSpPr txBox="1"/>
            <p:nvPr/>
          </p:nvSpPr>
          <p:spPr>
            <a:xfrm>
              <a:off x="799631" y="1642982"/>
              <a:ext cx="3048000" cy="2308324"/>
            </a:xfrm>
            <a:prstGeom prst="rect">
              <a:avLst/>
            </a:prstGeom>
            <a:solidFill>
              <a:srgbClr val="FFF1C9"/>
            </a:solidFill>
            <a:ln>
              <a:solidFill>
                <a:srgbClr val="292934"/>
              </a:solidFill>
            </a:ln>
          </p:spPr>
          <p:txBody>
            <a:bodyPr wrap="square" rtlCol="0">
              <a:spAutoFit/>
            </a:bodyPr>
            <a:lstStyle/>
            <a:p>
              <a:r>
                <a:rPr lang="en-US" dirty="0" smtClean="0">
                  <a:latin typeface="Courier"/>
                  <a:cs typeface="Courier"/>
                </a:rPr>
                <a:t>The biggest objection to unums is likely to come from the fact that they are variable in size, at least when they are stored in packed form.</a:t>
              </a:r>
              <a:endParaRPr lang="en-US" dirty="0">
                <a:latin typeface="Courier"/>
                <a:cs typeface="Courier"/>
              </a:endParaRPr>
            </a:p>
          </p:txBody>
        </p:sp>
        <p:sp>
          <p:nvSpPr>
            <p:cNvPr id="6" name="TextBox 5"/>
            <p:cNvSpPr txBox="1"/>
            <p:nvPr/>
          </p:nvSpPr>
          <p:spPr>
            <a:xfrm>
              <a:off x="1384556" y="4261556"/>
              <a:ext cx="1878151" cy="646331"/>
            </a:xfrm>
            <a:prstGeom prst="rect">
              <a:avLst/>
            </a:prstGeom>
            <a:noFill/>
          </p:spPr>
          <p:txBody>
            <a:bodyPr wrap="none" rtlCol="0">
              <a:spAutoFit/>
            </a:bodyPr>
            <a:lstStyle/>
            <a:p>
              <a:pPr algn="ctr"/>
              <a:r>
                <a:rPr lang="en-US" dirty="0" smtClean="0"/>
                <a:t>18-point Courier</a:t>
              </a:r>
            </a:p>
            <a:p>
              <a:pPr algn="ctr"/>
              <a:r>
                <a:rPr lang="en-US" dirty="0" smtClean="0"/>
                <a:t>(fixed width font)</a:t>
              </a:r>
              <a:endParaRPr lang="en-US" dirty="0"/>
            </a:p>
          </p:txBody>
        </p:sp>
      </p:grpSp>
      <p:grpSp>
        <p:nvGrpSpPr>
          <p:cNvPr id="10" name="Group 9"/>
          <p:cNvGrpSpPr/>
          <p:nvPr/>
        </p:nvGrpSpPr>
        <p:grpSpPr>
          <a:xfrm>
            <a:off x="5185364" y="1642982"/>
            <a:ext cx="3048000" cy="3264905"/>
            <a:chOff x="5185364" y="1642982"/>
            <a:chExt cx="3048000" cy="3264905"/>
          </a:xfrm>
        </p:grpSpPr>
        <p:sp>
          <p:nvSpPr>
            <p:cNvPr id="5" name="TextBox 4"/>
            <p:cNvSpPr txBox="1"/>
            <p:nvPr/>
          </p:nvSpPr>
          <p:spPr>
            <a:xfrm>
              <a:off x="5185364" y="1642982"/>
              <a:ext cx="3048000" cy="1477328"/>
            </a:xfrm>
            <a:prstGeom prst="rect">
              <a:avLst/>
            </a:prstGeom>
            <a:solidFill>
              <a:srgbClr val="D4DAFF"/>
            </a:solidFill>
            <a:ln>
              <a:solidFill>
                <a:schemeClr val="tx1"/>
              </a:solidFill>
            </a:ln>
          </p:spPr>
          <p:txBody>
            <a:bodyPr wrap="square" rtlCol="0">
              <a:spAutoFit/>
            </a:bodyPr>
            <a:lstStyle/>
            <a:p>
              <a:r>
                <a:rPr lang="en-US" dirty="0" smtClean="0">
                  <a:latin typeface="Times"/>
                  <a:cs typeface="Times"/>
                </a:rPr>
                <a:t>The biggest objection to unums is likely to come from the fact that they are variable in size, at least when they are stored in packed form.</a:t>
              </a:r>
              <a:endParaRPr lang="en-US" dirty="0">
                <a:latin typeface="Times"/>
                <a:cs typeface="Times"/>
              </a:endParaRPr>
            </a:p>
          </p:txBody>
        </p:sp>
        <p:sp>
          <p:nvSpPr>
            <p:cNvPr id="7" name="TextBox 6"/>
            <p:cNvSpPr txBox="1"/>
            <p:nvPr/>
          </p:nvSpPr>
          <p:spPr>
            <a:xfrm>
              <a:off x="5749807" y="4261556"/>
              <a:ext cx="2198927" cy="646331"/>
            </a:xfrm>
            <a:prstGeom prst="rect">
              <a:avLst/>
            </a:prstGeom>
            <a:noFill/>
          </p:spPr>
          <p:txBody>
            <a:bodyPr wrap="none" rtlCol="0">
              <a:spAutoFit/>
            </a:bodyPr>
            <a:lstStyle/>
            <a:p>
              <a:pPr algn="ctr"/>
              <a:r>
                <a:rPr lang="en-US" dirty="0" smtClean="0"/>
                <a:t>18-point Times</a:t>
              </a:r>
            </a:p>
            <a:p>
              <a:pPr algn="ctr"/>
              <a:r>
                <a:rPr lang="en-US" dirty="0" smtClean="0"/>
                <a:t>(variable width font)</a:t>
              </a:r>
              <a:endParaRPr lang="en-US" dirty="0"/>
            </a:p>
          </p:txBody>
        </p:sp>
      </p:grpSp>
      <p:sp>
        <p:nvSpPr>
          <p:cNvPr id="8" name="TextBox 7"/>
          <p:cNvSpPr txBox="1"/>
          <p:nvPr/>
        </p:nvSpPr>
        <p:spPr>
          <a:xfrm>
            <a:off x="1589002" y="5635037"/>
            <a:ext cx="5965996" cy="461665"/>
          </a:xfrm>
          <a:prstGeom prst="rect">
            <a:avLst/>
          </a:prstGeom>
          <a:solidFill>
            <a:srgbClr val="3366FF"/>
          </a:solidFill>
        </p:spPr>
        <p:txBody>
          <a:bodyPr wrap="none" rtlCol="0">
            <a:spAutoFit/>
          </a:bodyPr>
          <a:lstStyle/>
          <a:p>
            <a:pPr algn="ctr"/>
            <a:r>
              <a:rPr lang="en-US" sz="2400" dirty="0" smtClean="0">
                <a:solidFill>
                  <a:srgbClr val="FFFFFF"/>
                </a:solidFill>
              </a:rPr>
              <a:t>This shows the price of “One Size Fits All.” </a:t>
            </a:r>
            <a:endParaRPr lang="en-US" sz="2400" dirty="0">
              <a:solidFill>
                <a:srgbClr val="FFFFFF"/>
              </a:solidFill>
            </a:endParaRPr>
          </a:p>
        </p:txBody>
      </p:sp>
    </p:spTree>
    <p:extLst>
      <p:ext uri="{BB962C8B-B14F-4D97-AF65-F5344CB8AC3E}">
        <p14:creationId xmlns:p14="http://schemas.microsoft.com/office/powerpoint/2010/main" val="2576493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a:t>
            </a:r>
            <a:r>
              <a:rPr lang="en-US" i="1" dirty="0" smtClean="0"/>
              <a:t>ranges</a:t>
            </a:r>
            <a:r>
              <a:rPr lang="en-US" dirty="0" smtClean="0"/>
              <a:t>, as well as exact points</a:t>
            </a:r>
            <a:endParaRPr lang="en-US" dirty="0"/>
          </a:p>
        </p:txBody>
      </p:sp>
      <p:grpSp>
        <p:nvGrpSpPr>
          <p:cNvPr id="6" name="Group 5"/>
          <p:cNvGrpSpPr/>
          <p:nvPr/>
        </p:nvGrpSpPr>
        <p:grpSpPr>
          <a:xfrm>
            <a:off x="91449" y="1648763"/>
            <a:ext cx="4537971" cy="3720528"/>
            <a:chOff x="91441" y="1648763"/>
            <a:chExt cx="4537971" cy="3720528"/>
          </a:xfrm>
        </p:grpSpPr>
        <p:pic>
          <p:nvPicPr>
            <p:cNvPr id="5" name="Picture 4" descr="Screen Shot 2014-07-21 at 5.3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1" y="2537979"/>
              <a:ext cx="4537971" cy="2831312"/>
            </a:xfrm>
            <a:prstGeom prst="rect">
              <a:avLst/>
            </a:prstGeom>
          </p:spPr>
        </p:pic>
        <p:sp>
          <p:nvSpPr>
            <p:cNvPr id="9" name="TextBox 8"/>
            <p:cNvSpPr txBox="1"/>
            <p:nvPr/>
          </p:nvSpPr>
          <p:spPr>
            <a:xfrm>
              <a:off x="1126217" y="1648763"/>
              <a:ext cx="2468419" cy="646331"/>
            </a:xfrm>
            <a:prstGeom prst="rect">
              <a:avLst/>
            </a:prstGeom>
            <a:noFill/>
          </p:spPr>
          <p:txBody>
            <a:bodyPr wrap="none" rtlCol="0">
              <a:spAutoFit/>
            </a:bodyPr>
            <a:lstStyle/>
            <a:p>
              <a:pPr algn="ctr"/>
              <a:r>
                <a:rPr lang="en-US" dirty="0" smtClean="0"/>
                <a:t>Bit string meanings</a:t>
              </a:r>
            </a:p>
            <a:p>
              <a:pPr algn="ctr"/>
              <a:r>
                <a:rPr lang="en-US" dirty="0" smtClean="0"/>
                <a:t>using IEEE Float rules</a:t>
              </a:r>
              <a:endParaRPr lang="en-US" dirty="0"/>
            </a:p>
          </p:txBody>
        </p:sp>
      </p:grpSp>
      <p:grpSp>
        <p:nvGrpSpPr>
          <p:cNvPr id="7" name="Group 6"/>
          <p:cNvGrpSpPr/>
          <p:nvPr/>
        </p:nvGrpSpPr>
        <p:grpSpPr>
          <a:xfrm>
            <a:off x="4657434" y="1587115"/>
            <a:ext cx="4486566" cy="4193340"/>
            <a:chOff x="4657434" y="1587114"/>
            <a:chExt cx="4486566" cy="4193340"/>
          </a:xfrm>
        </p:grpSpPr>
        <p:pic>
          <p:nvPicPr>
            <p:cNvPr id="8" name="Picture 7" descr="Screen Shot 2014-07-21 at 5.3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434" y="2170574"/>
              <a:ext cx="4486566" cy="3609880"/>
            </a:xfrm>
            <a:prstGeom prst="rect">
              <a:avLst/>
            </a:prstGeom>
          </p:spPr>
        </p:pic>
        <p:sp>
          <p:nvSpPr>
            <p:cNvPr id="26" name="TextBox 25"/>
            <p:cNvSpPr txBox="1"/>
            <p:nvPr/>
          </p:nvSpPr>
          <p:spPr>
            <a:xfrm>
              <a:off x="5826896" y="1587114"/>
              <a:ext cx="2147643" cy="646331"/>
            </a:xfrm>
            <a:prstGeom prst="rect">
              <a:avLst/>
            </a:prstGeom>
            <a:noFill/>
          </p:spPr>
          <p:txBody>
            <a:bodyPr wrap="none" rtlCol="0">
              <a:spAutoFit/>
            </a:bodyPr>
            <a:lstStyle/>
            <a:p>
              <a:pPr algn="ctr"/>
              <a:r>
                <a:rPr lang="en-US" dirty="0" smtClean="0"/>
                <a:t>Bit string meanings</a:t>
              </a:r>
            </a:p>
            <a:p>
              <a:pPr algn="ctr"/>
              <a:r>
                <a:rPr lang="en-US" dirty="0" smtClean="0"/>
                <a:t>in unum format</a:t>
              </a:r>
              <a:endParaRPr lang="en-US" dirty="0"/>
            </a:p>
          </p:txBody>
        </p:sp>
      </p:grpSp>
      <p:sp>
        <p:nvSpPr>
          <p:cNvPr id="10" name="TextBox 9"/>
          <p:cNvSpPr txBox="1"/>
          <p:nvPr/>
        </p:nvSpPr>
        <p:spPr>
          <a:xfrm>
            <a:off x="511488" y="5994136"/>
            <a:ext cx="8175323" cy="369332"/>
          </a:xfrm>
          <a:prstGeom prst="rect">
            <a:avLst/>
          </a:prstGeom>
          <a:solidFill>
            <a:srgbClr val="3366FF"/>
          </a:solidFill>
        </p:spPr>
        <p:txBody>
          <a:bodyPr wrap="none" rtlCol="0">
            <a:spAutoFit/>
          </a:bodyPr>
          <a:lstStyle/>
          <a:p>
            <a:r>
              <a:rPr lang="en-US" b="1" dirty="0" smtClean="0">
                <a:solidFill>
                  <a:schemeClr val="bg1"/>
                </a:solidFill>
              </a:rPr>
              <a:t>Complete representation of </a:t>
            </a:r>
            <a:r>
              <a:rPr lang="en-US" b="1" i="1" dirty="0" smtClean="0">
                <a:solidFill>
                  <a:schemeClr val="bg1"/>
                </a:solidFill>
              </a:rPr>
              <a:t>all</a:t>
            </a:r>
            <a:r>
              <a:rPr lang="en-US" b="1" dirty="0" smtClean="0">
                <a:solidFill>
                  <a:schemeClr val="bg1"/>
                </a:solidFill>
              </a:rPr>
              <a:t> real numbers using a finite number of bits</a:t>
            </a:r>
            <a:endParaRPr lang="en-US" b="1" dirty="0">
              <a:solidFill>
                <a:schemeClr val="bg1"/>
              </a:solidFill>
            </a:endParaRPr>
          </a:p>
        </p:txBody>
      </p:sp>
    </p:spTree>
    <p:extLst>
      <p:ext uri="{BB962C8B-B14F-4D97-AF65-F5344CB8AC3E}">
        <p14:creationId xmlns:p14="http://schemas.microsoft.com/office/powerpoint/2010/main" val="4048144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5" y="533400"/>
            <a:ext cx="8229600" cy="990600"/>
          </a:xfrm>
        </p:spPr>
        <p:txBody>
          <a:bodyPr/>
          <a:lstStyle/>
          <a:p>
            <a:r>
              <a:rPr lang="en-US" dirty="0" smtClean="0"/>
              <a:t>The Warlpiri unums</a:t>
            </a:r>
            <a:endParaRPr lang="en-US" dirty="0"/>
          </a:p>
        </p:txBody>
      </p:sp>
      <p:grpSp>
        <p:nvGrpSpPr>
          <p:cNvPr id="8" name="Group 7"/>
          <p:cNvGrpSpPr/>
          <p:nvPr/>
        </p:nvGrpSpPr>
        <p:grpSpPr>
          <a:xfrm>
            <a:off x="53125" y="892862"/>
            <a:ext cx="9039966" cy="3161827"/>
            <a:chOff x="53125" y="669641"/>
            <a:chExt cx="9039966" cy="2371370"/>
          </a:xfrm>
        </p:grpSpPr>
        <p:pic>
          <p:nvPicPr>
            <p:cNvPr id="3" name="Picture 2" descr="Aborigines-cropp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0733" y="669641"/>
              <a:ext cx="4702358" cy="2371370"/>
            </a:xfrm>
            <a:prstGeom prst="rect">
              <a:avLst/>
            </a:prstGeom>
          </p:spPr>
        </p:pic>
        <p:sp>
          <p:nvSpPr>
            <p:cNvPr id="5" name="TextBox 4"/>
            <p:cNvSpPr txBox="1"/>
            <p:nvPr/>
          </p:nvSpPr>
          <p:spPr>
            <a:xfrm>
              <a:off x="53125" y="1326917"/>
              <a:ext cx="3913909" cy="1315745"/>
            </a:xfrm>
            <a:prstGeom prst="rect">
              <a:avLst/>
            </a:prstGeom>
            <a:noFill/>
          </p:spPr>
          <p:txBody>
            <a:bodyPr wrap="square" rtlCol="0">
              <a:spAutoFit/>
            </a:bodyPr>
            <a:lstStyle/>
            <a:p>
              <a:r>
                <a:rPr lang="en-US" dirty="0" smtClean="0"/>
                <a:t>Before the aboriginal Warlpiri of Northern Australia had contact with other civilizations, their counting system was </a:t>
              </a:r>
              <a:r>
                <a:rPr lang="en-US" dirty="0" smtClean="0">
                  <a:solidFill>
                    <a:srgbClr val="3366FF"/>
                  </a:solidFill>
                </a:rPr>
                <a:t>“One, two, many.”</a:t>
              </a:r>
            </a:p>
            <a:p>
              <a:endParaRPr lang="en-US" dirty="0"/>
            </a:p>
            <a:p>
              <a:r>
                <a:rPr lang="en-US" i="1" dirty="0" smtClean="0"/>
                <a:t>Maybe they were onto something.</a:t>
              </a:r>
            </a:p>
          </p:txBody>
        </p:sp>
      </p:grpSp>
      <p:pic>
        <p:nvPicPr>
          <p:cNvPr id="7" name="Picture 6" descr="Screen Shot 2014-07-21 at 6.2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5" y="4196087"/>
            <a:ext cx="9093091" cy="1956358"/>
          </a:xfrm>
          <a:prstGeom prst="rect">
            <a:avLst/>
          </a:prstGeom>
        </p:spPr>
      </p:pic>
      <p:sp>
        <p:nvSpPr>
          <p:cNvPr id="4" name="TextBox 3"/>
          <p:cNvSpPr txBox="1"/>
          <p:nvPr/>
        </p:nvSpPr>
        <p:spPr>
          <a:xfrm>
            <a:off x="2521184" y="6278221"/>
            <a:ext cx="4550983" cy="369332"/>
          </a:xfrm>
          <a:prstGeom prst="rect">
            <a:avLst/>
          </a:prstGeom>
          <a:solidFill>
            <a:srgbClr val="3366FF"/>
          </a:solidFill>
        </p:spPr>
        <p:txBody>
          <a:bodyPr wrap="none" rtlCol="0">
            <a:spAutoFit/>
          </a:bodyPr>
          <a:lstStyle/>
          <a:p>
            <a:r>
              <a:rPr lang="en-US" dirty="0" smtClean="0">
                <a:solidFill>
                  <a:schemeClr val="bg1"/>
                </a:solidFill>
              </a:rPr>
              <a:t>“Try everything” methods become feasible.</a:t>
            </a:r>
            <a:endParaRPr lang="en-US" dirty="0">
              <a:solidFill>
                <a:schemeClr val="bg1"/>
              </a:solidFill>
            </a:endParaRPr>
          </a:p>
        </p:txBody>
      </p:sp>
    </p:spTree>
    <p:extLst>
      <p:ext uri="{BB962C8B-B14F-4D97-AF65-F5344CB8AC3E}">
        <p14:creationId xmlns:p14="http://schemas.microsoft.com/office/powerpoint/2010/main" val="3651013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Fixed-size unums: faster than floats</a:t>
            </a:r>
            <a:endParaRPr lang="en-US" dirty="0"/>
          </a:p>
        </p:txBody>
      </p:sp>
      <p:sp>
        <p:nvSpPr>
          <p:cNvPr id="3" name="Content Placeholder 2"/>
          <p:cNvSpPr>
            <a:spLocks noGrp="1"/>
          </p:cNvSpPr>
          <p:nvPr>
            <p:ph idx="1"/>
          </p:nvPr>
        </p:nvSpPr>
        <p:spPr>
          <a:xfrm>
            <a:off x="457200" y="1600200"/>
            <a:ext cx="8229600" cy="1092200"/>
          </a:xfrm>
        </p:spPr>
        <p:txBody>
          <a:bodyPr/>
          <a:lstStyle/>
          <a:p>
            <a:r>
              <a:rPr lang="en-US" dirty="0" smtClean="0"/>
              <a:t>Warlpiri ubounds are one byte, but closed system for reals</a:t>
            </a:r>
          </a:p>
          <a:p>
            <a:r>
              <a:rPr lang="en-US" dirty="0" smtClean="0"/>
              <a:t>Unpacked unums </a:t>
            </a:r>
            <a:r>
              <a:rPr lang="en-US" i="1" dirty="0" smtClean="0"/>
              <a:t>pre-decode </a:t>
            </a:r>
            <a:r>
              <a:rPr lang="en-US" dirty="0" smtClean="0"/>
              <a:t>exception bits, hidden bit</a:t>
            </a:r>
            <a:endParaRPr lang="en-US" dirty="0"/>
          </a:p>
        </p:txBody>
      </p:sp>
      <p:pic>
        <p:nvPicPr>
          <p:cNvPr id="4" name="Picture 3" descr="Screen Shot 2014-09-22 at 3.01.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463800"/>
            <a:ext cx="8788400" cy="1930400"/>
          </a:xfrm>
          <a:prstGeom prst="rect">
            <a:avLst/>
          </a:prstGeom>
        </p:spPr>
      </p:pic>
      <p:grpSp>
        <p:nvGrpSpPr>
          <p:cNvPr id="14" name="Group 13"/>
          <p:cNvGrpSpPr/>
          <p:nvPr/>
        </p:nvGrpSpPr>
        <p:grpSpPr>
          <a:xfrm>
            <a:off x="883920" y="4434840"/>
            <a:ext cx="4701540" cy="2138680"/>
            <a:chOff x="883920" y="4434840"/>
            <a:chExt cx="4701540" cy="2138680"/>
          </a:xfrm>
        </p:grpSpPr>
        <p:pic>
          <p:nvPicPr>
            <p:cNvPr id="10" name="Picture 9" descr="Screen Shot 2014-09-22 at 3.0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80" y="4434840"/>
              <a:ext cx="2164080" cy="2138680"/>
            </a:xfrm>
            <a:prstGeom prst="rect">
              <a:avLst/>
            </a:prstGeom>
          </p:spPr>
        </p:pic>
        <p:sp>
          <p:nvSpPr>
            <p:cNvPr id="12" name="TextBox 11"/>
            <p:cNvSpPr txBox="1"/>
            <p:nvPr/>
          </p:nvSpPr>
          <p:spPr>
            <a:xfrm>
              <a:off x="883920" y="5142915"/>
              <a:ext cx="2489200" cy="923330"/>
            </a:xfrm>
            <a:prstGeom prst="rect">
              <a:avLst/>
            </a:prstGeom>
            <a:noFill/>
          </p:spPr>
          <p:txBody>
            <a:bodyPr wrap="square" rtlCol="0">
              <a:spAutoFit/>
            </a:bodyPr>
            <a:lstStyle/>
            <a:p>
              <a:r>
                <a:rPr lang="en-US" dirty="0" smtClean="0"/>
                <a:t>Circuit required for</a:t>
              </a:r>
            </a:p>
            <a:p>
              <a:r>
                <a:rPr lang="en-US" dirty="0" smtClean="0"/>
                <a:t>“IEEE half-precision float = ∞?”</a:t>
              </a:r>
              <a:endParaRPr lang="en-US" dirty="0"/>
            </a:p>
          </p:txBody>
        </p:sp>
      </p:grpSp>
      <p:grpSp>
        <p:nvGrpSpPr>
          <p:cNvPr id="15" name="Group 14"/>
          <p:cNvGrpSpPr/>
          <p:nvPr/>
        </p:nvGrpSpPr>
        <p:grpSpPr>
          <a:xfrm>
            <a:off x="5831843" y="5271485"/>
            <a:ext cx="2692885" cy="1441097"/>
            <a:chOff x="5831840" y="5271478"/>
            <a:chExt cx="2692885" cy="1441097"/>
          </a:xfrm>
        </p:grpSpPr>
        <p:pic>
          <p:nvPicPr>
            <p:cNvPr id="11" name="Picture 10" descr="Screen Shot 2014-09-22 at 3.03.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960" y="5354320"/>
              <a:ext cx="1193800" cy="299720"/>
            </a:xfrm>
            <a:prstGeom prst="rect">
              <a:avLst/>
            </a:prstGeom>
          </p:spPr>
        </p:pic>
        <p:sp>
          <p:nvSpPr>
            <p:cNvPr id="26" name="TextBox 25"/>
            <p:cNvSpPr txBox="1"/>
            <p:nvPr/>
          </p:nvSpPr>
          <p:spPr>
            <a:xfrm>
              <a:off x="6441440" y="5789245"/>
              <a:ext cx="2083285" cy="923330"/>
            </a:xfrm>
            <a:prstGeom prst="rect">
              <a:avLst/>
            </a:prstGeom>
            <a:noFill/>
          </p:spPr>
          <p:txBody>
            <a:bodyPr wrap="none" rtlCol="0">
              <a:spAutoFit/>
            </a:bodyPr>
            <a:lstStyle/>
            <a:p>
              <a:r>
                <a:rPr lang="en-US" dirty="0" smtClean="0"/>
                <a:t>Circuit required for</a:t>
              </a:r>
            </a:p>
            <a:p>
              <a:r>
                <a:rPr lang="en-US" dirty="0" smtClean="0"/>
                <a:t>“unum = ∞?”</a:t>
              </a:r>
            </a:p>
            <a:p>
              <a:r>
                <a:rPr lang="en-US" dirty="0" smtClean="0"/>
                <a:t>(any precision)</a:t>
              </a:r>
              <a:endParaRPr lang="en-US" dirty="0"/>
            </a:p>
          </p:txBody>
        </p:sp>
        <p:sp>
          <p:nvSpPr>
            <p:cNvPr id="13" name="Right Arrow 12"/>
            <p:cNvSpPr/>
            <p:nvPr/>
          </p:nvSpPr>
          <p:spPr>
            <a:xfrm flipV="1">
              <a:off x="5831840" y="5271478"/>
              <a:ext cx="741680" cy="46540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981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Floating Point II: The Wrath of Kahan</a:t>
            </a:r>
            <a:endParaRPr lang="en-US" dirty="0">
              <a:ea typeface="+mj-ea"/>
              <a:cs typeface="+mj-cs"/>
            </a:endParaRPr>
          </a:p>
        </p:txBody>
      </p:sp>
      <p:sp>
        <p:nvSpPr>
          <p:cNvPr id="3" name="Content Placeholder 2"/>
          <p:cNvSpPr>
            <a:spLocks noGrp="1"/>
          </p:cNvSpPr>
          <p:nvPr>
            <p:ph idx="1"/>
          </p:nvPr>
        </p:nvSpPr>
        <p:spPr>
          <a:xfrm>
            <a:off x="457200" y="1457960"/>
            <a:ext cx="8229600" cy="1754717"/>
          </a:xfrm>
        </p:spPr>
        <p:txBody>
          <a:bodyPr rtlCol="0">
            <a:noAutofit/>
          </a:bodyPr>
          <a:lstStyle/>
          <a:p>
            <a:pPr marL="182880" indent="-182880" fontAlgn="auto">
              <a:lnSpc>
                <a:spcPct val="120000"/>
              </a:lnSpc>
              <a:spcAft>
                <a:spcPts val="0"/>
              </a:spcAft>
              <a:buFont typeface="Arial" pitchFamily="34" charset="0"/>
              <a:buChar char="•"/>
              <a:defRPr/>
            </a:pPr>
            <a:r>
              <a:rPr lang="en-US" sz="2000" dirty="0" smtClean="0">
                <a:ea typeface="+mn-ea"/>
                <a:cs typeface="+mn-cs"/>
              </a:rPr>
              <a:t>Berkeley professor William Kahan is the father of modern IEEE Standard floats</a:t>
            </a:r>
          </a:p>
          <a:p>
            <a:pPr marL="182880" indent="-182880" fontAlgn="auto">
              <a:lnSpc>
                <a:spcPct val="120000"/>
              </a:lnSpc>
              <a:spcAft>
                <a:spcPts val="0"/>
              </a:spcAft>
              <a:buFont typeface="Arial" pitchFamily="34" charset="0"/>
              <a:buChar char="•"/>
              <a:defRPr/>
            </a:pPr>
            <a:r>
              <a:rPr lang="en-US" sz="2000" dirty="0" smtClean="0">
                <a:ea typeface="+mn-ea"/>
                <a:cs typeface="+mn-cs"/>
              </a:rPr>
              <a:t>Also the authority on their many dangers</a:t>
            </a:r>
          </a:p>
          <a:p>
            <a:pPr marL="182880" indent="-182880" fontAlgn="auto">
              <a:lnSpc>
                <a:spcPct val="120000"/>
              </a:lnSpc>
              <a:spcAft>
                <a:spcPts val="0"/>
              </a:spcAft>
              <a:buFont typeface="Arial" pitchFamily="34" charset="0"/>
              <a:buChar char="•"/>
              <a:defRPr/>
            </a:pPr>
            <a:r>
              <a:rPr lang="en-US" sz="2000" dirty="0" smtClean="0">
                <a:ea typeface="+mn-ea"/>
                <a:cs typeface="+mn-cs"/>
              </a:rPr>
              <a:t>Every idea to fix floats faces his tests that expose how new idea is </a:t>
            </a:r>
            <a:r>
              <a:rPr lang="en-US" sz="2000" i="1" dirty="0" smtClean="0">
                <a:ea typeface="+mn-ea"/>
                <a:cs typeface="+mn-cs"/>
              </a:rPr>
              <a:t>even worse</a:t>
            </a:r>
            <a:endParaRPr lang="en-US" sz="2000" i="1" dirty="0">
              <a:ea typeface="+mn-ea"/>
              <a:cs typeface="+mn-cs"/>
            </a:endParaRPr>
          </a:p>
        </p:txBody>
      </p:sp>
      <p:pic>
        <p:nvPicPr>
          <p:cNvPr id="22531" name="Picture 3" descr="WilliamKah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455" y="3535259"/>
            <a:ext cx="4064000" cy="286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02174" y="3566591"/>
            <a:ext cx="4084637" cy="830997"/>
          </a:xfrm>
          <a:prstGeom prst="rect">
            <a:avLst/>
          </a:prstGeom>
          <a:solidFill>
            <a:schemeClr val="accent6">
              <a:lumMod val="50000"/>
            </a:schemeClr>
          </a:solidFill>
        </p:spPr>
        <p:txBody>
          <a:bodyPr>
            <a:spAutoFit/>
          </a:bodyPr>
          <a:lstStyle/>
          <a:p>
            <a:pPr fontAlgn="auto">
              <a:spcBef>
                <a:spcPts val="0"/>
              </a:spcBef>
              <a:spcAft>
                <a:spcPts val="0"/>
              </a:spcAft>
              <a:defRPr/>
            </a:pPr>
            <a:r>
              <a:rPr lang="en-US" sz="2400" i="1" dirty="0">
                <a:solidFill>
                  <a:schemeClr val="bg1"/>
                </a:solidFill>
                <a:latin typeface="+mn-lt"/>
                <a:ea typeface="+mn-ea"/>
                <a:cs typeface="+mn-cs"/>
              </a:rPr>
              <a:t>Working unum environment completed August 13, 2013</a:t>
            </a:r>
            <a:r>
              <a:rPr lang="en-US" sz="2400" i="1" dirty="0" smtClean="0">
                <a:solidFill>
                  <a:schemeClr val="bg1"/>
                </a:solidFill>
                <a:latin typeface="+mn-lt"/>
                <a:ea typeface="+mn-ea"/>
                <a:cs typeface="+mn-cs"/>
              </a:rPr>
              <a:t>.</a:t>
            </a:r>
            <a:endParaRPr lang="en-US" sz="2400" i="1" dirty="0">
              <a:solidFill>
                <a:schemeClr val="bg1"/>
              </a:solidFill>
              <a:latin typeface="+mn-lt"/>
              <a:ea typeface="+mn-ea"/>
              <a:cs typeface="+mn-cs"/>
            </a:endParaRPr>
          </a:p>
        </p:txBody>
      </p:sp>
      <p:sp>
        <p:nvSpPr>
          <p:cNvPr id="6" name="TextBox 5"/>
          <p:cNvSpPr txBox="1"/>
          <p:nvPr/>
        </p:nvSpPr>
        <p:spPr>
          <a:xfrm>
            <a:off x="4602174" y="5299394"/>
            <a:ext cx="4084637" cy="830997"/>
          </a:xfrm>
          <a:prstGeom prst="rect">
            <a:avLst/>
          </a:prstGeom>
          <a:solidFill>
            <a:schemeClr val="accent6">
              <a:lumMod val="50000"/>
            </a:schemeClr>
          </a:solidFill>
        </p:spPr>
        <p:txBody>
          <a:bodyPr>
            <a:spAutoFit/>
          </a:bodyPr>
          <a:lstStyle/>
          <a:p>
            <a:pPr fontAlgn="auto">
              <a:spcBef>
                <a:spcPts val="0"/>
              </a:spcBef>
              <a:spcAft>
                <a:spcPts val="0"/>
              </a:spcAft>
              <a:defRPr/>
            </a:pPr>
            <a:r>
              <a:rPr lang="en-US" sz="2400" i="1" dirty="0" smtClean="0">
                <a:solidFill>
                  <a:schemeClr val="bg1"/>
                </a:solidFill>
                <a:latin typeface="+mn-lt"/>
                <a:ea typeface="+mn-ea"/>
                <a:cs typeface="+mn-cs"/>
              </a:rPr>
              <a:t>Can </a:t>
            </a:r>
            <a:r>
              <a:rPr lang="en-US" sz="2400" i="1" dirty="0">
                <a:solidFill>
                  <a:schemeClr val="bg1"/>
                </a:solidFill>
                <a:latin typeface="+mn-lt"/>
                <a:ea typeface="+mn-ea"/>
                <a:cs typeface="+mn-cs"/>
              </a:rPr>
              <a:t>unums survive the wrath of Kahan?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400" baseline="-25000" dirty="0" smtClean="0">
                <a:ea typeface="+mj-ea"/>
                <a:cs typeface="+mj-cs"/>
              </a:rPr>
              <a:t>Typical Kahan Challenge (invented by J-M Müller)</a:t>
            </a:r>
            <a:endParaRPr lang="en-US" sz="4400" baseline="-25000" dirty="0">
              <a:ea typeface="+mj-ea"/>
              <a:cs typeface="+mj-cs"/>
            </a:endParaRPr>
          </a:p>
        </p:txBody>
      </p:sp>
      <p:sp>
        <p:nvSpPr>
          <p:cNvPr id="3" name="Content Placeholder 2"/>
          <p:cNvSpPr>
            <a:spLocks noGrp="1"/>
          </p:cNvSpPr>
          <p:nvPr>
            <p:ph idx="1"/>
          </p:nvPr>
        </p:nvSpPr>
        <p:spPr>
          <a:xfrm>
            <a:off x="457200" y="2759294"/>
            <a:ext cx="8229600" cy="3280833"/>
          </a:xfrm>
        </p:spPr>
        <p:txBody>
          <a:bodyPr rtlCol="0">
            <a:normAutofit fontScale="85000" lnSpcReduction="20000"/>
          </a:bodyPr>
          <a:lstStyle/>
          <a:p>
            <a:pPr marL="182880" indent="-182880" fontAlgn="auto">
              <a:lnSpc>
                <a:spcPct val="120000"/>
              </a:lnSpc>
              <a:spcAft>
                <a:spcPts val="0"/>
              </a:spcAft>
              <a:buFont typeface="Arial" pitchFamily="34" charset="0"/>
              <a:buChar char="•"/>
              <a:defRPr/>
            </a:pPr>
            <a:r>
              <a:rPr lang="en-US" dirty="0" smtClean="0">
                <a:ea typeface="+mn-ea"/>
                <a:cs typeface="+mn-cs"/>
              </a:rPr>
              <a:t>Correct answer: (1, 1, 1, 1).</a:t>
            </a:r>
          </a:p>
          <a:p>
            <a:pPr marL="182880" indent="-182880" fontAlgn="auto">
              <a:lnSpc>
                <a:spcPct val="120000"/>
              </a:lnSpc>
              <a:spcAft>
                <a:spcPts val="0"/>
              </a:spcAft>
              <a:buFont typeface="Arial" pitchFamily="34" charset="0"/>
              <a:buChar char="•"/>
              <a:defRPr/>
            </a:pPr>
            <a:r>
              <a:rPr lang="en-US" dirty="0">
                <a:ea typeface="+mn-ea"/>
                <a:cs typeface="+mn-cs"/>
              </a:rPr>
              <a:t>IEEE </a:t>
            </a:r>
            <a:r>
              <a:rPr lang="en-US" dirty="0" smtClean="0">
                <a:ea typeface="+mn-ea"/>
                <a:cs typeface="+mn-cs"/>
              </a:rPr>
              <a:t>32-</a:t>
            </a:r>
            <a:r>
              <a:rPr lang="en-US" dirty="0">
                <a:ea typeface="+mn-ea"/>
                <a:cs typeface="+mn-cs"/>
              </a:rPr>
              <a:t>bit: (0, 0, 0, 0) </a:t>
            </a:r>
            <a:r>
              <a:rPr lang="en-US" b="1" dirty="0">
                <a:solidFill>
                  <a:srgbClr val="FF0000"/>
                </a:solidFill>
                <a:ea typeface="+mn-ea"/>
                <a:cs typeface="+mn-cs"/>
              </a:rPr>
              <a:t>FAIL </a:t>
            </a:r>
            <a:endParaRPr lang="en-US" b="1" dirty="0" smtClean="0">
              <a:solidFill>
                <a:srgbClr val="FF0000"/>
              </a:solidFill>
              <a:ea typeface="+mn-ea"/>
              <a:cs typeface="+mn-cs"/>
            </a:endParaRPr>
          </a:p>
          <a:p>
            <a:pPr marL="182880" indent="-182880" fontAlgn="auto">
              <a:lnSpc>
                <a:spcPct val="120000"/>
              </a:lnSpc>
              <a:spcAft>
                <a:spcPts val="0"/>
              </a:spcAft>
              <a:buFont typeface="Arial" pitchFamily="34" charset="0"/>
              <a:buChar char="•"/>
              <a:defRPr/>
            </a:pPr>
            <a:r>
              <a:rPr lang="en-US" dirty="0" smtClean="0">
                <a:ea typeface="+mn-ea"/>
                <a:cs typeface="+mn-cs"/>
              </a:rPr>
              <a:t>IEEE 64-bit: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Myth: “</a:t>
            </a:r>
            <a:r>
              <a:rPr lang="en-US" dirty="0">
                <a:ea typeface="+mn-ea"/>
                <a:cs typeface="+mn-cs"/>
              </a:rPr>
              <a:t>G</a:t>
            </a:r>
            <a:r>
              <a:rPr lang="en-US" dirty="0" smtClean="0">
                <a:ea typeface="+mn-ea"/>
                <a:cs typeface="+mn-cs"/>
              </a:rPr>
              <a:t>etting </a:t>
            </a:r>
            <a:r>
              <a:rPr lang="en-US" dirty="0">
                <a:ea typeface="+mn-ea"/>
                <a:cs typeface="+mn-cs"/>
              </a:rPr>
              <a:t>the same answer with increased precision means the answer is </a:t>
            </a:r>
            <a:r>
              <a:rPr lang="en-US" dirty="0" smtClean="0">
                <a:ea typeface="+mn-ea"/>
                <a:cs typeface="+mn-cs"/>
              </a:rPr>
              <a:t>correct.”</a:t>
            </a:r>
            <a:endParaRPr lang="en-US" b="1" dirty="0" smtClean="0">
              <a:solidFill>
                <a:srgbClr val="FF0000"/>
              </a:solidFill>
              <a:ea typeface="+mn-ea"/>
              <a:cs typeface="+mn-cs"/>
            </a:endParaRPr>
          </a:p>
          <a:p>
            <a:pPr marL="182880" indent="-182880" fontAlgn="auto">
              <a:lnSpc>
                <a:spcPct val="120000"/>
              </a:lnSpc>
              <a:spcAft>
                <a:spcPts val="0"/>
              </a:spcAft>
              <a:buFont typeface="Arial" pitchFamily="34" charset="0"/>
              <a:buChar char="•"/>
              <a:defRPr/>
            </a:pPr>
            <a:r>
              <a:rPr lang="en-US" dirty="0" smtClean="0">
                <a:ea typeface="+mn-ea"/>
                <a:cs typeface="+mn-cs"/>
              </a:rPr>
              <a:t>IEEE 128-bit: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Extended precision math packages: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Interval arithmetic: </a:t>
            </a:r>
            <a:r>
              <a:rPr lang="en-US" dirty="0">
                <a:ea typeface="+mn-ea"/>
                <a:cs typeface="+mn-cs"/>
              </a:rPr>
              <a:t>U</a:t>
            </a:r>
            <a:r>
              <a:rPr lang="en-US" dirty="0" smtClean="0">
                <a:ea typeface="+mn-ea"/>
                <a:cs typeface="+mn-cs"/>
              </a:rPr>
              <a:t>m, somewhere between –∞ and ∞. </a:t>
            </a:r>
            <a:r>
              <a:rPr lang="en-US" b="1" dirty="0" smtClean="0">
                <a:solidFill>
                  <a:srgbClr val="FF0000"/>
                </a:solidFill>
                <a:ea typeface="+mn-ea"/>
                <a:cs typeface="+mn-cs"/>
              </a:rPr>
              <a:t>EPIC FAIL</a:t>
            </a:r>
          </a:p>
          <a:p>
            <a:pPr marL="182880" indent="-182880" fontAlgn="auto">
              <a:lnSpc>
                <a:spcPct val="120000"/>
              </a:lnSpc>
              <a:spcAft>
                <a:spcPts val="0"/>
              </a:spcAft>
              <a:buFont typeface="Arial" pitchFamily="34" charset="0"/>
              <a:buChar char="•"/>
              <a:defRPr/>
            </a:pPr>
            <a:r>
              <a:rPr lang="en-US" dirty="0" smtClean="0">
                <a:ea typeface="+mn-ea"/>
                <a:cs typeface="+mn-cs"/>
              </a:rPr>
              <a:t>Unums, </a:t>
            </a:r>
            <a:r>
              <a:rPr lang="en-US" b="1" i="1" dirty="0">
                <a:ea typeface="+mn-ea"/>
                <a:cs typeface="+mn-cs"/>
              </a:rPr>
              <a:t>6</a:t>
            </a:r>
            <a:r>
              <a:rPr lang="en-US" b="1" dirty="0" smtClean="0">
                <a:ea typeface="+mn-ea"/>
                <a:cs typeface="+mn-cs"/>
              </a:rPr>
              <a:t>-</a:t>
            </a:r>
            <a:r>
              <a:rPr lang="en-US" b="1" i="1" dirty="0" smtClean="0">
                <a:ea typeface="+mn-ea"/>
                <a:cs typeface="+mn-cs"/>
              </a:rPr>
              <a:t>bit</a:t>
            </a:r>
            <a:r>
              <a:rPr lang="en-US" dirty="0" smtClean="0">
                <a:ea typeface="+mn-ea"/>
                <a:cs typeface="+mn-cs"/>
              </a:rPr>
              <a:t> average size: (1, 1, 1, 1) </a:t>
            </a:r>
            <a:r>
              <a:rPr lang="en-US" b="1" dirty="0" smtClean="0">
                <a:solidFill>
                  <a:srgbClr val="3366FF"/>
                </a:solidFill>
                <a:ea typeface="+mn-ea"/>
                <a:cs typeface="+mn-cs"/>
              </a:rPr>
              <a:t>CORRECT</a:t>
            </a:r>
            <a:endParaRPr lang="en-US" dirty="0">
              <a:ea typeface="+mn-ea"/>
              <a:cs typeface="+mn-cs"/>
            </a:endParaRPr>
          </a:p>
        </p:txBody>
      </p:sp>
      <p:sp>
        <p:nvSpPr>
          <p:cNvPr id="4" name="TextBox 3"/>
          <p:cNvSpPr txBox="1">
            <a:spLocks noChangeArrowheads="1"/>
          </p:cNvSpPr>
          <p:nvPr/>
        </p:nvSpPr>
        <p:spPr bwMode="auto">
          <a:xfrm>
            <a:off x="1031885" y="6149340"/>
            <a:ext cx="7085067" cy="369332"/>
          </a:xfrm>
          <a:prstGeom prst="rect">
            <a:avLst/>
          </a:prstGeom>
          <a:solidFill>
            <a:srgbClr val="3C23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b="1">
                <a:solidFill>
                  <a:srgbClr val="FFFFFF"/>
                </a:solidFill>
              </a:rPr>
              <a:t>I have been unable to find a problem that “breaks” unum math.</a:t>
            </a:r>
          </a:p>
        </p:txBody>
      </p:sp>
      <p:pic>
        <p:nvPicPr>
          <p:cNvPr id="23556" name="Picture 4" descr="Screen Shot 2013-12-06 at 10.38.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8337"/>
            <a:ext cx="9143999" cy="120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Kahan’s “Smooth Surprise”</a:t>
            </a:r>
            <a:endParaRPr lang="en-US" dirty="0">
              <a:ea typeface="+mj-ea"/>
              <a:cs typeface="+mj-cs"/>
            </a:endParaRPr>
          </a:p>
        </p:txBody>
      </p:sp>
      <p:sp>
        <p:nvSpPr>
          <p:cNvPr id="8" name="TextBox 7"/>
          <p:cNvSpPr txBox="1"/>
          <p:nvPr/>
        </p:nvSpPr>
        <p:spPr>
          <a:xfrm>
            <a:off x="457200" y="1627471"/>
            <a:ext cx="8525992" cy="461665"/>
          </a:xfrm>
          <a:prstGeom prst="rect">
            <a:avLst/>
          </a:prstGeom>
          <a:solidFill>
            <a:schemeClr val="tx1"/>
          </a:solidFill>
        </p:spPr>
        <p:txBody>
          <a:bodyPr wrap="none" rtlCol="0">
            <a:spAutoFit/>
          </a:bodyPr>
          <a:lstStyle/>
          <a:p>
            <a:r>
              <a:rPr lang="en-US" sz="2400" dirty="0" smtClean="0">
                <a:solidFill>
                  <a:srgbClr val="FFFFFF"/>
                </a:solidFill>
              </a:rPr>
              <a:t>Find minimum of  </a:t>
            </a:r>
            <a:r>
              <a:rPr lang="en-US" sz="2400" dirty="0" smtClean="0">
                <a:solidFill>
                  <a:srgbClr val="FFFF00"/>
                </a:solidFill>
              </a:rPr>
              <a:t>log(|3(1–</a:t>
            </a:r>
            <a:r>
              <a:rPr lang="en-US" sz="2400" i="1" dirty="0" smtClean="0">
                <a:solidFill>
                  <a:srgbClr val="FFFF00"/>
                </a:solidFill>
              </a:rPr>
              <a:t>x</a:t>
            </a:r>
            <a:r>
              <a:rPr lang="en-US" sz="2400" dirty="0" smtClean="0">
                <a:solidFill>
                  <a:srgbClr val="FFFF00"/>
                </a:solidFill>
              </a:rPr>
              <a:t>)+1|)/80 + </a:t>
            </a:r>
            <a:r>
              <a:rPr lang="en-US" sz="2400" i="1" dirty="0" smtClean="0">
                <a:solidFill>
                  <a:srgbClr val="FFFF00"/>
                </a:solidFill>
              </a:rPr>
              <a:t>x</a:t>
            </a:r>
            <a:r>
              <a:rPr lang="en-US" sz="2400" baseline="30000" dirty="0" smtClean="0">
                <a:solidFill>
                  <a:srgbClr val="FFFF00"/>
                </a:solidFill>
              </a:rPr>
              <a:t>2 </a:t>
            </a:r>
            <a:r>
              <a:rPr lang="en-US" sz="2400" dirty="0" smtClean="0">
                <a:solidFill>
                  <a:srgbClr val="FFFF00"/>
                </a:solidFill>
              </a:rPr>
              <a:t>+ 1</a:t>
            </a:r>
            <a:r>
              <a:rPr lang="en-US" sz="2400" dirty="0" smtClean="0">
                <a:solidFill>
                  <a:srgbClr val="FFFFFF"/>
                </a:solidFill>
              </a:rPr>
              <a:t> in 0.8 ≤ </a:t>
            </a:r>
            <a:r>
              <a:rPr lang="en-US" sz="2400" i="1" dirty="0" smtClean="0">
                <a:solidFill>
                  <a:srgbClr val="FFFFFF"/>
                </a:solidFill>
              </a:rPr>
              <a:t>x</a:t>
            </a:r>
            <a:r>
              <a:rPr lang="en-US" sz="2400" dirty="0" smtClean="0">
                <a:solidFill>
                  <a:srgbClr val="FFFFFF"/>
                </a:solidFill>
              </a:rPr>
              <a:t> ≤ 2.0</a:t>
            </a:r>
            <a:endParaRPr lang="en-US" sz="2400" dirty="0">
              <a:solidFill>
                <a:srgbClr val="FFFFFF"/>
              </a:solidFill>
            </a:endParaRPr>
          </a:p>
        </p:txBody>
      </p:sp>
      <p:grpSp>
        <p:nvGrpSpPr>
          <p:cNvPr id="13" name="Group 12"/>
          <p:cNvGrpSpPr/>
          <p:nvPr/>
        </p:nvGrpSpPr>
        <p:grpSpPr>
          <a:xfrm>
            <a:off x="4668223" y="2647763"/>
            <a:ext cx="4446251" cy="3856180"/>
            <a:chOff x="4668223" y="1985821"/>
            <a:chExt cx="4446251" cy="2892135"/>
          </a:xfrm>
        </p:grpSpPr>
        <p:pic>
          <p:nvPicPr>
            <p:cNvPr id="9" name="Picture 8" descr="Screen Shot 2014-07-21 at 5.4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223" y="2043547"/>
              <a:ext cx="4446251" cy="2834409"/>
            </a:xfrm>
            <a:prstGeom prst="rect">
              <a:avLst/>
            </a:prstGeom>
          </p:spPr>
        </p:pic>
        <p:sp>
          <p:nvSpPr>
            <p:cNvPr id="12" name="TextBox 11"/>
            <p:cNvSpPr txBox="1"/>
            <p:nvPr/>
          </p:nvSpPr>
          <p:spPr>
            <a:xfrm>
              <a:off x="4985330" y="1985821"/>
              <a:ext cx="3063977" cy="1107996"/>
            </a:xfrm>
            <a:prstGeom prst="rect">
              <a:avLst/>
            </a:prstGeom>
            <a:noFill/>
          </p:spPr>
          <p:txBody>
            <a:bodyPr wrap="none" rtlCol="0">
              <a:spAutoFit/>
            </a:bodyPr>
            <a:lstStyle/>
            <a:p>
              <a:r>
                <a:rPr lang="en-US" dirty="0" smtClean="0"/>
                <a:t>Plot, test using a few dozen</a:t>
              </a:r>
              <a:endParaRPr lang="en-US" i="1" dirty="0"/>
            </a:p>
            <a:p>
              <a:r>
                <a:rPr lang="en-US" dirty="0" smtClean="0"/>
                <a:t>very low-precision unums.</a:t>
              </a:r>
            </a:p>
            <a:p>
              <a:r>
                <a:rPr lang="en-US" dirty="0" smtClean="0"/>
                <a:t>Shows minimum where</a:t>
              </a:r>
            </a:p>
            <a:p>
              <a:r>
                <a:rPr lang="en-US" i="1" dirty="0" smtClean="0"/>
                <a:t>x</a:t>
              </a:r>
              <a:r>
                <a:rPr lang="en-US" dirty="0" smtClean="0"/>
                <a:t> spans 4/3.</a:t>
              </a:r>
            </a:p>
            <a:p>
              <a:r>
                <a:rPr lang="en-US" dirty="0" smtClean="0">
                  <a:solidFill>
                    <a:srgbClr val="3366FF"/>
                  </a:solidFill>
                </a:rPr>
                <a:t>CORRECT</a:t>
              </a:r>
              <a:endParaRPr lang="en-US" dirty="0">
                <a:solidFill>
                  <a:srgbClr val="3366FF"/>
                </a:solidFill>
              </a:endParaRPr>
            </a:p>
          </p:txBody>
        </p:sp>
      </p:grpSp>
      <p:grpSp>
        <p:nvGrpSpPr>
          <p:cNvPr id="4" name="Group 3"/>
          <p:cNvGrpSpPr/>
          <p:nvPr/>
        </p:nvGrpSpPr>
        <p:grpSpPr>
          <a:xfrm>
            <a:off x="103488" y="2647770"/>
            <a:ext cx="4349211" cy="3624191"/>
            <a:chOff x="103488" y="2647770"/>
            <a:chExt cx="4349211" cy="3624191"/>
          </a:xfrm>
        </p:grpSpPr>
        <p:pic>
          <p:nvPicPr>
            <p:cNvPr id="6" name="Picture 5" descr="Screen Shot 2014-07-21 at 5.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88" y="2705761"/>
              <a:ext cx="4349211" cy="2882239"/>
            </a:xfrm>
            <a:prstGeom prst="rect">
              <a:avLst/>
            </a:prstGeom>
          </p:spPr>
        </p:pic>
        <p:sp>
          <p:nvSpPr>
            <p:cNvPr id="10" name="TextBox 9"/>
            <p:cNvSpPr txBox="1"/>
            <p:nvPr/>
          </p:nvSpPr>
          <p:spPr>
            <a:xfrm>
              <a:off x="560688" y="2647770"/>
              <a:ext cx="3148631" cy="904387"/>
            </a:xfrm>
            <a:prstGeom prst="rect">
              <a:avLst/>
            </a:prstGeom>
            <a:noFill/>
          </p:spPr>
          <p:txBody>
            <a:bodyPr wrap="none" rtlCol="0">
              <a:spAutoFit/>
            </a:bodyPr>
            <a:lstStyle/>
            <a:p>
              <a:r>
                <a:rPr lang="en-US" dirty="0" smtClean="0"/>
                <a:t>Plot, test using </a:t>
              </a:r>
              <a:r>
                <a:rPr lang="en-US" i="1" dirty="0" smtClean="0"/>
                <a:t>half a million</a:t>
              </a:r>
            </a:p>
            <a:p>
              <a:r>
                <a:rPr lang="en-US" dirty="0" smtClean="0"/>
                <a:t>double-precision IEEE floats.</a:t>
              </a:r>
            </a:p>
            <a:p>
              <a:r>
                <a:rPr lang="en-US" dirty="0" smtClean="0"/>
                <a:t>Shows minimum at </a:t>
              </a:r>
              <a:r>
                <a:rPr lang="en-US" i="1" dirty="0" smtClean="0"/>
                <a:t>x </a:t>
              </a:r>
              <a:r>
                <a:rPr lang="en-US" dirty="0" smtClean="0"/>
                <a:t>= 0.8.</a:t>
              </a:r>
            </a:p>
            <a:p>
              <a:r>
                <a:rPr lang="en-US" dirty="0" smtClean="0">
                  <a:solidFill>
                    <a:srgbClr val="FF0000"/>
                  </a:solidFill>
                </a:rPr>
                <a:t>FAIL</a:t>
              </a:r>
              <a:endParaRPr lang="en-US" dirty="0">
                <a:solidFill>
                  <a:srgbClr val="FF0000"/>
                </a:solidFill>
              </a:endParaRPr>
            </a:p>
          </p:txBody>
        </p:sp>
        <p:sp>
          <p:nvSpPr>
            <p:cNvPr id="3" name="TextBox 2"/>
            <p:cNvSpPr txBox="1"/>
            <p:nvPr/>
          </p:nvSpPr>
          <p:spPr>
            <a:xfrm>
              <a:off x="256516" y="5625630"/>
              <a:ext cx="4172560" cy="646331"/>
            </a:xfrm>
            <a:prstGeom prst="rect">
              <a:avLst/>
            </a:prstGeom>
            <a:solidFill>
              <a:srgbClr val="3366FF"/>
            </a:solidFill>
          </p:spPr>
          <p:txBody>
            <a:bodyPr wrap="none" rtlCol="0">
              <a:spAutoFit/>
            </a:bodyPr>
            <a:lstStyle/>
            <a:p>
              <a:pPr algn="ctr"/>
              <a:r>
                <a:rPr lang="en-US" dirty="0" smtClean="0">
                  <a:solidFill>
                    <a:schemeClr val="bg1"/>
                  </a:solidFill>
                </a:rPr>
                <a:t>Even if you test </a:t>
              </a:r>
              <a:r>
                <a:rPr lang="en-US" i="1" dirty="0" smtClean="0">
                  <a:solidFill>
                    <a:schemeClr val="bg1"/>
                  </a:solidFill>
                </a:rPr>
                <a:t>every float in the</a:t>
              </a:r>
            </a:p>
            <a:p>
              <a:pPr algn="ctr"/>
              <a:r>
                <a:rPr lang="en-US" i="1" dirty="0">
                  <a:solidFill>
                    <a:schemeClr val="bg1"/>
                  </a:solidFill>
                </a:rPr>
                <a:t>r</a:t>
              </a:r>
              <a:r>
                <a:rPr lang="en-US" i="1" dirty="0" smtClean="0">
                  <a:solidFill>
                    <a:schemeClr val="bg1"/>
                  </a:solidFill>
                </a:rPr>
                <a:t>ange, </a:t>
              </a:r>
              <a:r>
                <a:rPr lang="en-US" dirty="0" smtClean="0">
                  <a:solidFill>
                    <a:schemeClr val="bg1"/>
                  </a:solidFill>
                </a:rPr>
                <a:t>it will fail to detect the minimum!</a:t>
              </a:r>
              <a:endParaRPr lang="en-US" dirty="0">
                <a:solidFill>
                  <a:schemeClr val="bg1"/>
                </a:solidFill>
              </a:endParaRPr>
            </a:p>
          </p:txBody>
        </p:sp>
      </p:grpSp>
    </p:spTree>
    <p:extLst>
      <p:ext uri="{BB962C8B-B14F-4D97-AF65-F5344CB8AC3E}">
        <p14:creationId xmlns:p14="http://schemas.microsoft.com/office/powerpoint/2010/main" val="1082016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Rump’s Royal Pain</a:t>
            </a:r>
            <a:endParaRPr lang="en-US" dirty="0">
              <a:ea typeface="+mj-ea"/>
              <a:cs typeface="+mj-cs"/>
            </a:endParaRPr>
          </a:p>
        </p:txBody>
      </p:sp>
      <p:sp>
        <p:nvSpPr>
          <p:cNvPr id="3" name="Content Placeholder 2"/>
          <p:cNvSpPr>
            <a:spLocks noGrp="1"/>
          </p:cNvSpPr>
          <p:nvPr>
            <p:ph idx="1"/>
          </p:nvPr>
        </p:nvSpPr>
        <p:spPr>
          <a:xfrm>
            <a:off x="457210" y="2424435"/>
            <a:ext cx="8567271" cy="3143249"/>
          </a:xfrm>
        </p:spPr>
        <p:txBody>
          <a:bodyPr rtlCol="0">
            <a:normAutofit/>
          </a:bodyPr>
          <a:lstStyle/>
          <a:p>
            <a:pPr marL="182880" indent="-182880" fontAlgn="auto">
              <a:lnSpc>
                <a:spcPct val="120000"/>
              </a:lnSpc>
              <a:spcAft>
                <a:spcPts val="0"/>
              </a:spcAft>
              <a:buFont typeface="Arial" pitchFamily="34" charset="0"/>
              <a:buChar char="•"/>
              <a:defRPr/>
            </a:pPr>
            <a:r>
              <a:rPr lang="en-US" dirty="0" smtClean="0">
                <a:ea typeface="+mn-ea"/>
                <a:cs typeface="+mn-cs"/>
              </a:rPr>
              <a:t>Using IBM (pre-IEEE Standard) floats, Rump got</a:t>
            </a:r>
          </a:p>
          <a:p>
            <a:pPr lvl="1" indent="-182880" fontAlgn="auto">
              <a:lnSpc>
                <a:spcPct val="120000"/>
              </a:lnSpc>
              <a:spcAft>
                <a:spcPts val="0"/>
              </a:spcAft>
              <a:buFont typeface="Arial" pitchFamily="34" charset="0"/>
              <a:buChar char="•"/>
              <a:defRPr/>
            </a:pPr>
            <a:r>
              <a:rPr lang="en-US" dirty="0">
                <a:ea typeface="+mn-ea"/>
              </a:rPr>
              <a:t>1.172603 in </a:t>
            </a:r>
            <a:r>
              <a:rPr lang="en-US" dirty="0" smtClean="0">
                <a:ea typeface="+mn-ea"/>
              </a:rPr>
              <a:t>32-bit precision</a:t>
            </a:r>
            <a:endParaRPr lang="en-US" dirty="0">
              <a:ea typeface="+mn-ea"/>
            </a:endParaRPr>
          </a:p>
          <a:p>
            <a:pPr lvl="1" indent="-182880" fontAlgn="auto">
              <a:lnSpc>
                <a:spcPct val="120000"/>
              </a:lnSpc>
              <a:spcAft>
                <a:spcPts val="0"/>
              </a:spcAft>
              <a:buFont typeface="Arial" pitchFamily="34" charset="0"/>
              <a:buChar char="•"/>
              <a:defRPr/>
            </a:pPr>
            <a:r>
              <a:rPr lang="en-US" dirty="0">
                <a:ea typeface="+mn-ea"/>
              </a:rPr>
              <a:t>1.1726039400531 in </a:t>
            </a:r>
            <a:r>
              <a:rPr lang="en-US" dirty="0" smtClean="0">
                <a:ea typeface="+mn-ea"/>
              </a:rPr>
              <a:t>64-bit precision</a:t>
            </a:r>
            <a:endParaRPr lang="en-US" dirty="0">
              <a:ea typeface="+mn-ea"/>
            </a:endParaRPr>
          </a:p>
          <a:p>
            <a:pPr lvl="1" indent="-182880" fontAlgn="auto">
              <a:lnSpc>
                <a:spcPct val="120000"/>
              </a:lnSpc>
              <a:spcAft>
                <a:spcPts val="0"/>
              </a:spcAft>
              <a:buFont typeface="Arial" pitchFamily="34" charset="0"/>
              <a:buChar char="•"/>
              <a:defRPr/>
            </a:pPr>
            <a:r>
              <a:rPr lang="en-US" dirty="0">
                <a:ea typeface="+mn-ea"/>
              </a:rPr>
              <a:t>1.172603940053178 in </a:t>
            </a:r>
            <a:r>
              <a:rPr lang="en-US" dirty="0" smtClean="0">
                <a:ea typeface="+mn-ea"/>
              </a:rPr>
              <a:t>128-bit precision</a:t>
            </a:r>
          </a:p>
          <a:p>
            <a:pPr marL="182880" indent="-182880" fontAlgn="auto">
              <a:lnSpc>
                <a:spcPct val="120000"/>
              </a:lnSpc>
              <a:spcAft>
                <a:spcPts val="0"/>
              </a:spcAft>
              <a:buFont typeface="Arial" pitchFamily="34" charset="0"/>
              <a:buChar char="•"/>
              <a:defRPr/>
            </a:pPr>
            <a:r>
              <a:rPr lang="en-US" b="1" dirty="0" smtClean="0">
                <a:ea typeface="+mn-ea"/>
                <a:cs typeface="+mn-cs"/>
              </a:rPr>
              <a:t>Correct answer: –0.82739605994682136</a:t>
            </a:r>
            <a:r>
              <a:rPr lang="en-US" b="1" baseline="30000" dirty="0" smtClean="0">
                <a:ea typeface="+mn-ea"/>
                <a:cs typeface="+mn-cs"/>
              </a:rPr>
              <a:t>…</a:t>
            </a:r>
            <a:r>
              <a:rPr lang="en-US" b="1" dirty="0" smtClean="0">
                <a:ea typeface="+mn-ea"/>
                <a:cs typeface="+mn-cs"/>
              </a:rPr>
              <a:t>!</a:t>
            </a:r>
            <a:br>
              <a:rPr lang="en-US" b="1" dirty="0" smtClean="0">
                <a:ea typeface="+mn-ea"/>
                <a:cs typeface="+mn-cs"/>
              </a:rPr>
            </a:br>
            <a:r>
              <a:rPr lang="en-US" dirty="0" smtClean="0">
                <a:ea typeface="+mn-ea"/>
                <a:cs typeface="+mn-cs"/>
              </a:rPr>
              <a:t>Didn’t even get </a:t>
            </a:r>
            <a:r>
              <a:rPr lang="en-US" i="1" dirty="0" smtClean="0">
                <a:ea typeface="+mn-ea"/>
                <a:cs typeface="+mn-cs"/>
              </a:rPr>
              <a:t>sign</a:t>
            </a:r>
            <a:r>
              <a:rPr lang="en-US" dirty="0" smtClean="0">
                <a:ea typeface="+mn-ea"/>
                <a:cs typeface="+mn-cs"/>
              </a:rPr>
              <a:t> right</a:t>
            </a:r>
          </a:p>
        </p:txBody>
      </p:sp>
      <p:sp>
        <p:nvSpPr>
          <p:cNvPr id="6" name="TextBox 5"/>
          <p:cNvSpPr txBox="1"/>
          <p:nvPr/>
        </p:nvSpPr>
        <p:spPr>
          <a:xfrm>
            <a:off x="965202" y="1538817"/>
            <a:ext cx="7334685" cy="707886"/>
          </a:xfrm>
          <a:prstGeom prst="rect">
            <a:avLst/>
          </a:prstGeom>
          <a:solidFill>
            <a:schemeClr val="tx2">
              <a:lumMod val="20000"/>
              <a:lumOff val="80000"/>
            </a:schemeClr>
          </a:solidFill>
        </p:spPr>
        <p:txBody>
          <a:bodyPr wrap="none">
            <a:spAutoFit/>
          </a:bodyPr>
          <a:lstStyle/>
          <a:p>
            <a:pPr fontAlgn="auto">
              <a:spcBef>
                <a:spcPts val="0"/>
              </a:spcBef>
              <a:spcAft>
                <a:spcPts val="0"/>
              </a:spcAft>
              <a:defRPr/>
            </a:pPr>
            <a:r>
              <a:rPr lang="en-US" sz="2000" dirty="0">
                <a:latin typeface="+mn-lt"/>
                <a:ea typeface="+mn-ea"/>
                <a:cs typeface="+mn-cs"/>
              </a:rPr>
              <a:t>Compute 333.75</a:t>
            </a:r>
            <a:r>
              <a:rPr lang="en-US" sz="2000" i="1" dirty="0">
                <a:latin typeface="+mn-lt"/>
                <a:ea typeface="+mn-ea"/>
                <a:cs typeface="+mn-cs"/>
              </a:rPr>
              <a:t>y</a:t>
            </a:r>
            <a:r>
              <a:rPr lang="en-US" sz="2000" baseline="30000" dirty="0">
                <a:latin typeface="+mn-lt"/>
                <a:ea typeface="+mn-ea"/>
                <a:cs typeface="+mn-cs"/>
              </a:rPr>
              <a:t>6 </a:t>
            </a:r>
            <a:r>
              <a:rPr lang="en-US" sz="2000" dirty="0">
                <a:latin typeface="+mn-lt"/>
                <a:ea typeface="+mn-ea"/>
                <a:cs typeface="+mn-cs"/>
              </a:rPr>
              <a:t>+ </a:t>
            </a:r>
            <a:r>
              <a:rPr lang="en-US" sz="2000" i="1" dirty="0">
                <a:latin typeface="+mn-lt"/>
                <a:ea typeface="+mn-ea"/>
                <a:cs typeface="+mn-cs"/>
              </a:rPr>
              <a:t>x</a:t>
            </a:r>
            <a:r>
              <a:rPr lang="en-US" sz="2000" baseline="30000" dirty="0">
                <a:latin typeface="+mn-lt"/>
                <a:ea typeface="+mn-ea"/>
                <a:cs typeface="+mn-cs"/>
              </a:rPr>
              <a:t>2</a:t>
            </a:r>
            <a:r>
              <a:rPr lang="en-US" sz="2000" dirty="0">
                <a:latin typeface="+mn-lt"/>
                <a:ea typeface="+mn-ea"/>
                <a:cs typeface="+mn-cs"/>
              </a:rPr>
              <a:t>(11</a:t>
            </a:r>
            <a:r>
              <a:rPr lang="en-US" sz="2000" i="1" dirty="0">
                <a:latin typeface="+mn-lt"/>
                <a:ea typeface="+mn-ea"/>
                <a:cs typeface="+mn-cs"/>
              </a:rPr>
              <a:t>x</a:t>
            </a:r>
            <a:r>
              <a:rPr lang="en-US" sz="2000" baseline="30000" dirty="0">
                <a:latin typeface="+mn-lt"/>
                <a:ea typeface="+mn-ea"/>
                <a:cs typeface="+mn-cs"/>
              </a:rPr>
              <a:t>2</a:t>
            </a:r>
            <a:r>
              <a:rPr lang="en-US" sz="2000" i="1" dirty="0">
                <a:latin typeface="+mn-lt"/>
                <a:ea typeface="+mn-ea"/>
                <a:cs typeface="+mn-cs"/>
              </a:rPr>
              <a:t>y</a:t>
            </a:r>
            <a:r>
              <a:rPr lang="en-US" sz="2000" baseline="30000" dirty="0">
                <a:latin typeface="+mn-lt"/>
                <a:ea typeface="+mn-ea"/>
                <a:cs typeface="+mn-cs"/>
              </a:rPr>
              <a:t>2</a:t>
            </a:r>
            <a:r>
              <a:rPr lang="en-US" sz="2000" dirty="0">
                <a:latin typeface="+mn-lt"/>
                <a:ea typeface="+mn-ea"/>
                <a:cs typeface="+mn-cs"/>
              </a:rPr>
              <a:t> – </a:t>
            </a:r>
            <a:r>
              <a:rPr lang="en-US" sz="2000" i="1" dirty="0">
                <a:latin typeface="+mn-lt"/>
                <a:ea typeface="+mn-ea"/>
                <a:cs typeface="+mn-cs"/>
              </a:rPr>
              <a:t>y</a:t>
            </a:r>
            <a:r>
              <a:rPr lang="en-US" sz="2000" baseline="30000" dirty="0">
                <a:latin typeface="+mn-lt"/>
                <a:ea typeface="+mn-ea"/>
                <a:cs typeface="+mn-cs"/>
              </a:rPr>
              <a:t>6</a:t>
            </a:r>
            <a:r>
              <a:rPr lang="en-US" sz="2000" dirty="0">
                <a:latin typeface="+mn-lt"/>
                <a:ea typeface="+mn-ea"/>
                <a:cs typeface="+mn-cs"/>
              </a:rPr>
              <a:t> – 121</a:t>
            </a:r>
            <a:r>
              <a:rPr lang="en-US" sz="2000" i="1" dirty="0">
                <a:latin typeface="+mn-lt"/>
                <a:ea typeface="+mn-ea"/>
                <a:cs typeface="+mn-cs"/>
              </a:rPr>
              <a:t>y</a:t>
            </a:r>
            <a:r>
              <a:rPr lang="en-US" sz="2000" baseline="30000" dirty="0">
                <a:latin typeface="+mn-lt"/>
                <a:ea typeface="+mn-ea"/>
                <a:cs typeface="+mn-cs"/>
              </a:rPr>
              <a:t>4</a:t>
            </a:r>
            <a:r>
              <a:rPr lang="en-US" sz="2000" dirty="0">
                <a:latin typeface="+mn-lt"/>
                <a:ea typeface="+mn-ea"/>
                <a:cs typeface="+mn-cs"/>
              </a:rPr>
              <a:t> – 2) + 5.5</a:t>
            </a:r>
            <a:r>
              <a:rPr lang="en-US" sz="2000" i="1" dirty="0">
                <a:latin typeface="+mn-lt"/>
                <a:ea typeface="+mn-ea"/>
                <a:cs typeface="+mn-cs"/>
              </a:rPr>
              <a:t>y</a:t>
            </a:r>
            <a:r>
              <a:rPr lang="en-US" sz="2000" baseline="30000" dirty="0">
                <a:latin typeface="+mn-lt"/>
                <a:ea typeface="+mn-ea"/>
                <a:cs typeface="+mn-cs"/>
              </a:rPr>
              <a:t>8 </a:t>
            </a:r>
            <a:r>
              <a:rPr lang="en-US" sz="2000" dirty="0">
                <a:latin typeface="+mn-lt"/>
                <a:ea typeface="+mn-ea"/>
                <a:cs typeface="+mn-cs"/>
              </a:rPr>
              <a:t>+ </a:t>
            </a:r>
            <a:r>
              <a:rPr lang="en-US" sz="2000" i="1" dirty="0">
                <a:latin typeface="+mn-lt"/>
                <a:ea typeface="+mn-ea"/>
                <a:cs typeface="+mn-cs"/>
              </a:rPr>
              <a:t>x</a:t>
            </a:r>
            <a:r>
              <a:rPr lang="en-US" sz="2000" dirty="0">
                <a:latin typeface="+mn-lt"/>
                <a:ea typeface="+mn-ea"/>
                <a:cs typeface="+mn-cs"/>
              </a:rPr>
              <a:t>/(2</a:t>
            </a:r>
            <a:r>
              <a:rPr lang="en-US" sz="2000" i="1" dirty="0">
                <a:latin typeface="+mn-lt"/>
                <a:ea typeface="+mn-ea"/>
                <a:cs typeface="+mn-cs"/>
              </a:rPr>
              <a:t>y</a:t>
            </a:r>
            <a:r>
              <a:rPr lang="en-US" sz="2000" dirty="0">
                <a:latin typeface="+mn-lt"/>
                <a:ea typeface="+mn-ea"/>
                <a:cs typeface="+mn-cs"/>
              </a:rPr>
              <a:t>)</a:t>
            </a:r>
          </a:p>
          <a:p>
            <a:pPr fontAlgn="auto">
              <a:spcBef>
                <a:spcPts val="0"/>
              </a:spcBef>
              <a:spcAft>
                <a:spcPts val="0"/>
              </a:spcAft>
              <a:defRPr/>
            </a:pPr>
            <a:r>
              <a:rPr lang="en-US" sz="2000" dirty="0">
                <a:latin typeface="+mn-lt"/>
                <a:ea typeface="+mn-ea"/>
                <a:cs typeface="+mn-cs"/>
              </a:rPr>
              <a:t>    where </a:t>
            </a:r>
            <a:r>
              <a:rPr lang="en-US" sz="2000" i="1" dirty="0">
                <a:latin typeface="+mn-lt"/>
                <a:ea typeface="+mn-ea"/>
                <a:cs typeface="+mn-cs"/>
              </a:rPr>
              <a:t>x</a:t>
            </a:r>
            <a:r>
              <a:rPr lang="en-US" sz="2000" dirty="0">
                <a:latin typeface="+mn-lt"/>
                <a:ea typeface="+mn-ea"/>
                <a:cs typeface="+mn-cs"/>
              </a:rPr>
              <a:t> = 77617, </a:t>
            </a:r>
            <a:r>
              <a:rPr lang="en-US" sz="2000" i="1" dirty="0">
                <a:latin typeface="+mn-lt"/>
                <a:ea typeface="+mn-ea"/>
                <a:cs typeface="+mn-cs"/>
              </a:rPr>
              <a:t>y</a:t>
            </a:r>
            <a:r>
              <a:rPr lang="en-US" sz="2000" dirty="0">
                <a:latin typeface="+mn-lt"/>
                <a:ea typeface="+mn-ea"/>
                <a:cs typeface="+mn-cs"/>
              </a:rPr>
              <a:t> = 33096. </a:t>
            </a:r>
          </a:p>
        </p:txBody>
      </p:sp>
      <p:sp>
        <p:nvSpPr>
          <p:cNvPr id="4" name="TextBox 3"/>
          <p:cNvSpPr txBox="1"/>
          <p:nvPr/>
        </p:nvSpPr>
        <p:spPr>
          <a:xfrm>
            <a:off x="1427484" y="5538471"/>
            <a:ext cx="6289032" cy="923330"/>
          </a:xfrm>
          <a:prstGeom prst="rect">
            <a:avLst/>
          </a:prstGeom>
          <a:solidFill>
            <a:srgbClr val="3366FF"/>
          </a:solidFill>
        </p:spPr>
        <p:txBody>
          <a:bodyPr wrap="square" rtlCol="0">
            <a:spAutoFit/>
          </a:bodyPr>
          <a:lstStyle/>
          <a:p>
            <a:pPr algn="ctr"/>
            <a:r>
              <a:rPr lang="en-US" dirty="0" smtClean="0">
                <a:solidFill>
                  <a:schemeClr val="bg1"/>
                </a:solidFill>
              </a:rPr>
              <a:t>Unums: </a:t>
            </a:r>
            <a:r>
              <a:rPr lang="en-US" b="1" dirty="0" smtClean="0">
                <a:solidFill>
                  <a:schemeClr val="bg1"/>
                </a:solidFill>
              </a:rPr>
              <a:t>Correct answer</a:t>
            </a:r>
            <a:r>
              <a:rPr lang="en-US" dirty="0" smtClean="0">
                <a:solidFill>
                  <a:schemeClr val="bg1"/>
                </a:solidFill>
              </a:rPr>
              <a:t> to 23 decimals using an average of only </a:t>
            </a:r>
            <a:r>
              <a:rPr lang="en-US" b="1" i="1" dirty="0" smtClean="0">
                <a:solidFill>
                  <a:schemeClr val="bg1"/>
                </a:solidFill>
              </a:rPr>
              <a:t>75</a:t>
            </a:r>
            <a:r>
              <a:rPr lang="en-US" dirty="0">
                <a:solidFill>
                  <a:schemeClr val="bg1"/>
                </a:solidFill>
              </a:rPr>
              <a:t> </a:t>
            </a:r>
            <a:r>
              <a:rPr lang="en-US" dirty="0" smtClean="0">
                <a:solidFill>
                  <a:schemeClr val="bg1"/>
                </a:solidFill>
              </a:rPr>
              <a:t>bits per number. Not even IEEE 128-bit precision can do that. Precision, range adjust </a:t>
            </a:r>
            <a:r>
              <a:rPr lang="en-US" i="1" dirty="0" smtClean="0">
                <a:solidFill>
                  <a:schemeClr val="bg1"/>
                </a:solidFill>
              </a:rPr>
              <a:t>automatically</a:t>
            </a:r>
            <a:r>
              <a:rPr lang="en-US" dirty="0" smtClean="0">
                <a:solidFill>
                  <a:schemeClr val="bg1"/>
                </a:solidFill>
              </a:rPr>
              <a: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64880" cy="990600"/>
          </a:xfrm>
        </p:spPr>
        <p:txBody>
          <a:bodyPr>
            <a:normAutofit/>
          </a:bodyPr>
          <a:lstStyle/>
          <a:p>
            <a:r>
              <a:rPr lang="en-US" dirty="0" smtClean="0"/>
              <a:t>Big problems facing computing</a:t>
            </a:r>
            <a:endParaRPr lang="en-US" dirty="0"/>
          </a:p>
        </p:txBody>
      </p:sp>
      <p:sp>
        <p:nvSpPr>
          <p:cNvPr id="3" name="Content Placeholder 2"/>
          <p:cNvSpPr>
            <a:spLocks noGrp="1"/>
          </p:cNvSpPr>
          <p:nvPr>
            <p:ph idx="1"/>
          </p:nvPr>
        </p:nvSpPr>
        <p:spPr/>
        <p:txBody>
          <a:bodyPr/>
          <a:lstStyle/>
          <a:p>
            <a:r>
              <a:rPr lang="en-US" dirty="0"/>
              <a:t>Too much energy and power needed per calculation</a:t>
            </a:r>
          </a:p>
          <a:p>
            <a:r>
              <a:rPr lang="en-US" dirty="0" smtClean="0"/>
              <a:t>More hardware parallelism than we know how to use</a:t>
            </a:r>
          </a:p>
          <a:p>
            <a:r>
              <a:rPr lang="en-US" dirty="0" smtClean="0"/>
              <a:t>Not enough bandwidth (the “memory wall”)</a:t>
            </a:r>
          </a:p>
          <a:p>
            <a:r>
              <a:rPr lang="en-US" dirty="0" smtClean="0"/>
              <a:t>Rounding errors more treacherous than people realize</a:t>
            </a:r>
          </a:p>
          <a:p>
            <a:r>
              <a:rPr lang="en-US" dirty="0" smtClean="0"/>
              <a:t>Rounding errors prevent use of parallel methods</a:t>
            </a:r>
          </a:p>
          <a:p>
            <a:r>
              <a:rPr lang="en-US" dirty="0" smtClean="0"/>
              <a:t>Sampling errors turn physics simulations into guesswork</a:t>
            </a:r>
          </a:p>
          <a:p>
            <a:r>
              <a:rPr lang="en-US" dirty="0" smtClean="0"/>
              <a:t>Numerical methods are hard to use, require experts</a:t>
            </a:r>
          </a:p>
          <a:p>
            <a:r>
              <a:rPr lang="en-US" dirty="0" smtClean="0"/>
              <a:t>IEEE floats give different answers on different platforms</a:t>
            </a:r>
            <a:endParaRPr lang="en-US" dirty="0"/>
          </a:p>
        </p:txBody>
      </p:sp>
    </p:spTree>
    <p:extLst>
      <p:ext uri="{BB962C8B-B14F-4D97-AF65-F5344CB8AC3E}">
        <p14:creationId xmlns:p14="http://schemas.microsoft.com/office/powerpoint/2010/main" val="236842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principles of unum math</a:t>
            </a:r>
            <a:endParaRPr lang="en-US" dirty="0"/>
          </a:p>
        </p:txBody>
      </p:sp>
      <p:sp>
        <p:nvSpPr>
          <p:cNvPr id="3" name="Content Placeholder 2"/>
          <p:cNvSpPr>
            <a:spLocks noGrp="1"/>
          </p:cNvSpPr>
          <p:nvPr>
            <p:ph idx="1"/>
          </p:nvPr>
        </p:nvSpPr>
        <p:spPr/>
        <p:txBody>
          <a:bodyPr/>
          <a:lstStyle/>
          <a:p>
            <a:pPr marL="0" indent="0">
              <a:buNone/>
            </a:pPr>
            <a:r>
              <a:rPr lang="en-US" sz="2800" b="1" dirty="0" smtClean="0"/>
              <a:t>Bound the answer as tightly as possible within the numerical environment, or admit defeat.</a:t>
            </a:r>
          </a:p>
          <a:p>
            <a:r>
              <a:rPr lang="en-US" dirty="0" smtClean="0"/>
              <a:t>No more guessing</a:t>
            </a:r>
          </a:p>
          <a:p>
            <a:r>
              <a:rPr lang="en-US" dirty="0"/>
              <a:t>N</a:t>
            </a:r>
            <a:r>
              <a:rPr lang="en-US" dirty="0" smtClean="0"/>
              <a:t>o more “the error is </a:t>
            </a:r>
            <a:r>
              <a:rPr lang="en-US" i="1" dirty="0" smtClean="0"/>
              <a:t>O</a:t>
            </a:r>
            <a:r>
              <a:rPr lang="en-US" dirty="0" smtClean="0"/>
              <a:t>(</a:t>
            </a:r>
            <a:r>
              <a:rPr lang="en-US" i="1" dirty="0" err="1" smtClean="0"/>
              <a:t>h</a:t>
            </a:r>
            <a:r>
              <a:rPr lang="en-US" i="1" baseline="30000" dirty="0" err="1" smtClean="0"/>
              <a:t>n</a:t>
            </a:r>
            <a:r>
              <a:rPr lang="en-US" dirty="0" smtClean="0"/>
              <a:t>)” type estimates</a:t>
            </a:r>
          </a:p>
          <a:p>
            <a:r>
              <a:rPr lang="en-US" dirty="0" smtClean="0"/>
              <a:t>The smaller the bound, the greater the information</a:t>
            </a:r>
          </a:p>
          <a:p>
            <a:r>
              <a:rPr lang="en-US" dirty="0" smtClean="0">
                <a:solidFill>
                  <a:srgbClr val="3366FF"/>
                </a:solidFill>
              </a:rPr>
              <a:t>Performance is </a:t>
            </a:r>
            <a:r>
              <a:rPr lang="en-US" i="1" dirty="0" smtClean="0">
                <a:solidFill>
                  <a:srgbClr val="3366FF"/>
                </a:solidFill>
              </a:rPr>
              <a:t>information per second</a:t>
            </a:r>
          </a:p>
          <a:p>
            <a:r>
              <a:rPr lang="en-US" dirty="0" smtClean="0"/>
              <a:t>Maximize information per bit</a:t>
            </a:r>
          </a:p>
          <a:p>
            <a:r>
              <a:rPr lang="en-US" dirty="0" smtClean="0"/>
              <a:t>Fused operations are always explicitly distinct from their non-fused versions, so results are </a:t>
            </a:r>
            <a:r>
              <a:rPr lang="en-US" b="1" dirty="0" smtClean="0"/>
              <a:t>bitwise</a:t>
            </a:r>
            <a:r>
              <a:rPr lang="en-US" dirty="0" smtClean="0"/>
              <a:t> </a:t>
            </a:r>
            <a:r>
              <a:rPr lang="en-US" b="1" dirty="0" smtClean="0"/>
              <a:t>identical</a:t>
            </a:r>
            <a:r>
              <a:rPr lang="en-US" dirty="0" smtClean="0"/>
              <a:t> across platforms </a:t>
            </a:r>
          </a:p>
        </p:txBody>
      </p:sp>
    </p:spTree>
    <p:extLst>
      <p:ext uri="{BB962C8B-B14F-4D97-AF65-F5344CB8AC3E}">
        <p14:creationId xmlns:p14="http://schemas.microsoft.com/office/powerpoint/2010/main" val="450937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4412" y="4833473"/>
            <a:ext cx="7673788" cy="1200329"/>
          </a:xfrm>
          <a:prstGeom prst="rect">
            <a:avLst/>
          </a:prstGeom>
          <a:noFill/>
        </p:spPr>
        <p:txBody>
          <a:bodyPr wrap="square" rtlCol="0">
            <a:spAutoFit/>
          </a:bodyPr>
          <a:lstStyle/>
          <a:p>
            <a:r>
              <a:rPr lang="en-US" dirty="0"/>
              <a:t>A</a:t>
            </a:r>
            <a:r>
              <a:rPr lang="en-US" dirty="0" smtClean="0"/>
              <a:t>nswer sets are complex shapes in general, but interval bounds are axis-aligned boxes, period.</a:t>
            </a:r>
          </a:p>
          <a:p>
            <a:endParaRPr lang="en-US" dirty="0"/>
          </a:p>
          <a:p>
            <a:r>
              <a:rPr lang="en-US" dirty="0" smtClean="0"/>
              <a:t>No wonder interval bounds grow far too fast to be useful, in general!</a:t>
            </a:r>
          </a:p>
        </p:txBody>
      </p:sp>
      <p:pic>
        <p:nvPicPr>
          <p:cNvPr id="4" name="Picture 3" descr="Screen Shot 2013-05-12 at 7.34.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7298398" cy="3581400"/>
          </a:xfrm>
          <a:prstGeom prst="rect">
            <a:avLst/>
          </a:prstGeom>
        </p:spPr>
      </p:pic>
      <p:sp>
        <p:nvSpPr>
          <p:cNvPr id="2" name="Title 1"/>
          <p:cNvSpPr>
            <a:spLocks noGrp="1"/>
          </p:cNvSpPr>
          <p:nvPr>
            <p:ph type="title"/>
          </p:nvPr>
        </p:nvSpPr>
        <p:spPr>
          <a:xfrm>
            <a:off x="320675" y="461244"/>
            <a:ext cx="8502650" cy="915987"/>
          </a:xfrm>
        </p:spPr>
        <p:txBody>
          <a:bodyPr>
            <a:normAutofit fontScale="90000"/>
          </a:bodyPr>
          <a:lstStyle/>
          <a:p>
            <a:r>
              <a:rPr lang="en-US" dirty="0" smtClean="0"/>
              <a:t>Reason 1 why interval math hasn’t displaced floats: The “Wrapping Problem”</a:t>
            </a:r>
            <a:endParaRPr lang="en-US" dirty="0"/>
          </a:p>
        </p:txBody>
      </p:sp>
    </p:spTree>
    <p:extLst>
      <p:ext uri="{BB962C8B-B14F-4D97-AF65-F5344CB8AC3E}">
        <p14:creationId xmlns:p14="http://schemas.microsoft.com/office/powerpoint/2010/main" val="6284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4" y="150813"/>
            <a:ext cx="8518525" cy="1068387"/>
          </a:xfrm>
        </p:spPr>
        <p:txBody>
          <a:bodyPr>
            <a:normAutofit/>
          </a:bodyPr>
          <a:lstStyle/>
          <a:p>
            <a:r>
              <a:rPr lang="en-US" dirty="0" smtClean="0"/>
              <a:t>Reason 2: The Dependency Problem</a:t>
            </a:r>
            <a:endParaRPr lang="en-US" dirty="0"/>
          </a:p>
        </p:txBody>
      </p:sp>
      <p:sp>
        <p:nvSpPr>
          <p:cNvPr id="3" name="Content Placeholder 2"/>
          <p:cNvSpPr>
            <a:spLocks noGrp="1"/>
          </p:cNvSpPr>
          <p:nvPr>
            <p:ph idx="1"/>
          </p:nvPr>
        </p:nvSpPr>
        <p:spPr>
          <a:xfrm>
            <a:off x="457491" y="1449515"/>
            <a:ext cx="8229023" cy="4525308"/>
          </a:xfrm>
        </p:spPr>
        <p:txBody>
          <a:bodyPr/>
          <a:lstStyle/>
          <a:p>
            <a:pPr marL="0" indent="0">
              <a:spcAft>
                <a:spcPts val="1200"/>
              </a:spcAft>
              <a:buNone/>
            </a:pPr>
            <a:r>
              <a:rPr lang="en-US" sz="2800" dirty="0">
                <a:ea typeface="MS PGothic" charset="0"/>
              </a:rPr>
              <a:t>What wrecks interval arithmetic is simple things like</a:t>
            </a:r>
          </a:p>
          <a:p>
            <a:pPr marL="0" indent="0" algn="ctr">
              <a:spcAft>
                <a:spcPts val="1200"/>
              </a:spcAft>
              <a:buNone/>
            </a:pPr>
            <a:r>
              <a:rPr lang="en-US" sz="2800" i="1" dirty="0">
                <a:solidFill>
                  <a:srgbClr val="3366FF"/>
                </a:solidFill>
                <a:ea typeface="MS PGothic" charset="0"/>
              </a:rPr>
              <a:t>F</a:t>
            </a:r>
            <a:r>
              <a:rPr lang="en-US" sz="2800" dirty="0">
                <a:solidFill>
                  <a:srgbClr val="3366FF"/>
                </a:solidFill>
                <a:ea typeface="MS PGothic" charset="0"/>
              </a:rPr>
              <a:t>(</a:t>
            </a:r>
            <a:r>
              <a:rPr lang="en-US" sz="2800" i="1" dirty="0">
                <a:solidFill>
                  <a:srgbClr val="3366FF"/>
                </a:solidFill>
                <a:ea typeface="MS PGothic" charset="0"/>
              </a:rPr>
              <a:t>x</a:t>
            </a:r>
            <a:r>
              <a:rPr lang="en-US" sz="2800" dirty="0">
                <a:solidFill>
                  <a:srgbClr val="3366FF"/>
                </a:solidFill>
                <a:ea typeface="MS PGothic" charset="0"/>
              </a:rPr>
              <a:t>) = </a:t>
            </a:r>
            <a:r>
              <a:rPr lang="en-US" sz="2800" i="1" dirty="0">
                <a:solidFill>
                  <a:srgbClr val="3366FF"/>
                </a:solidFill>
                <a:ea typeface="MS PGothic" charset="0"/>
              </a:rPr>
              <a:t>x – x.</a:t>
            </a:r>
          </a:p>
          <a:p>
            <a:pPr marL="0" indent="0">
              <a:spcAft>
                <a:spcPts val="1200"/>
              </a:spcAft>
              <a:buNone/>
            </a:pPr>
            <a:r>
              <a:rPr lang="en-US" sz="2800" dirty="0">
                <a:ea typeface="MS PGothic" charset="0"/>
              </a:rPr>
              <a:t>S</a:t>
            </a:r>
            <a:r>
              <a:rPr lang="en-US" sz="2800" dirty="0" smtClean="0">
                <a:ea typeface="MS PGothic" charset="0"/>
              </a:rPr>
              <a:t>hould </a:t>
            </a:r>
            <a:r>
              <a:rPr lang="en-US" sz="2800" dirty="0">
                <a:ea typeface="MS PGothic" charset="0"/>
              </a:rPr>
              <a:t>be 0, or maybe [–</a:t>
            </a:r>
            <a:r>
              <a:rPr lang="en-US" sz="2800" i="1" dirty="0">
                <a:latin typeface="Symbol" charset="2"/>
                <a:ea typeface="MS PGothic" charset="0"/>
                <a:cs typeface="Symbol" charset="2"/>
              </a:rPr>
              <a:t>e</a:t>
            </a:r>
            <a:r>
              <a:rPr lang="en-US" sz="2800" dirty="0">
                <a:ea typeface="MS PGothic" charset="0"/>
              </a:rPr>
              <a:t>, +</a:t>
            </a:r>
            <a:r>
              <a:rPr lang="en-US" sz="2800" i="1" dirty="0">
                <a:latin typeface="Symbol" charset="2"/>
                <a:ea typeface="MS PGothic" charset="0"/>
                <a:cs typeface="Symbol" charset="2"/>
              </a:rPr>
              <a:t>e</a:t>
            </a:r>
            <a:r>
              <a:rPr lang="en-US" sz="2800" dirty="0">
                <a:ea typeface="MS PGothic" charset="0"/>
              </a:rPr>
              <a:t>]. S</a:t>
            </a:r>
            <a:r>
              <a:rPr lang="en-US" sz="2800" dirty="0" smtClean="0">
                <a:ea typeface="MS PGothic" charset="0"/>
              </a:rPr>
              <a:t>ay </a:t>
            </a:r>
            <a:r>
              <a:rPr lang="en-US" sz="2800" i="1" dirty="0" smtClean="0">
                <a:ea typeface="MS PGothic" charset="0"/>
              </a:rPr>
              <a:t>x </a:t>
            </a:r>
            <a:r>
              <a:rPr lang="en-US" sz="2800" dirty="0">
                <a:ea typeface="MS PGothic" charset="0"/>
              </a:rPr>
              <a:t>is the interval [3, 4], then interval </a:t>
            </a:r>
            <a:r>
              <a:rPr lang="en-US" sz="2800" i="1" dirty="0">
                <a:ea typeface="MS PGothic" charset="0"/>
              </a:rPr>
              <a:t>x – x</a:t>
            </a:r>
            <a:r>
              <a:rPr lang="en-US" sz="2800" dirty="0">
                <a:ea typeface="MS PGothic" charset="0"/>
              </a:rPr>
              <a:t> stupidly evaluates to [–1, +1], which doubles the uncertainty (interval width) and makes the interval solution far inferior to the point arithmetic </a:t>
            </a:r>
            <a:r>
              <a:rPr lang="en-US" sz="2800" dirty="0" smtClean="0">
                <a:ea typeface="MS PGothic" charset="0"/>
              </a:rPr>
              <a:t>method</a:t>
            </a:r>
            <a:r>
              <a:rPr lang="en-US" sz="2800" dirty="0">
                <a:ea typeface="MS PGothic" charset="0"/>
              </a:rPr>
              <a:t>.</a:t>
            </a:r>
          </a:p>
        </p:txBody>
      </p:sp>
      <p:sp>
        <p:nvSpPr>
          <p:cNvPr id="4" name="TextBox 3"/>
          <p:cNvSpPr txBox="1"/>
          <p:nvPr/>
        </p:nvSpPr>
        <p:spPr>
          <a:xfrm>
            <a:off x="1429926" y="5651657"/>
            <a:ext cx="6284148" cy="830997"/>
          </a:xfrm>
          <a:prstGeom prst="rect">
            <a:avLst/>
          </a:prstGeom>
          <a:solidFill>
            <a:srgbClr val="3366FF"/>
          </a:solidFill>
        </p:spPr>
        <p:txBody>
          <a:bodyPr wrap="square" rtlCol="0">
            <a:spAutoFit/>
          </a:bodyPr>
          <a:lstStyle/>
          <a:p>
            <a:pPr algn="ctr"/>
            <a:r>
              <a:rPr lang="en-US" sz="2400" dirty="0" smtClean="0">
                <a:solidFill>
                  <a:schemeClr val="bg1"/>
                </a:solidFill>
              </a:rPr>
              <a:t>The unum architecture solves both drawbacks of traditional interval arithmetic.</a:t>
            </a:r>
            <a:endParaRPr lang="en-US" sz="2400" dirty="0">
              <a:solidFill>
                <a:schemeClr val="bg1"/>
              </a:solidFill>
            </a:endParaRPr>
          </a:p>
        </p:txBody>
      </p:sp>
    </p:spTree>
    <p:extLst>
      <p:ext uri="{BB962C8B-B14F-4D97-AF65-F5344CB8AC3E}">
        <p14:creationId xmlns:p14="http://schemas.microsoft.com/office/powerpoint/2010/main" val="7357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on a 32-bit budget: a contest</a:t>
            </a:r>
            <a:endParaRPr lang="en-US" dirty="0"/>
          </a:p>
        </p:txBody>
      </p:sp>
      <p:sp>
        <p:nvSpPr>
          <p:cNvPr id="3" name="Content Placeholder 2"/>
          <p:cNvSpPr>
            <a:spLocks noGrp="1"/>
          </p:cNvSpPr>
          <p:nvPr>
            <p:ph idx="1"/>
          </p:nvPr>
        </p:nvSpPr>
        <p:spPr/>
        <p:txBody>
          <a:bodyPr/>
          <a:lstStyle/>
          <a:p>
            <a:pPr marL="0" indent="0">
              <a:buNone/>
            </a:pPr>
            <a:r>
              <a:rPr lang="en-US" dirty="0" smtClean="0"/>
              <a:t>For fair comparison of different number systems, put them all on a strict diet of 32 bits, and compare their accuracy.</a:t>
            </a:r>
          </a:p>
          <a:p>
            <a:pPr marL="0" indent="0">
              <a:buNone/>
            </a:pPr>
            <a:endParaRPr lang="en-US" dirty="0"/>
          </a:p>
          <a:p>
            <a:pPr marL="0" indent="0">
              <a:buNone/>
            </a:pPr>
            <a:r>
              <a:rPr lang="en-US" dirty="0" smtClean="0"/>
              <a:t>Say we want to compute</a:t>
            </a:r>
          </a:p>
          <a:p>
            <a:pPr marL="0" indent="0">
              <a:buNone/>
            </a:pPr>
            <a:endParaRPr lang="en-US" dirty="0"/>
          </a:p>
          <a:p>
            <a:pPr marL="0" indent="0">
              <a:buNone/>
            </a:pPr>
            <a:r>
              <a:rPr lang="en-US" dirty="0" smtClean="0"/>
              <a:t>and we try</a:t>
            </a:r>
          </a:p>
          <a:p>
            <a:pPr marL="0" indent="0">
              <a:buNone/>
            </a:pPr>
            <a:endParaRPr lang="en-US" dirty="0" smtClean="0"/>
          </a:p>
          <a:p>
            <a:r>
              <a:rPr lang="en-US" dirty="0" smtClean="0"/>
              <a:t>32-bit IEEE floats</a:t>
            </a:r>
          </a:p>
          <a:p>
            <a:r>
              <a:rPr lang="en-US" dirty="0" smtClean="0"/>
              <a:t>Interval arithmetic [</a:t>
            </a:r>
            <a:r>
              <a:rPr lang="en-US" dirty="0" err="1" smtClean="0"/>
              <a:t>a,b</a:t>
            </a:r>
            <a:r>
              <a:rPr lang="en-US" dirty="0" smtClean="0"/>
              <a:t>] where a and b are 16-bit floats</a:t>
            </a:r>
          </a:p>
          <a:p>
            <a:r>
              <a:rPr lang="en-US" dirty="0" smtClean="0"/>
              <a:t>Unum arithmetic with</a:t>
            </a:r>
            <a:r>
              <a:rPr lang="en-US" i="1" dirty="0" smtClean="0"/>
              <a:t> average</a:t>
            </a:r>
            <a:r>
              <a:rPr lang="en-US" dirty="0" smtClean="0"/>
              <a:t> size </a:t>
            </a:r>
            <a:r>
              <a:rPr lang="en-US" dirty="0" smtClean="0">
                <a:solidFill>
                  <a:srgbClr val="3366FF"/>
                </a:solidFill>
              </a:rPr>
              <a:t>less than </a:t>
            </a:r>
            <a:r>
              <a:rPr lang="en-US" dirty="0" smtClean="0"/>
              <a:t>32 bits</a:t>
            </a:r>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62551415"/>
              </p:ext>
            </p:extLst>
          </p:nvPr>
        </p:nvGraphicFramePr>
        <p:xfrm>
          <a:off x="4389965" y="2573164"/>
          <a:ext cx="3612941" cy="1095728"/>
        </p:xfrm>
        <a:graphic>
          <a:graphicData uri="http://schemas.openxmlformats.org/presentationml/2006/ole">
            <mc:AlternateContent xmlns:mc="http://schemas.openxmlformats.org/markup-compatibility/2006">
              <mc:Choice xmlns:v="urn:schemas-microsoft-com:vml" Requires="v">
                <p:oleObj spid="_x0000_s9225" name="Equation" r:id="rId3" imgW="1549400" imgH="469900" progId="Equation.3">
                  <p:embed/>
                </p:oleObj>
              </mc:Choice>
              <mc:Fallback>
                <p:oleObj name="Equation" r:id="rId3" imgW="1549400" imgH="469900" progId="Equation.3">
                  <p:embed/>
                  <p:pic>
                    <p:nvPicPr>
                      <p:cNvPr id="0" name=""/>
                      <p:cNvPicPr/>
                      <p:nvPr/>
                    </p:nvPicPr>
                    <p:blipFill>
                      <a:blip r:embed="rId4"/>
                      <a:stretch>
                        <a:fillRect/>
                      </a:stretch>
                    </p:blipFill>
                    <p:spPr>
                      <a:xfrm>
                        <a:off x="4389965" y="2573164"/>
                        <a:ext cx="3612941" cy="1095728"/>
                      </a:xfrm>
                      <a:prstGeom prst="rect">
                        <a:avLst/>
                      </a:prstGeom>
                    </p:spPr>
                  </p:pic>
                </p:oleObj>
              </mc:Fallback>
            </mc:AlternateContent>
          </a:graphicData>
        </a:graphic>
      </p:graphicFrame>
    </p:spTree>
    <p:extLst>
      <p:ext uri="{BB962C8B-B14F-4D97-AF65-F5344CB8AC3E}">
        <p14:creationId xmlns:p14="http://schemas.microsoft.com/office/powerpoint/2010/main" val="2663649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Contest results: Floats</a:t>
            </a:r>
            <a:endParaRPr lang="en-US" dirty="0"/>
          </a:p>
        </p:txBody>
      </p:sp>
      <p:sp>
        <p:nvSpPr>
          <p:cNvPr id="3" name="Content Placeholder 2"/>
          <p:cNvSpPr>
            <a:spLocks noGrp="1"/>
          </p:cNvSpPr>
          <p:nvPr>
            <p:ph idx="1"/>
          </p:nvPr>
        </p:nvSpPr>
        <p:spPr/>
        <p:txBody>
          <a:bodyPr/>
          <a:lstStyle/>
          <a:p>
            <a:pPr marL="0" indent="0">
              <a:buNone/>
            </a:pPr>
            <a:r>
              <a:rPr lang="en-US" dirty="0" smtClean="0"/>
              <a:t>Correct answer, to 20 decimals: </a:t>
            </a:r>
            <a:r>
              <a:rPr lang="is-IS" dirty="0" smtClean="0"/>
              <a:t>1.9566500918359210527</a:t>
            </a:r>
            <a:r>
              <a:rPr lang="is-IS" baseline="30000" dirty="0" smtClean="0"/>
              <a:t>…</a:t>
            </a:r>
            <a:endParaRPr lang="is-IS" dirty="0" smtClean="0"/>
          </a:p>
          <a:p>
            <a:pPr marL="0" indent="0">
              <a:buNone/>
            </a:pPr>
            <a:endParaRPr lang="is-IS" dirty="0"/>
          </a:p>
          <a:p>
            <a:pPr marL="0" indent="0">
              <a:buNone/>
            </a:pPr>
            <a:r>
              <a:rPr lang="is-IS" dirty="0"/>
              <a:t>32-bit IEEE floats: </a:t>
            </a:r>
            <a:r>
              <a:rPr lang="is-IS" dirty="0" smtClean="0"/>
              <a:t>1.9566</a:t>
            </a:r>
            <a:r>
              <a:rPr lang="is-IS" dirty="0" smtClean="0">
                <a:solidFill>
                  <a:srgbClr val="FF6600"/>
                </a:solidFill>
              </a:rPr>
              <a:t>9615268707275390625</a:t>
            </a:r>
          </a:p>
          <a:p>
            <a:pPr marL="0" indent="0">
              <a:buNone/>
            </a:pPr>
            <a:endParaRPr lang="is-IS" dirty="0" smtClean="0"/>
          </a:p>
          <a:p>
            <a:r>
              <a:rPr lang="is-IS" dirty="0" smtClean="0"/>
              <a:t>5 decimals correct</a:t>
            </a:r>
          </a:p>
          <a:p>
            <a:r>
              <a:rPr lang="is-IS" dirty="0" smtClean="0"/>
              <a:t>Off by </a:t>
            </a:r>
            <a:r>
              <a:rPr lang="is-IS" i="1" dirty="0" smtClean="0"/>
              <a:t>486</a:t>
            </a:r>
            <a:r>
              <a:rPr lang="is-IS" dirty="0" smtClean="0"/>
              <a:t> ULPs</a:t>
            </a:r>
          </a:p>
          <a:p>
            <a:r>
              <a:rPr lang="is-IS" dirty="0"/>
              <a:t>N</a:t>
            </a:r>
            <a:r>
              <a:rPr lang="is-IS" dirty="0" smtClean="0"/>
              <a:t>o indication of what the accuracy is</a:t>
            </a:r>
          </a:p>
          <a:p>
            <a:endParaRPr lang="is-IS" dirty="0"/>
          </a:p>
          <a:p>
            <a:pPr marL="0" indent="0">
              <a:buNone/>
            </a:pPr>
            <a:r>
              <a:rPr lang="is-IS" dirty="0" smtClean="0"/>
              <a:t>The nominal accuracy of 32-bit IEEE floats is 7+ decimals.</a:t>
            </a:r>
          </a:p>
        </p:txBody>
      </p:sp>
    </p:spTree>
    <p:extLst>
      <p:ext uri="{BB962C8B-B14F-4D97-AF65-F5344CB8AC3E}">
        <p14:creationId xmlns:p14="http://schemas.microsoft.com/office/powerpoint/2010/main" val="2391562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Contest results: Intervals</a:t>
            </a:r>
            <a:endParaRPr lang="en-US" dirty="0"/>
          </a:p>
        </p:txBody>
      </p:sp>
      <p:sp>
        <p:nvSpPr>
          <p:cNvPr id="3" name="Content Placeholder 2"/>
          <p:cNvSpPr>
            <a:spLocks noGrp="1"/>
          </p:cNvSpPr>
          <p:nvPr>
            <p:ph idx="1"/>
          </p:nvPr>
        </p:nvSpPr>
        <p:spPr/>
        <p:txBody>
          <a:bodyPr/>
          <a:lstStyle/>
          <a:p>
            <a:pPr marL="0" indent="0">
              <a:buNone/>
            </a:pPr>
            <a:r>
              <a:rPr lang="en-US" dirty="0" smtClean="0"/>
              <a:t>16-bit IEEE floats have 3+ decimal accuracy and a dynamic range of about 9 orders of magnitude.</a:t>
            </a:r>
          </a:p>
          <a:p>
            <a:pPr marL="0" indent="0">
              <a:buNone/>
            </a:pPr>
            <a:r>
              <a:rPr lang="en-US" dirty="0" smtClean="0"/>
              <a:t>Example of an interval bound:</a:t>
            </a:r>
          </a:p>
          <a:p>
            <a:pPr marL="0" indent="0">
              <a:buNone/>
            </a:pPr>
            <a:r>
              <a:rPr lang="en-US" i="1" dirty="0" smtClean="0"/>
              <a:t>e </a:t>
            </a:r>
            <a:r>
              <a:rPr lang="en-US" dirty="0" smtClean="0"/>
              <a:t>= 2.71828</a:t>
            </a:r>
            <a:r>
              <a:rPr lang="en-US" baseline="30000" dirty="0" smtClean="0"/>
              <a:t>…</a:t>
            </a:r>
            <a:r>
              <a:rPr lang="en-US" dirty="0" smtClean="0"/>
              <a:t> is represented by [</a:t>
            </a:r>
            <a:r>
              <a:rPr lang="en-US" dirty="0"/>
              <a:t>2.716796875</a:t>
            </a:r>
            <a:r>
              <a:rPr lang="en-US" dirty="0" smtClean="0"/>
              <a:t>, 2.71875].</a:t>
            </a:r>
            <a:endParaRPr lang="is-IS" dirty="0" smtClean="0"/>
          </a:p>
          <a:p>
            <a:pPr marL="0" indent="0">
              <a:buNone/>
            </a:pPr>
            <a:endParaRPr lang="is-IS" dirty="0" smtClean="0"/>
          </a:p>
          <a:p>
            <a:pPr marL="0" indent="0">
              <a:buNone/>
            </a:pPr>
            <a:r>
              <a:rPr lang="is-IS" dirty="0" smtClean="0"/>
              <a:t>Result given by interval math: </a:t>
            </a:r>
          </a:p>
          <a:p>
            <a:pPr marL="0" indent="0" algn="ctr">
              <a:buNone/>
            </a:pPr>
            <a:r>
              <a:rPr lang="is-IS" dirty="0" smtClean="0"/>
              <a:t>[0.99853515625, 5.009765625]</a:t>
            </a:r>
          </a:p>
          <a:p>
            <a:pPr marL="0" indent="0" algn="ctr">
              <a:buNone/>
            </a:pPr>
            <a:r>
              <a:rPr lang="is-IS" dirty="0" smtClean="0"/>
              <a:t>????</a:t>
            </a:r>
          </a:p>
          <a:p>
            <a:r>
              <a:rPr lang="is-IS" i="1" dirty="0" smtClean="0"/>
              <a:t>No</a:t>
            </a:r>
            <a:r>
              <a:rPr lang="is-IS" dirty="0" smtClean="0"/>
              <a:t> decimals correct</a:t>
            </a:r>
            <a:endParaRPr lang="is-IS" i="1" dirty="0" smtClean="0"/>
          </a:p>
          <a:p>
            <a:r>
              <a:rPr lang="is-IS" dirty="0" smtClean="0"/>
              <a:t>A rigorous bound, but </a:t>
            </a:r>
            <a:r>
              <a:rPr lang="is-IS" i="1" dirty="0" smtClean="0"/>
              <a:t>uselessly pessimistic</a:t>
            </a:r>
          </a:p>
        </p:txBody>
      </p:sp>
    </p:spTree>
    <p:extLst>
      <p:ext uri="{BB962C8B-B14F-4D97-AF65-F5344CB8AC3E}">
        <p14:creationId xmlns:p14="http://schemas.microsoft.com/office/powerpoint/2010/main" val="385721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Contest results: Unums</a:t>
            </a:r>
            <a:endParaRPr lang="en-US" dirty="0"/>
          </a:p>
        </p:txBody>
      </p:sp>
      <p:sp>
        <p:nvSpPr>
          <p:cNvPr id="3" name="Content Placeholder 2"/>
          <p:cNvSpPr>
            <a:spLocks noGrp="1"/>
          </p:cNvSpPr>
          <p:nvPr>
            <p:ph idx="1"/>
          </p:nvPr>
        </p:nvSpPr>
        <p:spPr/>
        <p:txBody>
          <a:bodyPr/>
          <a:lstStyle/>
          <a:p>
            <a:pPr marL="0" indent="0">
              <a:buNone/>
            </a:pPr>
            <a:r>
              <a:rPr lang="en-US" dirty="0" smtClean="0"/>
              <a:t>Using 9 bits in the self-descriptive utag, unums can take anywhere from 12 to 78 bits, but we can cap it at 44 bits.</a:t>
            </a:r>
          </a:p>
          <a:p>
            <a:pPr marL="0" indent="0">
              <a:buNone/>
            </a:pPr>
            <a:endParaRPr lang="en-US" dirty="0"/>
          </a:p>
          <a:p>
            <a:pPr marL="0" indent="0">
              <a:buNone/>
            </a:pPr>
            <a:r>
              <a:rPr lang="en-US" dirty="0" smtClean="0"/>
              <a:t>With an </a:t>
            </a:r>
            <a:r>
              <a:rPr lang="en-US" i="1" dirty="0" smtClean="0"/>
              <a:t>average</a:t>
            </a:r>
            <a:r>
              <a:rPr lang="en-US" dirty="0" smtClean="0"/>
              <a:t> length of </a:t>
            </a:r>
            <a:r>
              <a:rPr lang="en-US" dirty="0" smtClean="0">
                <a:solidFill>
                  <a:srgbClr val="3366FF"/>
                </a:solidFill>
              </a:rPr>
              <a:t>31.5</a:t>
            </a:r>
            <a:r>
              <a:rPr lang="en-US" dirty="0" smtClean="0"/>
              <a:t> bits, the unum result is the open interval</a:t>
            </a:r>
          </a:p>
          <a:p>
            <a:pPr marL="0" indent="0" algn="ctr">
              <a:buNone/>
            </a:pPr>
            <a:r>
              <a:rPr lang="en-US" dirty="0" smtClean="0"/>
              <a:t>(1.9566497802734375, 1.956650257110595703125)</a:t>
            </a:r>
            <a:endParaRPr lang="en-US" dirty="0"/>
          </a:p>
          <a:p>
            <a:pPr marL="0" indent="0">
              <a:buNone/>
            </a:pPr>
            <a:r>
              <a:rPr lang="en-US" dirty="0" smtClean="0"/>
              <a:t>This bound is </a:t>
            </a:r>
            <a:r>
              <a:rPr lang="en-US" i="1" dirty="0" smtClean="0"/>
              <a:t>sixty times more accurate</a:t>
            </a:r>
            <a:r>
              <a:rPr lang="en-US" dirty="0" smtClean="0"/>
              <a:t> than the float result and it </a:t>
            </a:r>
            <a:r>
              <a:rPr lang="en-US" b="1" dirty="0" smtClean="0"/>
              <a:t>guarantees the bound</a:t>
            </a:r>
            <a:r>
              <a:rPr lang="en-US" dirty="0" smtClean="0"/>
              <a:t>.</a:t>
            </a:r>
          </a:p>
          <a:p>
            <a:pPr marL="0" indent="0">
              <a:buNone/>
            </a:pPr>
            <a:endParaRPr lang="en-US" dirty="0" smtClean="0"/>
          </a:p>
          <a:p>
            <a:pPr marL="0" indent="0">
              <a:buNone/>
            </a:pPr>
            <a:r>
              <a:rPr lang="en-US" dirty="0" smtClean="0"/>
              <a:t>With 32 bits as the </a:t>
            </a:r>
            <a:r>
              <a:rPr lang="en-US" i="1" dirty="0" smtClean="0"/>
              <a:t>maximum</a:t>
            </a:r>
            <a:r>
              <a:rPr lang="en-US" dirty="0" smtClean="0"/>
              <a:t> size permitted, we get an average size of </a:t>
            </a:r>
            <a:r>
              <a:rPr lang="en-US" dirty="0" smtClean="0">
                <a:solidFill>
                  <a:srgbClr val="3366FF"/>
                </a:solidFill>
              </a:rPr>
              <a:t>22.8 bits</a:t>
            </a:r>
            <a:r>
              <a:rPr lang="en-US" dirty="0" smtClean="0"/>
              <a:t>, and the interval</a:t>
            </a:r>
          </a:p>
          <a:p>
            <a:pPr marL="0" indent="0" algn="ctr">
              <a:buNone/>
            </a:pPr>
            <a:r>
              <a:rPr lang="en-US" dirty="0" smtClean="0"/>
              <a:t>1.953125, 1.9609375)</a:t>
            </a:r>
          </a:p>
        </p:txBody>
      </p:sp>
    </p:spTree>
    <p:extLst>
      <p:ext uri="{BB962C8B-B14F-4D97-AF65-F5344CB8AC3E}">
        <p14:creationId xmlns:p14="http://schemas.microsoft.com/office/powerpoint/2010/main" val="11199549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Experiment that should interest SKA: Fast Fourier Transforms with unums</a:t>
            </a:r>
            <a:endParaRPr lang="en-US" dirty="0"/>
          </a:p>
        </p:txBody>
      </p:sp>
      <p:sp>
        <p:nvSpPr>
          <p:cNvPr id="3" name="Content Placeholder 2"/>
          <p:cNvSpPr>
            <a:spLocks noGrp="1"/>
          </p:cNvSpPr>
          <p:nvPr>
            <p:ph idx="1"/>
          </p:nvPr>
        </p:nvSpPr>
        <p:spPr>
          <a:xfrm>
            <a:off x="457200" y="3810000"/>
            <a:ext cx="8229600" cy="1411111"/>
          </a:xfrm>
        </p:spPr>
        <p:txBody>
          <a:bodyPr/>
          <a:lstStyle/>
          <a:p>
            <a:r>
              <a:rPr lang="en-US" dirty="0" smtClean="0"/>
              <a:t>Standard test: Complex 1024-point FFT, in-place.</a:t>
            </a:r>
          </a:p>
          <a:p>
            <a:r>
              <a:rPr lang="en-US" dirty="0" smtClean="0"/>
              <a:t>12-bit input data, like A-to-D convertors produce</a:t>
            </a:r>
          </a:p>
          <a:p>
            <a:r>
              <a:rPr lang="en-US" dirty="0" smtClean="0"/>
              <a:t>Utag adds 6 bits to each value, but…</a:t>
            </a:r>
            <a:endParaRPr lang="en-US" dirty="0"/>
          </a:p>
        </p:txBody>
      </p:sp>
      <p:pic>
        <p:nvPicPr>
          <p:cNvPr id="4" name="Picture 3" descr="Screen Shot 2016-06-01 at 10.2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860" y="5221111"/>
            <a:ext cx="4876800" cy="1295400"/>
          </a:xfrm>
          <a:prstGeom prst="rect">
            <a:avLst/>
          </a:prstGeom>
        </p:spPr>
      </p:pic>
      <p:pic>
        <p:nvPicPr>
          <p:cNvPr id="5" name="Picture 4" descr="Screen Shot 2016-06-01 at 10.27.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822" y="1549143"/>
            <a:ext cx="3557881" cy="2289078"/>
          </a:xfrm>
          <a:prstGeom prst="rect">
            <a:avLst/>
          </a:prstGeom>
        </p:spPr>
      </p:pic>
      <p:sp>
        <p:nvSpPr>
          <p:cNvPr id="6" name="TextBox 5"/>
          <p:cNvSpPr txBox="1"/>
          <p:nvPr/>
        </p:nvSpPr>
        <p:spPr>
          <a:xfrm>
            <a:off x="6999111" y="5352814"/>
            <a:ext cx="1493580" cy="646331"/>
          </a:xfrm>
          <a:prstGeom prst="rect">
            <a:avLst/>
          </a:prstGeom>
          <a:noFill/>
        </p:spPr>
        <p:txBody>
          <a:bodyPr wrap="none" rtlCol="0">
            <a:spAutoFit/>
          </a:bodyPr>
          <a:lstStyle/>
          <a:p>
            <a:r>
              <a:rPr lang="en-US" i="1" dirty="0" smtClean="0"/>
              <a:t>Bounds</a:t>
            </a:r>
            <a:r>
              <a:rPr lang="en-US" dirty="0" smtClean="0"/>
              <a:t>,</a:t>
            </a:r>
          </a:p>
          <a:p>
            <a:r>
              <a:rPr lang="en-US" dirty="0" smtClean="0"/>
              <a:t>not guesses!</a:t>
            </a:r>
            <a:endParaRPr lang="en-US" dirty="0"/>
          </a:p>
        </p:txBody>
      </p:sp>
    </p:spTree>
    <p:extLst>
      <p:ext uri="{BB962C8B-B14F-4D97-AF65-F5344CB8AC3E}">
        <p14:creationId xmlns:p14="http://schemas.microsoft.com/office/powerpoint/2010/main" val="71959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Uboxes and solution sets</a:t>
            </a:r>
            <a:endParaRPr lang="en-US" dirty="0"/>
          </a:p>
        </p:txBody>
      </p:sp>
      <p:pic>
        <p:nvPicPr>
          <p:cNvPr id="4" name="Picture 3" descr="Screen shot 2012-07-13 at 12.3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074" y="2430905"/>
            <a:ext cx="3918173" cy="3828790"/>
          </a:xfrm>
          <a:prstGeom prst="rect">
            <a:avLst/>
          </a:prstGeom>
        </p:spPr>
      </p:pic>
      <p:sp>
        <p:nvSpPr>
          <p:cNvPr id="3" name="Content Placeholder 2"/>
          <p:cNvSpPr>
            <a:spLocks noGrp="1"/>
          </p:cNvSpPr>
          <p:nvPr>
            <p:ph idx="1"/>
          </p:nvPr>
        </p:nvSpPr>
        <p:spPr>
          <a:xfrm>
            <a:off x="457200" y="1600200"/>
            <a:ext cx="5093170" cy="4876800"/>
          </a:xfrm>
        </p:spPr>
        <p:txBody>
          <a:bodyPr/>
          <a:lstStyle/>
          <a:p>
            <a:r>
              <a:rPr lang="en-US" dirty="0" smtClean="0"/>
              <a:t>A </a:t>
            </a:r>
            <a:r>
              <a:rPr lang="en-US" i="1" dirty="0" smtClean="0"/>
              <a:t>ubox</a:t>
            </a:r>
            <a:r>
              <a:rPr lang="en-US" dirty="0" smtClean="0"/>
              <a:t> is a multidimensional unum</a:t>
            </a:r>
          </a:p>
          <a:p>
            <a:r>
              <a:rPr lang="en-US" dirty="0" smtClean="0"/>
              <a:t>Exact or ULP-wide in each dimension (Unit in the Last Place)</a:t>
            </a:r>
          </a:p>
          <a:p>
            <a:r>
              <a:rPr lang="en-US" dirty="0" smtClean="0"/>
              <a:t>Sets of uboxes constitute a</a:t>
            </a:r>
            <a:br>
              <a:rPr lang="en-US" dirty="0" smtClean="0"/>
            </a:br>
            <a:r>
              <a:rPr lang="en-US" i="1" dirty="0" smtClean="0"/>
              <a:t>solution set</a:t>
            </a:r>
            <a:endParaRPr lang="en-US" dirty="0"/>
          </a:p>
          <a:p>
            <a:r>
              <a:rPr lang="en-US" dirty="0" smtClean="0"/>
              <a:t>One dimension per degree of freedom in solution</a:t>
            </a:r>
          </a:p>
          <a:p>
            <a:r>
              <a:rPr lang="en-US" dirty="0" smtClean="0"/>
              <a:t>Solves the main problems with interval arithmetic</a:t>
            </a:r>
          </a:p>
          <a:p>
            <a:r>
              <a:rPr lang="en-US" dirty="0" smtClean="0"/>
              <a:t>Super-economical for bit storage</a:t>
            </a:r>
            <a:endParaRPr lang="en-US" dirty="0"/>
          </a:p>
          <a:p>
            <a:r>
              <a:rPr lang="en-US" dirty="0" smtClean="0"/>
              <a:t>Data parallel in general</a:t>
            </a:r>
          </a:p>
        </p:txBody>
      </p:sp>
    </p:spTree>
    <p:extLst>
      <p:ext uri="{BB962C8B-B14F-4D97-AF65-F5344CB8AC3E}">
        <p14:creationId xmlns:p14="http://schemas.microsoft.com/office/powerpoint/2010/main" val="16597765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Polynomials: bane of classic intervals</a:t>
            </a:r>
            <a:endParaRPr lang="en-US" dirty="0"/>
          </a:p>
        </p:txBody>
      </p:sp>
      <p:sp>
        <p:nvSpPr>
          <p:cNvPr id="3" name="Content Placeholder 2"/>
          <p:cNvSpPr>
            <a:spLocks noGrp="1"/>
          </p:cNvSpPr>
          <p:nvPr>
            <p:ph idx="1"/>
          </p:nvPr>
        </p:nvSpPr>
        <p:spPr>
          <a:xfrm>
            <a:off x="457200" y="1400094"/>
            <a:ext cx="8473440" cy="616527"/>
          </a:xfrm>
        </p:spPr>
        <p:txBody>
          <a:bodyPr/>
          <a:lstStyle/>
          <a:p>
            <a:pPr marL="0" indent="0">
              <a:buNone/>
            </a:pPr>
            <a:r>
              <a:rPr lang="en-US" dirty="0" smtClean="0"/>
              <a:t>Dependency and closed endpoints lose information (</a:t>
            </a:r>
            <a:r>
              <a:rPr lang="en-US" dirty="0" smtClean="0">
                <a:solidFill>
                  <a:srgbClr val="CD9A00"/>
                </a:solidFill>
              </a:rPr>
              <a:t>amber</a:t>
            </a:r>
            <a:r>
              <a:rPr lang="en-US" dirty="0" smtClean="0"/>
              <a:t>)</a:t>
            </a:r>
            <a:endParaRPr lang="en-US" sz="2000" dirty="0" smtClean="0">
              <a:solidFill>
                <a:srgbClr val="3366FF"/>
              </a:solidFill>
            </a:endParaRPr>
          </a:p>
        </p:txBody>
      </p:sp>
      <p:pic>
        <p:nvPicPr>
          <p:cNvPr id="10" name="Picture 9" descr="Screen Shot 2014-09-22 at 2.24.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42" y="1965819"/>
            <a:ext cx="3230278" cy="2176927"/>
          </a:xfrm>
          <a:prstGeom prst="rect">
            <a:avLst/>
          </a:prstGeom>
        </p:spPr>
      </p:pic>
      <p:pic>
        <p:nvPicPr>
          <p:cNvPr id="11" name="Picture 10" descr="Screen Shot 2014-09-22 at 2.31.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70" y="2052321"/>
            <a:ext cx="3164839" cy="1938003"/>
          </a:xfrm>
          <a:prstGeom prst="rect">
            <a:avLst/>
          </a:prstGeom>
        </p:spPr>
      </p:pic>
      <p:grpSp>
        <p:nvGrpSpPr>
          <p:cNvPr id="14" name="Group 13"/>
          <p:cNvGrpSpPr/>
          <p:nvPr/>
        </p:nvGrpSpPr>
        <p:grpSpPr>
          <a:xfrm>
            <a:off x="536542" y="4498720"/>
            <a:ext cx="7987698" cy="2016381"/>
            <a:chOff x="536542" y="4498718"/>
            <a:chExt cx="7987698" cy="2016381"/>
          </a:xfrm>
        </p:grpSpPr>
        <p:pic>
          <p:nvPicPr>
            <p:cNvPr id="12" name="Picture 11" descr="Screen Shot 2014-09-22 at 2.31.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42" y="4498718"/>
              <a:ext cx="3364898" cy="2016381"/>
            </a:xfrm>
            <a:prstGeom prst="rect">
              <a:avLst/>
            </a:prstGeom>
          </p:spPr>
        </p:pic>
        <p:sp>
          <p:nvSpPr>
            <p:cNvPr id="13" name="TextBox 12"/>
            <p:cNvSpPr txBox="1"/>
            <p:nvPr/>
          </p:nvSpPr>
          <p:spPr>
            <a:xfrm>
              <a:off x="4064000" y="4775201"/>
              <a:ext cx="4460240" cy="830997"/>
            </a:xfrm>
            <a:prstGeom prst="rect">
              <a:avLst/>
            </a:prstGeom>
            <a:noFill/>
          </p:spPr>
          <p:txBody>
            <a:bodyPr wrap="square" rtlCol="0">
              <a:spAutoFit/>
            </a:bodyPr>
            <a:lstStyle/>
            <a:p>
              <a:r>
                <a:rPr lang="en-US" sz="2400" dirty="0" smtClean="0"/>
                <a:t>Unum polynomial evaluator loses </a:t>
              </a:r>
              <a:r>
                <a:rPr lang="en-US" sz="2400" i="1" dirty="0" smtClean="0"/>
                <a:t>no</a:t>
              </a:r>
              <a:r>
                <a:rPr lang="en-US" sz="2400" dirty="0" smtClean="0"/>
                <a:t> information.</a:t>
              </a:r>
              <a:endParaRPr lang="en-US" sz="2400" dirty="0"/>
            </a:p>
          </p:txBody>
        </p:sp>
      </p:grpSp>
      <p:cxnSp>
        <p:nvCxnSpPr>
          <p:cNvPr id="5" name="Straight Arrow Connector 4"/>
          <p:cNvCxnSpPr/>
          <p:nvPr/>
        </p:nvCxnSpPr>
        <p:spPr>
          <a:xfrm flipH="1">
            <a:off x="1412240" y="1889760"/>
            <a:ext cx="477520" cy="985520"/>
          </a:xfrm>
          <a:prstGeom prst="straightConnector1">
            <a:avLst/>
          </a:prstGeom>
          <a:ln>
            <a:solidFill>
              <a:srgbClr val="CD9A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838960" y="1889760"/>
            <a:ext cx="172720" cy="1320800"/>
          </a:xfrm>
          <a:prstGeom prst="straightConnector1">
            <a:avLst/>
          </a:prstGeom>
          <a:ln>
            <a:solidFill>
              <a:srgbClr val="CD9A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02480" y="1798031"/>
            <a:ext cx="802640" cy="254292"/>
          </a:xfrm>
          <a:prstGeom prst="straightConnector1">
            <a:avLst/>
          </a:prstGeom>
          <a:ln>
            <a:solidFill>
              <a:srgbClr val="CD9A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00880" y="1798031"/>
            <a:ext cx="807720" cy="1138212"/>
          </a:xfrm>
          <a:prstGeom prst="straightConnector1">
            <a:avLst/>
          </a:prstGeom>
          <a:ln>
            <a:solidFill>
              <a:srgbClr val="CD9A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378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64880" cy="990600"/>
          </a:xfrm>
        </p:spPr>
        <p:txBody>
          <a:bodyPr>
            <a:normAutofit/>
          </a:bodyPr>
          <a:lstStyle/>
          <a:p>
            <a:r>
              <a:rPr lang="en-US" dirty="0" smtClean="0"/>
              <a:t>The ones </a:t>
            </a:r>
            <a:r>
              <a:rPr lang="en-US" i="1" dirty="0" smtClean="0"/>
              <a:t>vendors</a:t>
            </a:r>
            <a:r>
              <a:rPr lang="en-US" dirty="0" smtClean="0"/>
              <a:t> care most about</a:t>
            </a:r>
            <a:endParaRPr lang="en-US" dirty="0"/>
          </a:p>
        </p:txBody>
      </p:sp>
      <p:sp>
        <p:nvSpPr>
          <p:cNvPr id="3" name="Content Placeholder 2"/>
          <p:cNvSpPr>
            <a:spLocks noGrp="1"/>
          </p:cNvSpPr>
          <p:nvPr>
            <p:ph idx="1"/>
          </p:nvPr>
        </p:nvSpPr>
        <p:spPr/>
        <p:txBody>
          <a:bodyPr/>
          <a:lstStyle/>
          <a:p>
            <a:r>
              <a:rPr lang="en-US" dirty="0">
                <a:solidFill>
                  <a:srgbClr val="3366FF"/>
                </a:solidFill>
              </a:rPr>
              <a:t>Too much energy and power needed per calculation</a:t>
            </a:r>
          </a:p>
          <a:p>
            <a:r>
              <a:rPr lang="en-US" dirty="0" smtClean="0">
                <a:solidFill>
                  <a:schemeClr val="bg1">
                    <a:lumMod val="75000"/>
                  </a:schemeClr>
                </a:solidFill>
              </a:rPr>
              <a:t>More hardware parallelism than we know how to use</a:t>
            </a:r>
          </a:p>
          <a:p>
            <a:r>
              <a:rPr lang="en-US" dirty="0" smtClean="0">
                <a:solidFill>
                  <a:srgbClr val="3366FF"/>
                </a:solidFill>
              </a:rPr>
              <a:t>Not enough bandwidth (the “memory wall”)</a:t>
            </a:r>
          </a:p>
          <a:p>
            <a:r>
              <a:rPr lang="en-US" dirty="0" smtClean="0">
                <a:solidFill>
                  <a:schemeClr val="bg1">
                    <a:lumMod val="75000"/>
                  </a:schemeClr>
                </a:solidFill>
              </a:rPr>
              <a:t>Rounding errors more treacherous than people realize</a:t>
            </a:r>
          </a:p>
          <a:p>
            <a:r>
              <a:rPr lang="en-US" dirty="0" smtClean="0">
                <a:solidFill>
                  <a:srgbClr val="3366FF"/>
                </a:solidFill>
              </a:rPr>
              <a:t>Rounding errors prevent use of parallel methods</a:t>
            </a:r>
          </a:p>
          <a:p>
            <a:r>
              <a:rPr lang="en-US" dirty="0" smtClean="0">
                <a:solidFill>
                  <a:schemeClr val="bg1">
                    <a:lumMod val="75000"/>
                  </a:schemeClr>
                </a:solidFill>
              </a:rPr>
              <a:t>Sampling errors turn physics simulations into guesswork</a:t>
            </a:r>
          </a:p>
          <a:p>
            <a:r>
              <a:rPr lang="en-US" dirty="0" smtClean="0">
                <a:solidFill>
                  <a:srgbClr val="BFBFBF"/>
                </a:solidFill>
              </a:rPr>
              <a:t>Numerical methods are hard to use, require experts</a:t>
            </a:r>
          </a:p>
          <a:p>
            <a:r>
              <a:rPr lang="en-US" dirty="0" smtClean="0">
                <a:solidFill>
                  <a:srgbClr val="3366FF"/>
                </a:solidFill>
              </a:rPr>
              <a:t>IEEE floats give different answers on different platforms</a:t>
            </a:r>
            <a:endParaRPr lang="en-US" dirty="0">
              <a:solidFill>
                <a:srgbClr val="3366FF"/>
              </a:solidFill>
            </a:endParaRPr>
          </a:p>
        </p:txBody>
      </p:sp>
    </p:spTree>
    <p:extLst>
      <p:ext uri="{BB962C8B-B14F-4D97-AF65-F5344CB8AC3E}">
        <p14:creationId xmlns:p14="http://schemas.microsoft.com/office/powerpoint/2010/main" val="21255985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 evaluation solved at last</a:t>
            </a:r>
            <a:endParaRPr lang="en-US" dirty="0"/>
          </a:p>
        </p:txBody>
      </p:sp>
      <p:sp>
        <p:nvSpPr>
          <p:cNvPr id="3" name="Content Placeholder 2"/>
          <p:cNvSpPr>
            <a:spLocks noGrp="1"/>
          </p:cNvSpPr>
          <p:nvPr>
            <p:ph idx="1"/>
          </p:nvPr>
        </p:nvSpPr>
        <p:spPr>
          <a:xfrm>
            <a:off x="457200" y="1400094"/>
            <a:ext cx="8229600" cy="616527"/>
          </a:xfrm>
        </p:spPr>
        <p:txBody>
          <a:bodyPr/>
          <a:lstStyle/>
          <a:p>
            <a:pPr marL="0" indent="0">
              <a:buNone/>
            </a:pPr>
            <a:r>
              <a:rPr lang="en-US" dirty="0" smtClean="0"/>
              <a:t>Mathematicians have sought this for at least 60 years.</a:t>
            </a:r>
            <a:endParaRPr lang="en-US" sz="2000" dirty="0" smtClean="0">
              <a:solidFill>
                <a:srgbClr val="3366FF"/>
              </a:solidFill>
            </a:endParaRPr>
          </a:p>
        </p:txBody>
      </p:sp>
      <p:grpSp>
        <p:nvGrpSpPr>
          <p:cNvPr id="10" name="Group 9"/>
          <p:cNvGrpSpPr/>
          <p:nvPr/>
        </p:nvGrpSpPr>
        <p:grpSpPr>
          <a:xfrm>
            <a:off x="52658" y="2052463"/>
            <a:ext cx="4300541" cy="4286811"/>
            <a:chOff x="52648" y="2052457"/>
            <a:chExt cx="4300541" cy="4286811"/>
          </a:xfrm>
        </p:grpSpPr>
        <p:pic>
          <p:nvPicPr>
            <p:cNvPr id="4" name="Picture 3" descr="Screen Shot 2014-07-21 at 6.01.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8" y="2052457"/>
              <a:ext cx="4270502" cy="3768090"/>
            </a:xfrm>
            <a:prstGeom prst="rect">
              <a:avLst/>
            </a:prstGeom>
          </p:spPr>
        </p:pic>
        <p:sp>
          <p:nvSpPr>
            <p:cNvPr id="6" name="TextBox 5"/>
            <p:cNvSpPr txBox="1"/>
            <p:nvPr/>
          </p:nvSpPr>
          <p:spPr>
            <a:xfrm>
              <a:off x="242456" y="5692937"/>
              <a:ext cx="4110733" cy="646331"/>
            </a:xfrm>
            <a:prstGeom prst="rect">
              <a:avLst/>
            </a:prstGeom>
            <a:noFill/>
          </p:spPr>
          <p:txBody>
            <a:bodyPr wrap="none" rtlCol="0">
              <a:spAutoFit/>
            </a:bodyPr>
            <a:lstStyle/>
            <a:p>
              <a:pPr algn="ctr"/>
              <a:r>
                <a:rPr lang="en-US" dirty="0" smtClean="0"/>
                <a:t>“Dependency Problem” creates sloppy</a:t>
              </a:r>
            </a:p>
            <a:p>
              <a:r>
                <a:rPr lang="en-US" dirty="0" smtClean="0"/>
                <a:t>range when input is an interval</a:t>
              </a:r>
              <a:endParaRPr lang="en-US" dirty="0"/>
            </a:p>
          </p:txBody>
        </p:sp>
      </p:grpSp>
      <p:grpSp>
        <p:nvGrpSpPr>
          <p:cNvPr id="11" name="Group 10"/>
          <p:cNvGrpSpPr/>
          <p:nvPr/>
        </p:nvGrpSpPr>
        <p:grpSpPr>
          <a:xfrm>
            <a:off x="4765040" y="2016621"/>
            <a:ext cx="4169309" cy="4322653"/>
            <a:chOff x="4765040" y="2016614"/>
            <a:chExt cx="4169309" cy="4322653"/>
          </a:xfrm>
        </p:grpSpPr>
        <p:pic>
          <p:nvPicPr>
            <p:cNvPr id="5" name="Picture 4" descr="Screen Shot 2014-07-21 at 6.0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040" y="2016614"/>
              <a:ext cx="4169309" cy="3837559"/>
            </a:xfrm>
            <a:prstGeom prst="rect">
              <a:avLst/>
            </a:prstGeom>
          </p:spPr>
        </p:pic>
        <p:sp>
          <p:nvSpPr>
            <p:cNvPr id="7" name="TextBox 6"/>
            <p:cNvSpPr txBox="1"/>
            <p:nvPr/>
          </p:nvSpPr>
          <p:spPr>
            <a:xfrm>
              <a:off x="4968106" y="5692936"/>
              <a:ext cx="3738786" cy="646331"/>
            </a:xfrm>
            <a:prstGeom prst="rect">
              <a:avLst/>
            </a:prstGeom>
            <a:noFill/>
          </p:spPr>
          <p:txBody>
            <a:bodyPr wrap="none" rtlCol="0">
              <a:spAutoFit/>
            </a:bodyPr>
            <a:lstStyle/>
            <a:p>
              <a:pPr algn="ctr"/>
              <a:r>
                <a:rPr lang="en-US" dirty="0" smtClean="0"/>
                <a:t>Unum evaluation refines answer to</a:t>
              </a:r>
              <a:br>
                <a:rPr lang="en-US" dirty="0" smtClean="0"/>
              </a:br>
              <a:r>
                <a:rPr lang="en-US" dirty="0" smtClean="0"/>
                <a:t>limits of the environment precision</a:t>
              </a:r>
              <a:endParaRPr lang="en-US" dirty="0"/>
            </a:p>
          </p:txBody>
        </p:sp>
      </p:grpSp>
    </p:spTree>
    <p:extLst>
      <p:ext uri="{BB962C8B-B14F-4D97-AF65-F5344CB8AC3E}">
        <p14:creationId xmlns:p14="http://schemas.microsoft.com/office/powerpoint/2010/main" val="711451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Deeply Unsatisfying Error Bounds of Classical </a:t>
            </a:r>
            <a:r>
              <a:rPr lang="en-US" dirty="0"/>
              <a:t>A</a:t>
            </a:r>
            <a:r>
              <a:rPr lang="en-US" dirty="0" smtClean="0"/>
              <a:t>nalysis</a:t>
            </a:r>
            <a:endParaRPr lang="en-US" dirty="0"/>
          </a:p>
        </p:txBody>
      </p:sp>
      <p:sp>
        <p:nvSpPr>
          <p:cNvPr id="4" name="TextBox 3"/>
          <p:cNvSpPr txBox="1"/>
          <p:nvPr/>
        </p:nvSpPr>
        <p:spPr>
          <a:xfrm>
            <a:off x="1066969" y="2855572"/>
            <a:ext cx="3019539" cy="369332"/>
          </a:xfrm>
          <a:prstGeom prst="rect">
            <a:avLst/>
          </a:prstGeom>
          <a:solidFill>
            <a:schemeClr val="tx2">
              <a:lumMod val="40000"/>
              <a:lumOff val="60000"/>
            </a:schemeClr>
          </a:solidFill>
        </p:spPr>
        <p:txBody>
          <a:bodyPr wrap="none" rtlCol="0">
            <a:spAutoFit/>
          </a:bodyPr>
          <a:lstStyle/>
          <a:p>
            <a:r>
              <a:rPr lang="en-US" dirty="0" smtClean="0"/>
              <a:t>Error ≤ (</a:t>
            </a:r>
            <a:r>
              <a:rPr lang="en-US" i="1" dirty="0" smtClean="0"/>
              <a:t>b</a:t>
            </a:r>
            <a:r>
              <a:rPr lang="en-US" dirty="0" smtClean="0"/>
              <a:t> – </a:t>
            </a:r>
            <a:r>
              <a:rPr lang="en-US" i="1" dirty="0" smtClean="0"/>
              <a:t>a</a:t>
            </a:r>
            <a:r>
              <a:rPr lang="en-US" dirty="0" smtClean="0"/>
              <a:t>) </a:t>
            </a:r>
            <a:r>
              <a:rPr lang="en-US" i="1" dirty="0" smtClean="0"/>
              <a:t>h</a:t>
            </a:r>
            <a:r>
              <a:rPr lang="en-US" baseline="30000" dirty="0" smtClean="0"/>
              <a:t>2 </a:t>
            </a:r>
            <a:r>
              <a:rPr lang="en-US" dirty="0" smtClean="0"/>
              <a:t>|</a:t>
            </a:r>
            <a:r>
              <a:rPr lang="en-US" i="1" dirty="0" smtClean="0"/>
              <a:t>f </a:t>
            </a:r>
            <a:r>
              <a:rPr lang="en-US" dirty="0" smtClean="0">
                <a:latin typeface="Symbol" charset="2"/>
                <a:cs typeface="Symbol" charset="2"/>
              </a:rPr>
              <a:t>¢¢</a:t>
            </a:r>
            <a:r>
              <a:rPr lang="en-US" dirty="0" smtClean="0"/>
              <a:t>(</a:t>
            </a:r>
            <a:r>
              <a:rPr lang="en-US" i="1" dirty="0" smtClean="0">
                <a:latin typeface="Symbol" charset="2"/>
                <a:cs typeface="Symbol" charset="2"/>
              </a:rPr>
              <a:t>x</a:t>
            </a:r>
            <a:r>
              <a:rPr lang="en-US" dirty="0" smtClean="0"/>
              <a:t>)| / 24</a:t>
            </a:r>
            <a:endParaRPr lang="en-US" dirty="0"/>
          </a:p>
        </p:txBody>
      </p:sp>
      <p:pic>
        <p:nvPicPr>
          <p:cNvPr id="5" name="Picture 4" descr="Screen Shot 2014-02-18 at 5.20.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080" y="1541487"/>
            <a:ext cx="3048000" cy="2918460"/>
          </a:xfrm>
          <a:prstGeom prst="rect">
            <a:avLst/>
          </a:prstGeom>
        </p:spPr>
      </p:pic>
      <p:sp>
        <p:nvSpPr>
          <p:cNvPr id="3" name="Content Placeholder 2"/>
          <p:cNvSpPr>
            <a:spLocks noGrp="1"/>
          </p:cNvSpPr>
          <p:nvPr>
            <p:ph idx="1"/>
          </p:nvPr>
        </p:nvSpPr>
        <p:spPr>
          <a:xfrm>
            <a:off x="457200" y="1825968"/>
            <a:ext cx="8229600" cy="4876800"/>
          </a:xfrm>
        </p:spPr>
        <p:txBody>
          <a:bodyPr/>
          <a:lstStyle/>
          <a:p>
            <a:r>
              <a:rPr lang="en-US" dirty="0" smtClean="0"/>
              <a:t>Classical numerical texts</a:t>
            </a:r>
            <a:br>
              <a:rPr lang="en-US" dirty="0" smtClean="0"/>
            </a:br>
            <a:r>
              <a:rPr lang="en-US" dirty="0" smtClean="0"/>
              <a:t>teach this “error bound”:</a:t>
            </a:r>
          </a:p>
          <a:p>
            <a:endParaRPr lang="en-US" dirty="0"/>
          </a:p>
          <a:p>
            <a:endParaRPr lang="en-US" dirty="0"/>
          </a:p>
          <a:p>
            <a:r>
              <a:rPr lang="en-US" dirty="0" smtClean="0"/>
              <a:t>What is </a:t>
            </a:r>
            <a:r>
              <a:rPr lang="en-US" i="1" dirty="0" smtClean="0"/>
              <a:t>f </a:t>
            </a:r>
            <a:r>
              <a:rPr lang="en-US" dirty="0" smtClean="0">
                <a:latin typeface="Symbol" charset="2"/>
                <a:cs typeface="Symbol" charset="2"/>
              </a:rPr>
              <a:t>¢</a:t>
            </a:r>
            <a:r>
              <a:rPr lang="en-US" dirty="0">
                <a:latin typeface="Symbol" charset="2"/>
                <a:cs typeface="Symbol" charset="2"/>
              </a:rPr>
              <a:t>¢</a:t>
            </a:r>
            <a:r>
              <a:rPr lang="en-US" dirty="0" smtClean="0"/>
              <a:t>? Where is </a:t>
            </a:r>
            <a:r>
              <a:rPr lang="en-US" i="1" dirty="0" smtClean="0">
                <a:latin typeface="Symbol" charset="2"/>
                <a:cs typeface="Symbol" charset="2"/>
              </a:rPr>
              <a:t>x</a:t>
            </a:r>
            <a:r>
              <a:rPr lang="en-US" sz="1200" i="1" dirty="0" smtClean="0">
                <a:latin typeface="Symbol" charset="2"/>
                <a:cs typeface="Symbol" charset="2"/>
              </a:rPr>
              <a:t> </a:t>
            </a:r>
            <a:r>
              <a:rPr lang="en-US" dirty="0" smtClean="0"/>
              <a:t>?</a:t>
            </a:r>
            <a:br>
              <a:rPr lang="en-US" dirty="0" smtClean="0"/>
            </a:br>
            <a:r>
              <a:rPr lang="en-US" dirty="0" smtClean="0"/>
              <a:t>What is the bound??</a:t>
            </a:r>
          </a:p>
          <a:p>
            <a:r>
              <a:rPr lang="en-US" dirty="0" smtClean="0"/>
              <a:t>Bound is often </a:t>
            </a:r>
            <a:r>
              <a:rPr lang="en-US" i="1" dirty="0" smtClean="0"/>
              <a:t>infinite</a:t>
            </a:r>
            <a:r>
              <a:rPr lang="en-US" dirty="0" smtClean="0"/>
              <a:t>, which means no bound at all</a:t>
            </a:r>
          </a:p>
          <a:p>
            <a:r>
              <a:rPr lang="en-US" dirty="0" smtClean="0"/>
              <a:t>“Whatever it is, it’s four times better if we make </a:t>
            </a:r>
            <a:r>
              <a:rPr lang="en-US" i="1" dirty="0" smtClean="0"/>
              <a:t>h</a:t>
            </a:r>
            <a:r>
              <a:rPr lang="en-US" dirty="0" smtClean="0"/>
              <a:t> half as big” creates demand for supercomputing that </a:t>
            </a:r>
            <a:r>
              <a:rPr lang="en-US" i="1" dirty="0" smtClean="0"/>
              <a:t>cannot be satisfied</a:t>
            </a:r>
            <a:r>
              <a:rPr lang="en-US" dirty="0" smtClean="0"/>
              <a:t>.</a:t>
            </a:r>
          </a:p>
        </p:txBody>
      </p:sp>
      <p:sp>
        <p:nvSpPr>
          <p:cNvPr id="6" name="TextBox 5"/>
          <p:cNvSpPr txBox="1"/>
          <p:nvPr/>
        </p:nvSpPr>
        <p:spPr>
          <a:xfrm>
            <a:off x="6591410" y="1656451"/>
            <a:ext cx="360740" cy="292388"/>
          </a:xfrm>
          <a:prstGeom prst="rect">
            <a:avLst/>
          </a:prstGeom>
          <a:noFill/>
        </p:spPr>
        <p:txBody>
          <a:bodyPr wrap="none" rtlCol="0">
            <a:spAutoFit/>
          </a:bodyPr>
          <a:lstStyle/>
          <a:p>
            <a:r>
              <a:rPr lang="en-US" sz="1300" dirty="0" smtClean="0"/>
              <a:t>4x</a:t>
            </a:r>
            <a:endParaRPr lang="en-US" sz="1300" dirty="0"/>
          </a:p>
        </p:txBody>
      </p:sp>
    </p:spTree>
    <p:extLst>
      <p:ext uri="{BB962C8B-B14F-4D97-AF65-F5344CB8AC3E}">
        <p14:creationId xmlns:p14="http://schemas.microsoft.com/office/powerpoint/2010/main" val="396737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Quarter-circle example</a:t>
            </a:r>
            <a:endParaRPr lang="en-US" dirty="0"/>
          </a:p>
        </p:txBody>
      </p:sp>
      <p:sp>
        <p:nvSpPr>
          <p:cNvPr id="3" name="Content Placeholder 2"/>
          <p:cNvSpPr>
            <a:spLocks noGrp="1"/>
          </p:cNvSpPr>
          <p:nvPr>
            <p:ph idx="1"/>
          </p:nvPr>
        </p:nvSpPr>
        <p:spPr>
          <a:xfrm>
            <a:off x="457200" y="1600200"/>
            <a:ext cx="8229600" cy="1515533"/>
          </a:xfrm>
        </p:spPr>
        <p:txBody>
          <a:bodyPr/>
          <a:lstStyle/>
          <a:p>
            <a:r>
              <a:rPr lang="en-US" dirty="0" smtClean="0"/>
              <a:t>Suppose all we know is</a:t>
            </a:r>
            <a:r>
              <a:rPr lang="en-US" dirty="0"/>
              <a:t> </a:t>
            </a:r>
            <a:r>
              <a:rPr lang="en-US" i="1" dirty="0" smtClean="0"/>
              <a:t>x</a:t>
            </a:r>
            <a:r>
              <a:rPr lang="en-US" baseline="30000" dirty="0" smtClean="0"/>
              <a:t>2 </a:t>
            </a:r>
            <a:r>
              <a:rPr lang="en-US" dirty="0" smtClean="0"/>
              <a:t>+ </a:t>
            </a:r>
            <a:r>
              <a:rPr lang="en-US" i="1" dirty="0" smtClean="0"/>
              <a:t>y</a:t>
            </a:r>
            <a:r>
              <a:rPr lang="en-US" baseline="30000" dirty="0" smtClean="0"/>
              <a:t>2</a:t>
            </a:r>
            <a:r>
              <a:rPr lang="en-US" i="1" dirty="0"/>
              <a:t> </a:t>
            </a:r>
            <a:r>
              <a:rPr lang="en-US" dirty="0" smtClean="0"/>
              <a:t>= 1, and </a:t>
            </a:r>
            <a:r>
              <a:rPr lang="en-US" i="1" dirty="0" smtClean="0"/>
              <a:t>x</a:t>
            </a:r>
            <a:r>
              <a:rPr lang="en-US" dirty="0" smtClean="0"/>
              <a:t> and </a:t>
            </a:r>
            <a:r>
              <a:rPr lang="en-US" i="1" dirty="0" smtClean="0"/>
              <a:t>y</a:t>
            </a:r>
            <a:r>
              <a:rPr lang="en-US" dirty="0" smtClean="0"/>
              <a:t> are ≥ 0.</a:t>
            </a:r>
          </a:p>
          <a:p>
            <a:r>
              <a:rPr lang="en-US" dirty="0" smtClean="0"/>
              <a:t>Suppose we have at most </a:t>
            </a:r>
            <a:r>
              <a:rPr lang="en-US" i="1" dirty="0" smtClean="0"/>
              <a:t>2</a:t>
            </a:r>
            <a:r>
              <a:rPr lang="en-US" dirty="0" smtClean="0"/>
              <a:t> bits exponent, </a:t>
            </a:r>
            <a:r>
              <a:rPr lang="en-US" i="1" dirty="0" smtClean="0"/>
              <a:t>4</a:t>
            </a:r>
            <a:r>
              <a:rPr lang="en-US" dirty="0" smtClean="0"/>
              <a:t> bits fraction.</a:t>
            </a:r>
            <a:endParaRPr lang="en-US" dirty="0"/>
          </a:p>
        </p:txBody>
      </p:sp>
      <p:sp>
        <p:nvSpPr>
          <p:cNvPr id="4" name="TextBox 3"/>
          <p:cNvSpPr txBox="1"/>
          <p:nvPr/>
        </p:nvSpPr>
        <p:spPr>
          <a:xfrm>
            <a:off x="1984656" y="3616967"/>
            <a:ext cx="5374212" cy="1815882"/>
          </a:xfrm>
          <a:prstGeom prst="rect">
            <a:avLst/>
          </a:prstGeom>
          <a:blipFill rotWithShape="1">
            <a:blip r:embed="rId2"/>
            <a:tile tx="0" ty="0" sx="100000" sy="100000" flip="none" algn="tl"/>
          </a:blipFill>
        </p:spPr>
        <p:txBody>
          <a:bodyPr wrap="none" rtlCol="0">
            <a:spAutoFit/>
          </a:bodyPr>
          <a:lstStyle/>
          <a:p>
            <a:r>
              <a:rPr lang="en-US" sz="2800" dirty="0" smtClean="0"/>
              <a:t>Task:</a:t>
            </a:r>
          </a:p>
          <a:p>
            <a:r>
              <a:rPr lang="en-US" sz="2800" dirty="0" smtClean="0"/>
              <a:t>  Bound the quarter circle</a:t>
            </a:r>
            <a:r>
              <a:rPr lang="en-US" sz="2800" dirty="0"/>
              <a:t> </a:t>
            </a:r>
            <a:r>
              <a:rPr lang="en-US" sz="2800" dirty="0" smtClean="0"/>
              <a:t>area.</a:t>
            </a:r>
          </a:p>
          <a:p>
            <a:r>
              <a:rPr lang="en-US" sz="2800" dirty="0" smtClean="0"/>
              <a:t>  (i.e., bound the value of </a:t>
            </a:r>
            <a:r>
              <a:rPr lang="en-US" sz="2800" i="1" dirty="0" smtClean="0">
                <a:latin typeface="Symbol" charset="2"/>
                <a:cs typeface="Symbol" charset="2"/>
              </a:rPr>
              <a:t>p</a:t>
            </a:r>
            <a:r>
              <a:rPr lang="en-US" sz="2800" dirty="0" smtClean="0">
                <a:latin typeface="Symbol" charset="2"/>
                <a:cs typeface="Symbol" charset="2"/>
              </a:rPr>
              <a:t>/4)</a:t>
            </a:r>
            <a:endParaRPr lang="en-US" sz="2800" i="1" dirty="0" smtClean="0">
              <a:latin typeface="Symbol" charset="2"/>
              <a:cs typeface="Symbol" charset="2"/>
            </a:endParaRPr>
          </a:p>
          <a:p>
            <a:r>
              <a:rPr lang="en-US" sz="2800" dirty="0" smtClean="0"/>
              <a:t>  Create the pixels for the shape.</a:t>
            </a:r>
            <a:endParaRPr lang="en-US" sz="2800" dirty="0">
              <a:latin typeface="Symbol" charset="2"/>
              <a:cs typeface="Symbol" charset="2"/>
            </a:endParaRPr>
          </a:p>
        </p:txBody>
      </p:sp>
    </p:spTree>
    <p:extLst>
      <p:ext uri="{BB962C8B-B14F-4D97-AF65-F5344CB8AC3E}">
        <p14:creationId xmlns:p14="http://schemas.microsoft.com/office/powerpoint/2010/main" val="5989216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is connected; need a seed</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We know </a:t>
            </a:r>
            <a:r>
              <a:rPr lang="en-US" i="1" dirty="0" smtClean="0"/>
              <a:t>x</a:t>
            </a:r>
            <a:r>
              <a:rPr lang="en-US" dirty="0" smtClean="0"/>
              <a:t> = 0, </a:t>
            </a:r>
            <a:r>
              <a:rPr lang="en-US" i="1" dirty="0" smtClean="0"/>
              <a:t>y</a:t>
            </a:r>
            <a:r>
              <a:rPr lang="en-US" dirty="0" smtClean="0"/>
              <a:t> = 1 works</a:t>
            </a:r>
          </a:p>
          <a:p>
            <a:r>
              <a:rPr lang="en-US" dirty="0" smtClean="0"/>
              <a:t>Find its eight ubox neighbors in the plane</a:t>
            </a:r>
          </a:p>
          <a:p>
            <a:r>
              <a:rPr lang="en-US" dirty="0" smtClean="0"/>
              <a:t>Test </a:t>
            </a:r>
            <a:r>
              <a:rPr lang="en-US" i="1" dirty="0"/>
              <a:t>x</a:t>
            </a:r>
            <a:r>
              <a:rPr lang="en-US" baseline="30000" dirty="0"/>
              <a:t>2 </a:t>
            </a:r>
            <a:r>
              <a:rPr lang="en-US" dirty="0"/>
              <a:t>+ </a:t>
            </a:r>
            <a:r>
              <a:rPr lang="en-US" i="1" dirty="0"/>
              <a:t>y</a:t>
            </a:r>
            <a:r>
              <a:rPr lang="en-US" baseline="30000" dirty="0"/>
              <a:t>2</a:t>
            </a:r>
            <a:r>
              <a:rPr lang="en-US" i="1" dirty="0"/>
              <a:t> </a:t>
            </a:r>
            <a:r>
              <a:rPr lang="en-US" dirty="0"/>
              <a:t>= 1, </a:t>
            </a:r>
            <a:r>
              <a:rPr lang="en-US" i="1" dirty="0" smtClean="0"/>
              <a:t>x </a:t>
            </a:r>
            <a:r>
              <a:rPr lang="en-US" dirty="0" smtClean="0"/>
              <a:t>≥</a:t>
            </a:r>
            <a:r>
              <a:rPr lang="en-US" dirty="0"/>
              <a:t> </a:t>
            </a:r>
            <a:r>
              <a:rPr lang="en-US" dirty="0" smtClean="0"/>
              <a:t>0, </a:t>
            </a:r>
            <a:r>
              <a:rPr lang="en-US" i="1" dirty="0" smtClean="0"/>
              <a:t>y</a:t>
            </a:r>
            <a:r>
              <a:rPr lang="en-US" dirty="0" smtClean="0"/>
              <a:t> ≥</a:t>
            </a:r>
            <a:r>
              <a:rPr lang="en-US" dirty="0"/>
              <a:t> </a:t>
            </a:r>
            <a:r>
              <a:rPr lang="en-US" dirty="0" smtClean="0"/>
              <a:t>0</a:t>
            </a:r>
          </a:p>
          <a:p>
            <a:r>
              <a:rPr lang="en-US" dirty="0" smtClean="0"/>
              <a:t>Solution set is </a:t>
            </a:r>
            <a:r>
              <a:rPr lang="en-US" dirty="0" smtClean="0">
                <a:solidFill>
                  <a:srgbClr val="00A5A5"/>
                </a:solidFill>
              </a:rPr>
              <a:t>green</a:t>
            </a:r>
          </a:p>
          <a:p>
            <a:r>
              <a:rPr lang="en-US" dirty="0" smtClean="0"/>
              <a:t>Trial set is </a:t>
            </a:r>
            <a:r>
              <a:rPr lang="en-US" dirty="0" smtClean="0">
                <a:solidFill>
                  <a:srgbClr val="CD9A00"/>
                </a:solidFill>
              </a:rPr>
              <a:t>amber</a:t>
            </a:r>
          </a:p>
          <a:p>
            <a:r>
              <a:rPr lang="en-US" dirty="0" smtClean="0"/>
              <a:t>Failure set is </a:t>
            </a:r>
            <a:r>
              <a:rPr lang="en-US" dirty="0" smtClean="0">
                <a:solidFill>
                  <a:srgbClr val="FF5555"/>
                </a:solidFill>
              </a:rPr>
              <a:t>red</a:t>
            </a:r>
            <a:endParaRPr lang="en-US" dirty="0" smtClean="0"/>
          </a:p>
          <a:p>
            <a:r>
              <a:rPr lang="en-US" dirty="0" smtClean="0">
                <a:solidFill>
                  <a:srgbClr val="292934"/>
                </a:solidFill>
              </a:rPr>
              <a:t>Stop when no more trials</a:t>
            </a:r>
            <a:endParaRPr lang="en-US" dirty="0">
              <a:solidFill>
                <a:srgbClr val="292934"/>
              </a:solidFill>
            </a:endParaRPr>
          </a:p>
        </p:txBody>
      </p:sp>
      <p:pic>
        <p:nvPicPr>
          <p:cNvPr id="4" name="Picture 3" descr="Screen Shot 2014-02-18 at 3.18.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43" y="1583267"/>
            <a:ext cx="4424680" cy="4259580"/>
          </a:xfrm>
          <a:prstGeom prst="rect">
            <a:avLst/>
          </a:prstGeom>
        </p:spPr>
      </p:pic>
    </p:spTree>
    <p:extLst>
      <p:ext uri="{BB962C8B-B14F-4D97-AF65-F5344CB8AC3E}">
        <p14:creationId xmlns:p14="http://schemas.microsoft.com/office/powerpoint/2010/main" val="30150670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Exactly one neighbor passes</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Unum math automatically excludes cases that floats would accept</a:t>
            </a:r>
          </a:p>
          <a:p>
            <a:r>
              <a:rPr lang="en-US" dirty="0" smtClean="0">
                <a:solidFill>
                  <a:srgbClr val="CD9A00"/>
                </a:solidFill>
              </a:rPr>
              <a:t>Trials</a:t>
            </a:r>
            <a:r>
              <a:rPr lang="en-US" dirty="0" smtClean="0"/>
              <a:t> are neighbors of new solutions that</a:t>
            </a:r>
          </a:p>
          <a:p>
            <a:pPr lvl="1"/>
            <a:r>
              <a:rPr lang="en-US" dirty="0" smtClean="0"/>
              <a:t>Are not already </a:t>
            </a:r>
            <a:r>
              <a:rPr lang="en-US" dirty="0" smtClean="0">
                <a:solidFill>
                  <a:srgbClr val="FF5555"/>
                </a:solidFill>
              </a:rPr>
              <a:t>failures</a:t>
            </a:r>
          </a:p>
          <a:p>
            <a:pPr lvl="1"/>
            <a:r>
              <a:rPr lang="en-US" dirty="0" smtClean="0"/>
              <a:t>Are not already </a:t>
            </a:r>
            <a:r>
              <a:rPr lang="en-US" dirty="0" smtClean="0">
                <a:solidFill>
                  <a:srgbClr val="00A5A5"/>
                </a:solidFill>
              </a:rPr>
              <a:t>solutions</a:t>
            </a:r>
          </a:p>
          <a:p>
            <a:r>
              <a:rPr lang="en-US" dirty="0" smtClean="0"/>
              <a:t>Note: </a:t>
            </a:r>
            <a:r>
              <a:rPr lang="en-US" i="1" dirty="0" smtClean="0"/>
              <a:t>no</a:t>
            </a:r>
            <a:r>
              <a:rPr lang="en-US" dirty="0" smtClean="0"/>
              <a:t> calculation of</a:t>
            </a:r>
          </a:p>
        </p:txBody>
      </p:sp>
      <p:grpSp>
        <p:nvGrpSpPr>
          <p:cNvPr id="7" name="Group 6"/>
          <p:cNvGrpSpPr/>
          <p:nvPr/>
        </p:nvGrpSpPr>
        <p:grpSpPr>
          <a:xfrm>
            <a:off x="4545192" y="1654564"/>
            <a:ext cx="4518660" cy="4221480"/>
            <a:chOff x="4555352" y="1654564"/>
            <a:chExt cx="4518660" cy="4221480"/>
          </a:xfrm>
        </p:grpSpPr>
        <p:pic>
          <p:nvPicPr>
            <p:cNvPr id="5" name="Picture 4" descr="Screen Shot 2014-02-18 at 3.2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52" y="1654564"/>
              <a:ext cx="4518660" cy="4221480"/>
            </a:xfrm>
            <a:prstGeom prst="rect">
              <a:avLst/>
            </a:prstGeom>
          </p:spPr>
        </p:pic>
        <p:sp>
          <p:nvSpPr>
            <p:cNvPr id="4" name="Left Arrow 3"/>
            <p:cNvSpPr/>
            <p:nvPr/>
          </p:nvSpPr>
          <p:spPr>
            <a:xfrm>
              <a:off x="5120640" y="2126827"/>
              <a:ext cx="528320" cy="203200"/>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44686" y="2016072"/>
              <a:ext cx="2686515" cy="369332"/>
            </a:xfrm>
            <a:prstGeom prst="rect">
              <a:avLst/>
            </a:prstGeom>
            <a:noFill/>
          </p:spPr>
          <p:txBody>
            <a:bodyPr wrap="none" rtlCol="0">
              <a:spAutoFit/>
            </a:bodyPr>
            <a:lstStyle/>
            <a:p>
              <a:r>
                <a:rPr lang="en-US" dirty="0" smtClean="0"/>
                <a:t>Not part of the unit circle</a:t>
              </a:r>
              <a:endParaRPr lang="en-US" dirty="0"/>
            </a:p>
          </p:txBody>
        </p:sp>
      </p:grpSp>
      <p:graphicFrame>
        <p:nvGraphicFramePr>
          <p:cNvPr id="8" name="Object 7"/>
          <p:cNvGraphicFramePr>
            <a:graphicFrameLocks noChangeAspect="1"/>
          </p:cNvGraphicFramePr>
          <p:nvPr>
            <p:extLst>
              <p:ext uri="{D42A27DB-BD31-4B8C-83A1-F6EECF244321}">
                <p14:modId xmlns:p14="http://schemas.microsoft.com/office/powerpoint/2010/main" val="3140811403"/>
              </p:ext>
            </p:extLst>
          </p:nvPr>
        </p:nvGraphicFramePr>
        <p:xfrm>
          <a:off x="1361440" y="4815843"/>
          <a:ext cx="1564640" cy="586740"/>
        </p:xfrm>
        <a:graphic>
          <a:graphicData uri="http://schemas.openxmlformats.org/presentationml/2006/ole">
            <mc:AlternateContent xmlns:mc="http://schemas.openxmlformats.org/markup-compatibility/2006">
              <mc:Choice xmlns:v="urn:schemas-microsoft-com:vml" Requires="v">
                <p:oleObj spid="_x0000_s1259" name="Equation" r:id="rId4" imgW="711200" imgH="266700" progId="Equation.3">
                  <p:embed/>
                </p:oleObj>
              </mc:Choice>
              <mc:Fallback>
                <p:oleObj name="Equation" r:id="rId4" imgW="711200" imgH="266700" progId="Equation.3">
                  <p:embed/>
                  <p:pic>
                    <p:nvPicPr>
                      <p:cNvPr id="0" name=""/>
                      <p:cNvPicPr/>
                      <p:nvPr/>
                    </p:nvPicPr>
                    <p:blipFill>
                      <a:blip r:embed="rId5"/>
                      <a:stretch>
                        <a:fillRect/>
                      </a:stretch>
                    </p:blipFill>
                    <p:spPr>
                      <a:xfrm>
                        <a:off x="1361440" y="4815843"/>
                        <a:ext cx="1564640" cy="586740"/>
                      </a:xfrm>
                      <a:prstGeom prst="rect">
                        <a:avLst/>
                      </a:prstGeom>
                    </p:spPr>
                  </p:pic>
                </p:oleObj>
              </mc:Fallback>
            </mc:AlternateContent>
          </a:graphicData>
        </a:graphic>
      </p:graphicFrame>
    </p:spTree>
    <p:extLst>
      <p:ext uri="{BB962C8B-B14F-4D97-AF65-F5344CB8AC3E}">
        <p14:creationId xmlns:p14="http://schemas.microsoft.com/office/powerpoint/2010/main" val="23612419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trial set</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Five </a:t>
            </a:r>
            <a:r>
              <a:rPr lang="en-US" dirty="0" smtClean="0">
                <a:solidFill>
                  <a:srgbClr val="CD9A00"/>
                </a:solidFill>
              </a:rPr>
              <a:t>trial</a:t>
            </a:r>
            <a:r>
              <a:rPr lang="en-US" dirty="0" smtClean="0"/>
              <a:t> uboxes to test</a:t>
            </a:r>
          </a:p>
          <a:p>
            <a:r>
              <a:rPr lang="en-US" dirty="0" smtClean="0"/>
              <a:t>Perfect, easy parallelism for multicore</a:t>
            </a:r>
          </a:p>
          <a:p>
            <a:r>
              <a:rPr lang="en-US" dirty="0" smtClean="0"/>
              <a:t>Each ubox takes only 15 to 23 bits</a:t>
            </a:r>
            <a:endParaRPr lang="en-US" dirty="0"/>
          </a:p>
          <a:p>
            <a:r>
              <a:rPr lang="en-US" dirty="0" smtClean="0"/>
              <a:t>Ultra-fast operations</a:t>
            </a:r>
          </a:p>
          <a:p>
            <a:r>
              <a:rPr lang="en-US" dirty="0" smtClean="0"/>
              <a:t>Skip to the final result…</a:t>
            </a:r>
          </a:p>
        </p:txBody>
      </p:sp>
      <p:pic>
        <p:nvPicPr>
          <p:cNvPr id="4" name="Picture 3" descr="Screen Shot 2014-02-18 at 3.3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745" y="1505697"/>
            <a:ext cx="4639310" cy="4465955"/>
          </a:xfrm>
          <a:prstGeom prst="rect">
            <a:avLst/>
          </a:prstGeom>
        </p:spPr>
      </p:pic>
    </p:spTree>
    <p:extLst>
      <p:ext uri="{BB962C8B-B14F-4D97-AF65-F5344CB8AC3E}">
        <p14:creationId xmlns:p14="http://schemas.microsoft.com/office/powerpoint/2010/main" val="20270580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quarter circle</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The complete </a:t>
            </a:r>
            <a:r>
              <a:rPr lang="en-US" i="1" dirty="0" smtClean="0"/>
              <a:t>solution</a:t>
            </a:r>
            <a:r>
              <a:rPr lang="en-US" dirty="0" smtClean="0"/>
              <a:t>, to this finite precision level</a:t>
            </a:r>
          </a:p>
          <a:p>
            <a:r>
              <a:rPr lang="en-US" i="1" dirty="0" smtClean="0"/>
              <a:t>Information</a:t>
            </a:r>
            <a:r>
              <a:rPr lang="en-US" dirty="0" smtClean="0"/>
              <a:t> is reciprocal of green area</a:t>
            </a:r>
          </a:p>
          <a:p>
            <a:r>
              <a:rPr lang="en-US" dirty="0" smtClean="0"/>
              <a:t>Use to find area under arc,</a:t>
            </a:r>
            <a:r>
              <a:rPr lang="en-US" dirty="0"/>
              <a:t/>
            </a:r>
            <a:br>
              <a:rPr lang="en-US" dirty="0"/>
            </a:br>
            <a:r>
              <a:rPr lang="en-US" dirty="0" smtClean="0"/>
              <a:t>bounded above and below</a:t>
            </a:r>
          </a:p>
          <a:p>
            <a:r>
              <a:rPr lang="en-US" i="1" dirty="0" smtClean="0"/>
              <a:t>Proves</a:t>
            </a:r>
            <a:r>
              <a:rPr lang="en-US" dirty="0" smtClean="0"/>
              <a:t> value of </a:t>
            </a:r>
            <a:r>
              <a:rPr lang="en-US" i="1" dirty="0" smtClean="0">
                <a:latin typeface="Symbol" charset="2"/>
                <a:cs typeface="Symbol" charset="2"/>
              </a:rPr>
              <a:t>p</a:t>
            </a:r>
            <a:r>
              <a:rPr lang="en-US" dirty="0" smtClean="0"/>
              <a:t> to an accuracy of 3%</a:t>
            </a:r>
          </a:p>
          <a:p>
            <a:r>
              <a:rPr lang="en-US" dirty="0" smtClean="0"/>
              <a:t>No calculus needed, or divides, or square roots</a:t>
            </a:r>
          </a:p>
        </p:txBody>
      </p:sp>
      <p:pic>
        <p:nvPicPr>
          <p:cNvPr id="6" name="Picture 5" descr="Screen Shot 2014-02-18 at 3.38.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241" y="1524001"/>
            <a:ext cx="4424680" cy="4408171"/>
          </a:xfrm>
          <a:prstGeom prst="rect">
            <a:avLst/>
          </a:prstGeom>
        </p:spPr>
      </p:pic>
    </p:spTree>
    <p:extLst>
      <p:ext uri="{BB962C8B-B14F-4D97-AF65-F5344CB8AC3E}">
        <p14:creationId xmlns:p14="http://schemas.microsoft.com/office/powerpoint/2010/main" val="24154430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Final Result</a:t>
            </a:r>
            <a:endParaRPr lang="en-US" dirty="0"/>
          </a:p>
        </p:txBody>
      </p:sp>
      <p:sp>
        <p:nvSpPr>
          <p:cNvPr id="3" name="Content Placeholder 2"/>
          <p:cNvSpPr>
            <a:spLocks noGrp="1"/>
          </p:cNvSpPr>
          <p:nvPr>
            <p:ph idx="1"/>
          </p:nvPr>
        </p:nvSpPr>
        <p:spPr>
          <a:xfrm>
            <a:off x="457200" y="1532467"/>
            <a:ext cx="4104640" cy="4876800"/>
          </a:xfrm>
        </p:spPr>
        <p:txBody>
          <a:bodyPr/>
          <a:lstStyle/>
          <a:p>
            <a:r>
              <a:rPr lang="en-US" dirty="0" smtClean="0"/>
              <a:t>Coalesce uboxes to largest possible ULP values</a:t>
            </a:r>
          </a:p>
          <a:p>
            <a:r>
              <a:rPr lang="en-US" i="1" dirty="0" smtClean="0"/>
              <a:t>Lossless</a:t>
            </a:r>
            <a:r>
              <a:rPr lang="en-US" dirty="0" smtClean="0"/>
              <a:t> compression</a:t>
            </a:r>
          </a:p>
          <a:p>
            <a:r>
              <a:rPr lang="en-US" dirty="0" smtClean="0"/>
              <a:t>Total data set: 603 bits!</a:t>
            </a:r>
          </a:p>
          <a:p>
            <a:r>
              <a:rPr lang="en-US" dirty="0" smtClean="0"/>
              <a:t>6x faster graphics than current methods</a:t>
            </a:r>
          </a:p>
        </p:txBody>
      </p:sp>
      <p:pic>
        <p:nvPicPr>
          <p:cNvPr id="4" name="Picture 3" descr="Screen Shot 2014-02-18 at 3.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587" y="1600203"/>
            <a:ext cx="4482465" cy="4457700"/>
          </a:xfrm>
          <a:prstGeom prst="rect">
            <a:avLst/>
          </a:prstGeom>
        </p:spPr>
      </p:pic>
      <p:sp>
        <p:nvSpPr>
          <p:cNvPr id="5" name="TextBox 4"/>
          <p:cNvSpPr txBox="1"/>
          <p:nvPr/>
        </p:nvSpPr>
        <p:spPr>
          <a:xfrm>
            <a:off x="457205" y="4473735"/>
            <a:ext cx="4032753" cy="1200328"/>
          </a:xfrm>
          <a:prstGeom prst="rect">
            <a:avLst/>
          </a:prstGeom>
          <a:solidFill>
            <a:srgbClr val="3366FF"/>
          </a:solidFill>
        </p:spPr>
        <p:txBody>
          <a:bodyPr wrap="square" rtlCol="0">
            <a:spAutoFit/>
          </a:bodyPr>
          <a:lstStyle/>
          <a:p>
            <a:r>
              <a:rPr lang="en-US" sz="2400" dirty="0" smtClean="0">
                <a:solidFill>
                  <a:schemeClr val="bg1"/>
                </a:solidFill>
              </a:rPr>
              <a:t>Instead of ULPs being the source of error, they are the </a:t>
            </a:r>
            <a:r>
              <a:rPr lang="en-US" sz="2400" i="1" dirty="0" smtClean="0">
                <a:solidFill>
                  <a:schemeClr val="bg1"/>
                </a:solidFill>
              </a:rPr>
              <a:t>atomic units of computation</a:t>
            </a:r>
            <a:endParaRPr lang="en-US" sz="2400" i="1" dirty="0">
              <a:solidFill>
                <a:schemeClr val="bg1"/>
              </a:solidFill>
            </a:endParaRPr>
          </a:p>
        </p:txBody>
      </p:sp>
    </p:spTree>
    <p:extLst>
      <p:ext uri="{BB962C8B-B14F-4D97-AF65-F5344CB8AC3E}">
        <p14:creationId xmlns:p14="http://schemas.microsoft.com/office/powerpoint/2010/main" val="38945382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Fifth-degree polynomial roots</a:t>
            </a:r>
            <a:endParaRPr lang="en-US" dirty="0"/>
          </a:p>
        </p:txBody>
      </p:sp>
      <p:pic>
        <p:nvPicPr>
          <p:cNvPr id="4" name="Picture 3" descr="Screen Shot 2014-07-21 at 9.2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11" y="2444605"/>
            <a:ext cx="5796915" cy="4350385"/>
          </a:xfrm>
          <a:prstGeom prst="rect">
            <a:avLst/>
          </a:prstGeom>
        </p:spPr>
      </p:pic>
      <p:sp>
        <p:nvSpPr>
          <p:cNvPr id="3" name="Content Placeholder 2"/>
          <p:cNvSpPr>
            <a:spLocks noGrp="1"/>
          </p:cNvSpPr>
          <p:nvPr>
            <p:ph idx="1"/>
          </p:nvPr>
        </p:nvSpPr>
        <p:spPr>
          <a:xfrm>
            <a:off x="457200" y="1468120"/>
            <a:ext cx="8229600" cy="4876800"/>
          </a:xfrm>
        </p:spPr>
        <p:txBody>
          <a:bodyPr/>
          <a:lstStyle/>
          <a:p>
            <a:r>
              <a:rPr lang="en-US" dirty="0" smtClean="0"/>
              <a:t>Analytic solution: There isn’t one.</a:t>
            </a:r>
          </a:p>
          <a:p>
            <a:r>
              <a:rPr lang="en-US" dirty="0" smtClean="0"/>
              <a:t>Numerical solution: Huge errors from underflow to zero</a:t>
            </a:r>
          </a:p>
          <a:p>
            <a:r>
              <a:rPr lang="en-US" dirty="0" smtClean="0"/>
              <a:t>Unums: quickly return</a:t>
            </a:r>
            <a:br>
              <a:rPr lang="en-US" dirty="0" smtClean="0"/>
            </a:br>
            <a:r>
              <a:rPr lang="en-US" i="1" dirty="0" smtClean="0"/>
              <a:t>x</a:t>
            </a:r>
            <a:r>
              <a:rPr lang="en-US" dirty="0" smtClean="0"/>
              <a:t> = –1, </a:t>
            </a:r>
            <a:r>
              <a:rPr lang="en-US" i="1" dirty="0" smtClean="0"/>
              <a:t>x</a:t>
            </a:r>
            <a:r>
              <a:rPr lang="en-US" dirty="0" smtClean="0"/>
              <a:t> = 2 as the exact</a:t>
            </a:r>
            <a:br>
              <a:rPr lang="en-US" dirty="0" smtClean="0"/>
            </a:br>
            <a:r>
              <a:rPr lang="en-US" dirty="0" smtClean="0"/>
              <a:t>solutions. No rounding.</a:t>
            </a:r>
            <a:br>
              <a:rPr lang="en-US" dirty="0" smtClean="0"/>
            </a:br>
            <a:r>
              <a:rPr lang="en-US" dirty="0" smtClean="0"/>
              <a:t>No underflow. Just…</a:t>
            </a:r>
            <a:r>
              <a:rPr lang="en-US" dirty="0"/>
              <a:t/>
            </a:r>
            <a:br>
              <a:rPr lang="en-US" dirty="0"/>
            </a:br>
            <a:r>
              <a:rPr lang="en-US" dirty="0" smtClean="0"/>
              <a:t>the </a:t>
            </a:r>
            <a:r>
              <a:rPr lang="en-US" i="1" dirty="0" smtClean="0"/>
              <a:t>correct answer</a:t>
            </a:r>
            <a:r>
              <a:rPr lang="en-US" dirty="0" smtClean="0"/>
              <a:t>.</a:t>
            </a:r>
            <a:r>
              <a:rPr lang="en-US" dirty="0"/>
              <a:t/>
            </a:r>
            <a:br>
              <a:rPr lang="en-US" dirty="0"/>
            </a:br>
            <a:r>
              <a:rPr lang="en-US" dirty="0" smtClean="0"/>
              <a:t>With as few as 4 bits</a:t>
            </a:r>
            <a:br>
              <a:rPr lang="en-US" dirty="0" smtClean="0"/>
            </a:br>
            <a:r>
              <a:rPr lang="en-US" dirty="0" smtClean="0"/>
              <a:t>for the operands!</a:t>
            </a:r>
          </a:p>
        </p:txBody>
      </p:sp>
    </p:spTree>
    <p:extLst>
      <p:ext uri="{BB962C8B-B14F-4D97-AF65-F5344CB8AC3E}">
        <p14:creationId xmlns:p14="http://schemas.microsoft.com/office/powerpoint/2010/main" val="53939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The power of open-closed endpoints</a:t>
            </a:r>
            <a:endParaRPr lang="en-US" sz="4400" dirty="0"/>
          </a:p>
        </p:txBody>
      </p:sp>
      <p:pic>
        <p:nvPicPr>
          <p:cNvPr id="6" name="Content Placeholder 5" descr="Screen Shot 2014-09-22 at 2.06.17 PM.png"/>
          <p:cNvPicPr>
            <a:picLocks noGrp="1" noChangeAspect="1"/>
          </p:cNvPicPr>
          <p:nvPr>
            <p:ph idx="1"/>
          </p:nvPr>
        </p:nvPicPr>
        <p:blipFill>
          <a:blip r:embed="rId2">
            <a:extLst>
              <a:ext uri="{28A0092B-C50C-407E-A947-70E740481C1C}">
                <a14:useLocalDpi xmlns:a14="http://schemas.microsoft.com/office/drawing/2010/main" val="0"/>
              </a:ext>
            </a:extLst>
          </a:blip>
          <a:srcRect t="6969" b="6969"/>
          <a:stretch>
            <a:fillRect/>
          </a:stretch>
        </p:blipFill>
        <p:spPr/>
      </p:pic>
      <p:sp>
        <p:nvSpPr>
          <p:cNvPr id="7" name="TextBox 6"/>
          <p:cNvSpPr txBox="1"/>
          <p:nvPr/>
        </p:nvSpPr>
        <p:spPr>
          <a:xfrm>
            <a:off x="5384801" y="4582167"/>
            <a:ext cx="2387600" cy="954107"/>
          </a:xfrm>
          <a:prstGeom prst="rect">
            <a:avLst/>
          </a:prstGeom>
          <a:noFill/>
        </p:spPr>
        <p:txBody>
          <a:bodyPr wrap="square" rtlCol="0">
            <a:spAutoFit/>
          </a:bodyPr>
          <a:lstStyle/>
          <a:p>
            <a:r>
              <a:rPr lang="en-US" sz="2800" dirty="0" smtClean="0"/>
              <a:t>Root-finding just </a:t>
            </a:r>
            <a:r>
              <a:rPr lang="en-US" sz="2800" i="1" dirty="0" smtClean="0"/>
              <a:t>works</a:t>
            </a:r>
            <a:r>
              <a:rPr lang="en-US" sz="2800" dirty="0" smtClean="0"/>
              <a:t>.</a:t>
            </a:r>
            <a:endParaRPr lang="en-US" sz="2800" dirty="0"/>
          </a:p>
        </p:txBody>
      </p:sp>
      <p:cxnSp>
        <p:nvCxnSpPr>
          <p:cNvPr id="9" name="Straight Arrow Connector 8"/>
          <p:cNvCxnSpPr/>
          <p:nvPr/>
        </p:nvCxnSpPr>
        <p:spPr>
          <a:xfrm flipH="1" flipV="1">
            <a:off x="4937770" y="4246880"/>
            <a:ext cx="447041" cy="477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6211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Too much power and heat needed</a:t>
            </a:r>
            <a:endParaRPr lang="en-US" dirty="0">
              <a:ea typeface="+mj-ea"/>
              <a:cs typeface="+mj-cs"/>
            </a:endParaRPr>
          </a:p>
        </p:txBody>
      </p:sp>
      <p:pic>
        <p:nvPicPr>
          <p:cNvPr id="7171" name="Picture 11" descr="datacente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4034369"/>
            <a:ext cx="3429000" cy="233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65138" y="1600200"/>
            <a:ext cx="46593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85000"/>
              <a:buFont typeface="Arial" charset="0"/>
              <a:buChar char="•"/>
            </a:pPr>
            <a:r>
              <a:rPr lang="en-US" sz="2800" dirty="0"/>
              <a:t>Huge heat sinks</a:t>
            </a:r>
          </a:p>
          <a:p>
            <a:pPr>
              <a:spcBef>
                <a:spcPct val="20000"/>
              </a:spcBef>
              <a:buClr>
                <a:schemeClr val="accent1"/>
              </a:buClr>
              <a:buSzPct val="85000"/>
              <a:buFont typeface="Arial" charset="0"/>
              <a:buChar char="•"/>
            </a:pPr>
            <a:r>
              <a:rPr lang="en-US" sz="2800" dirty="0"/>
              <a:t>20 MW limit for exascale</a:t>
            </a:r>
          </a:p>
          <a:p>
            <a:pPr>
              <a:spcBef>
                <a:spcPct val="20000"/>
              </a:spcBef>
              <a:buClr>
                <a:schemeClr val="accent1"/>
              </a:buClr>
              <a:buSzPct val="85000"/>
              <a:buFont typeface="Arial" charset="0"/>
              <a:buChar char="•"/>
            </a:pPr>
            <a:r>
              <a:rPr lang="en-US" sz="2800" dirty="0" smtClean="0"/>
              <a:t>Data center electric bills</a:t>
            </a:r>
            <a:endParaRPr lang="en-US" sz="2800" dirty="0"/>
          </a:p>
          <a:p>
            <a:pPr>
              <a:spcBef>
                <a:spcPct val="20000"/>
              </a:spcBef>
              <a:buClr>
                <a:schemeClr val="accent1"/>
              </a:buClr>
              <a:buSzPct val="85000"/>
              <a:buFont typeface="Arial" charset="0"/>
              <a:buChar char="•"/>
            </a:pPr>
            <a:r>
              <a:rPr lang="en-US" sz="2800" dirty="0"/>
              <a:t>Mobile device battery life</a:t>
            </a:r>
          </a:p>
          <a:p>
            <a:pPr>
              <a:spcBef>
                <a:spcPct val="20000"/>
              </a:spcBef>
              <a:buClr>
                <a:schemeClr val="accent1"/>
              </a:buClr>
              <a:buSzPct val="85000"/>
              <a:buFont typeface="Arial" charset="0"/>
              <a:buChar char="•"/>
            </a:pPr>
            <a:r>
              <a:rPr lang="en-US" sz="2800" dirty="0"/>
              <a:t>Heat intensity means </a:t>
            </a:r>
            <a:r>
              <a:rPr lang="en-US" sz="2800" i="1" dirty="0" smtClean="0"/>
              <a:t>bulk</a:t>
            </a:r>
          </a:p>
          <a:p>
            <a:pPr>
              <a:spcBef>
                <a:spcPct val="20000"/>
              </a:spcBef>
              <a:buClr>
                <a:schemeClr val="accent1"/>
              </a:buClr>
              <a:buSzPct val="85000"/>
              <a:buFont typeface="Arial" charset="0"/>
              <a:buChar char="•"/>
            </a:pPr>
            <a:r>
              <a:rPr lang="en-US" sz="2800" i="1" dirty="0" smtClean="0"/>
              <a:t>Bulk</a:t>
            </a:r>
            <a:r>
              <a:rPr lang="en-US" sz="2800" dirty="0" smtClean="0"/>
              <a:t> increases </a:t>
            </a:r>
            <a:r>
              <a:rPr lang="en-US" sz="2800" i="1" dirty="0" smtClean="0"/>
              <a:t>latency</a:t>
            </a:r>
          </a:p>
          <a:p>
            <a:pPr>
              <a:spcBef>
                <a:spcPct val="20000"/>
              </a:spcBef>
              <a:buClr>
                <a:schemeClr val="accent1"/>
              </a:buClr>
              <a:buSzPct val="85000"/>
              <a:buFont typeface="Arial" charset="0"/>
              <a:buChar char="•"/>
            </a:pPr>
            <a:r>
              <a:rPr lang="en-US" sz="2800" i="1" dirty="0" smtClean="0"/>
              <a:t>Latency</a:t>
            </a:r>
            <a:r>
              <a:rPr lang="en-US" sz="2800" dirty="0" smtClean="0"/>
              <a:t> limits </a:t>
            </a:r>
            <a:r>
              <a:rPr lang="en-US" sz="2800" i="1" dirty="0" smtClean="0">
                <a:solidFill>
                  <a:srgbClr val="3366FF"/>
                </a:solidFill>
              </a:rPr>
              <a:t>speed</a:t>
            </a:r>
            <a:endParaRPr lang="en-US" sz="2800" i="1" dirty="0">
              <a:solidFill>
                <a:srgbClr val="3366FF"/>
              </a:solidFill>
            </a:endParaRPr>
          </a:p>
        </p:txBody>
      </p:sp>
      <p:pic>
        <p:nvPicPr>
          <p:cNvPr id="6" name="Picture 5" descr="Heatsin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840" y="1402080"/>
            <a:ext cx="3657600" cy="2590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527040" y="2122064"/>
            <a:ext cx="3505200" cy="3635269"/>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Classical Numerical Analysis</a:t>
            </a:r>
            <a:endParaRPr lang="en-US" dirty="0"/>
          </a:p>
        </p:txBody>
      </p:sp>
      <p:sp>
        <p:nvSpPr>
          <p:cNvPr id="3" name="Content Placeholder 2"/>
          <p:cNvSpPr>
            <a:spLocks noGrp="1"/>
          </p:cNvSpPr>
          <p:nvPr>
            <p:ph idx="1"/>
          </p:nvPr>
        </p:nvSpPr>
        <p:spPr/>
        <p:txBody>
          <a:bodyPr/>
          <a:lstStyle/>
          <a:p>
            <a:r>
              <a:rPr lang="en-US" dirty="0" smtClean="0"/>
              <a:t>Time steps</a:t>
            </a:r>
          </a:p>
          <a:p>
            <a:pPr lvl="1"/>
            <a:r>
              <a:rPr lang="en-US" dirty="0" smtClean="0"/>
              <a:t>Use position to estimate force</a:t>
            </a:r>
          </a:p>
          <a:p>
            <a:pPr lvl="1"/>
            <a:r>
              <a:rPr lang="en-US" dirty="0" smtClean="0"/>
              <a:t>Use force to estimate acceleration</a:t>
            </a:r>
          </a:p>
          <a:p>
            <a:pPr lvl="1"/>
            <a:r>
              <a:rPr lang="en-US" dirty="0" smtClean="0"/>
              <a:t>Update the velocity</a:t>
            </a:r>
          </a:p>
          <a:p>
            <a:pPr lvl="1"/>
            <a:r>
              <a:rPr lang="en-US" dirty="0" smtClean="0"/>
              <a:t>Update the position</a:t>
            </a:r>
          </a:p>
          <a:p>
            <a:pPr lvl="1"/>
            <a:r>
              <a:rPr lang="en-US" dirty="0" smtClean="0"/>
              <a:t>Lather, rinse, repeat</a:t>
            </a:r>
          </a:p>
          <a:p>
            <a:r>
              <a:rPr lang="en-US" dirty="0" smtClean="0"/>
              <a:t>Accumulates rounding</a:t>
            </a:r>
            <a:br>
              <a:rPr lang="en-US" dirty="0" smtClean="0"/>
            </a:br>
            <a:r>
              <a:rPr lang="en-US" dirty="0" smtClean="0"/>
              <a:t>and sampling error, both unknown</a:t>
            </a:r>
          </a:p>
          <a:p>
            <a:r>
              <a:rPr lang="en-US" b="1" i="1" dirty="0" smtClean="0"/>
              <a:t>Cannot be done in parallel</a:t>
            </a:r>
            <a:endParaRPr lang="en-US" b="1" i="1" dirty="0"/>
          </a:p>
        </p:txBody>
      </p:sp>
      <p:sp>
        <p:nvSpPr>
          <p:cNvPr id="14" name="TextBox 13"/>
          <p:cNvSpPr txBox="1"/>
          <p:nvPr/>
        </p:nvSpPr>
        <p:spPr>
          <a:xfrm>
            <a:off x="5626803" y="2122064"/>
            <a:ext cx="633594" cy="369332"/>
          </a:xfrm>
          <a:prstGeom prst="rect">
            <a:avLst/>
          </a:prstGeom>
          <a:noFill/>
        </p:spPr>
        <p:txBody>
          <a:bodyPr wrap="none" rtlCol="0">
            <a:spAutoFit/>
          </a:bodyPr>
          <a:lstStyle/>
          <a:p>
            <a:r>
              <a:rPr lang="en-US" dirty="0" smtClean="0"/>
              <a:t>start</a:t>
            </a:r>
            <a:endParaRPr lang="en-US" dirty="0"/>
          </a:p>
        </p:txBody>
      </p:sp>
      <p:grpSp>
        <p:nvGrpSpPr>
          <p:cNvPr id="23" name="Group 22"/>
          <p:cNvGrpSpPr/>
          <p:nvPr/>
        </p:nvGrpSpPr>
        <p:grpSpPr>
          <a:xfrm>
            <a:off x="5943600" y="2508144"/>
            <a:ext cx="538480" cy="702416"/>
            <a:chOff x="5943600" y="1881108"/>
            <a:chExt cx="538480" cy="526812"/>
          </a:xfrm>
        </p:grpSpPr>
        <p:cxnSp>
          <p:nvCxnSpPr>
            <p:cNvPr id="5" name="Straight Arrow Connector 4"/>
            <p:cNvCxnSpPr/>
            <p:nvPr/>
          </p:nvCxnSpPr>
          <p:spPr>
            <a:xfrm>
              <a:off x="5943600" y="1950720"/>
              <a:ext cx="24384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43090" y="188110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grpSp>
      <p:grpSp>
        <p:nvGrpSpPr>
          <p:cNvPr id="24" name="Group 23"/>
          <p:cNvGrpSpPr/>
          <p:nvPr/>
        </p:nvGrpSpPr>
        <p:grpSpPr>
          <a:xfrm>
            <a:off x="6187451" y="3063555"/>
            <a:ext cx="2845831" cy="2033561"/>
            <a:chOff x="6187440" y="2297668"/>
            <a:chExt cx="2845831" cy="1525171"/>
          </a:xfrm>
        </p:grpSpPr>
        <p:cxnSp>
          <p:nvCxnSpPr>
            <p:cNvPr id="8" name="Straight Arrow Connector 7"/>
            <p:cNvCxnSpPr/>
            <p:nvPr/>
          </p:nvCxnSpPr>
          <p:spPr>
            <a:xfrm>
              <a:off x="6187440" y="2407920"/>
              <a:ext cx="436880" cy="5283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624320" y="2936240"/>
              <a:ext cx="762000" cy="5181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386320" y="3454400"/>
              <a:ext cx="1300480" cy="2946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56320" y="3545840"/>
              <a:ext cx="376951" cy="276999"/>
            </a:xfrm>
            <a:prstGeom prst="rect">
              <a:avLst/>
            </a:prstGeom>
            <a:noFill/>
          </p:spPr>
          <p:txBody>
            <a:bodyPr wrap="none" rtlCol="0">
              <a:spAutoFit/>
            </a:bodyPr>
            <a:lstStyle/>
            <a:p>
              <a:r>
                <a:rPr lang="en-US" dirty="0" smtClean="0"/>
                <a:t>M</a:t>
              </a:r>
              <a:endParaRPr lang="en-US" dirty="0"/>
            </a:p>
          </p:txBody>
        </p:sp>
        <p:sp>
          <p:nvSpPr>
            <p:cNvPr id="17" name="TextBox 16"/>
            <p:cNvSpPr txBox="1"/>
            <p:nvPr/>
          </p:nvSpPr>
          <p:spPr>
            <a:xfrm>
              <a:off x="6317410" y="229766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sp>
          <p:nvSpPr>
            <p:cNvPr id="18" name="TextBox 17"/>
            <p:cNvSpPr txBox="1"/>
            <p:nvPr/>
          </p:nvSpPr>
          <p:spPr>
            <a:xfrm>
              <a:off x="6855890" y="280566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sp>
          <p:nvSpPr>
            <p:cNvPr id="19" name="TextBox 18"/>
            <p:cNvSpPr txBox="1"/>
            <p:nvPr/>
          </p:nvSpPr>
          <p:spPr>
            <a:xfrm>
              <a:off x="7851570" y="324254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grpSp>
      <p:grpSp>
        <p:nvGrpSpPr>
          <p:cNvPr id="29" name="Group 28"/>
          <p:cNvGrpSpPr/>
          <p:nvPr/>
        </p:nvGrpSpPr>
        <p:grpSpPr>
          <a:xfrm>
            <a:off x="5945481" y="2605852"/>
            <a:ext cx="2132583" cy="2831629"/>
            <a:chOff x="5945481" y="2605852"/>
            <a:chExt cx="2132583" cy="2831629"/>
          </a:xfrm>
        </p:grpSpPr>
        <p:sp>
          <p:nvSpPr>
            <p:cNvPr id="22" name="TextBox 21"/>
            <p:cNvSpPr txBox="1"/>
            <p:nvPr/>
          </p:nvSpPr>
          <p:spPr>
            <a:xfrm rot="2401057">
              <a:off x="6281526" y="4825339"/>
              <a:ext cx="1796538" cy="369332"/>
            </a:xfrm>
            <a:prstGeom prst="rect">
              <a:avLst/>
            </a:prstGeom>
            <a:noFill/>
          </p:spPr>
          <p:txBody>
            <a:bodyPr wrap="square" rtlCol="0">
              <a:spAutoFit/>
            </a:bodyPr>
            <a:lstStyle/>
            <a:p>
              <a:r>
                <a:rPr lang="en-US" dirty="0" smtClean="0">
                  <a:solidFill>
                    <a:srgbClr val="00A200"/>
                  </a:solidFill>
                </a:rPr>
                <a:t>Actual behavior</a:t>
              </a:r>
              <a:endParaRPr lang="en-US" dirty="0">
                <a:solidFill>
                  <a:srgbClr val="00A200"/>
                </a:solidFill>
              </a:endParaRPr>
            </a:p>
          </p:txBody>
        </p:sp>
        <p:sp>
          <p:nvSpPr>
            <p:cNvPr id="20" name="Freeform 19"/>
            <p:cNvSpPr/>
            <p:nvPr/>
          </p:nvSpPr>
          <p:spPr>
            <a:xfrm>
              <a:off x="5945481" y="2605852"/>
              <a:ext cx="1937926" cy="2831629"/>
            </a:xfrm>
            <a:custGeom>
              <a:avLst/>
              <a:gdLst>
                <a:gd name="connsiteX0" fmla="*/ 0 w 1937926"/>
                <a:gd name="connsiteY0" fmla="*/ 0 h 2831629"/>
                <a:gd name="connsiteX1" fmla="*/ 404519 w 1937926"/>
                <a:gd name="connsiteY1" fmla="*/ 978370 h 2831629"/>
                <a:gd name="connsiteX2" fmla="*/ 1025408 w 1937926"/>
                <a:gd name="connsiteY2" fmla="*/ 1947333 h 2831629"/>
                <a:gd name="connsiteX3" fmla="*/ 1937926 w 1937926"/>
                <a:gd name="connsiteY3" fmla="*/ 2831629 h 2831629"/>
                <a:gd name="connsiteX4" fmla="*/ 1937926 w 1937926"/>
                <a:gd name="connsiteY4" fmla="*/ 2831629 h 283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926" h="2831629">
                  <a:moveTo>
                    <a:pt x="0" y="0"/>
                  </a:moveTo>
                  <a:cubicBezTo>
                    <a:pt x="116809" y="326907"/>
                    <a:pt x="233618" y="653815"/>
                    <a:pt x="404519" y="978370"/>
                  </a:cubicBezTo>
                  <a:cubicBezTo>
                    <a:pt x="575420" y="1302925"/>
                    <a:pt x="769840" y="1638457"/>
                    <a:pt x="1025408" y="1947333"/>
                  </a:cubicBezTo>
                  <a:cubicBezTo>
                    <a:pt x="1280976" y="2256209"/>
                    <a:pt x="1937926" y="2831629"/>
                    <a:pt x="1937926" y="2831629"/>
                  </a:cubicBezTo>
                  <a:lnTo>
                    <a:pt x="1937926" y="2831629"/>
                  </a:lnTo>
                </a:path>
              </a:pathLst>
            </a:custGeom>
            <a:ln>
              <a:solidFill>
                <a:srgbClr val="00A2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7723270" y="5286963"/>
              <a:ext cx="160137" cy="141111"/>
            </a:xfrm>
            <a:custGeom>
              <a:avLst/>
              <a:gdLst>
                <a:gd name="connsiteX0" fmla="*/ 0 w 950148"/>
                <a:gd name="connsiteY0" fmla="*/ 573851 h 837259"/>
                <a:gd name="connsiteX1" fmla="*/ 950148 w 950148"/>
                <a:gd name="connsiteY1" fmla="*/ 837259 h 837259"/>
                <a:gd name="connsiteX2" fmla="*/ 460963 w 950148"/>
                <a:gd name="connsiteY2" fmla="*/ 0 h 837259"/>
              </a:gdLst>
              <a:ahLst/>
              <a:cxnLst>
                <a:cxn ang="0">
                  <a:pos x="connsiteX0" y="connsiteY0"/>
                </a:cxn>
                <a:cxn ang="0">
                  <a:pos x="connsiteX1" y="connsiteY1"/>
                </a:cxn>
                <a:cxn ang="0">
                  <a:pos x="connsiteX2" y="connsiteY2"/>
                </a:cxn>
              </a:cxnLst>
              <a:rect l="l" t="t" r="r" b="b"/>
              <a:pathLst>
                <a:path w="950148" h="837259">
                  <a:moveTo>
                    <a:pt x="0" y="573851"/>
                  </a:moveTo>
                  <a:lnTo>
                    <a:pt x="950148" y="837259"/>
                  </a:lnTo>
                  <a:lnTo>
                    <a:pt x="460963" y="0"/>
                  </a:lnTo>
                </a:path>
              </a:pathLst>
            </a:custGeom>
            <a:ln>
              <a:solidFill>
                <a:srgbClr val="00A2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61104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Pendulums Done Right</a:t>
            </a:r>
            <a:endParaRPr lang="en-US" dirty="0"/>
          </a:p>
        </p:txBody>
      </p:sp>
      <p:sp>
        <p:nvSpPr>
          <p:cNvPr id="3" name="Content Placeholder 2"/>
          <p:cNvSpPr>
            <a:spLocks noGrp="1"/>
          </p:cNvSpPr>
          <p:nvPr>
            <p:ph idx="1"/>
          </p:nvPr>
        </p:nvSpPr>
        <p:spPr>
          <a:xfrm>
            <a:off x="457200" y="1586653"/>
            <a:ext cx="4328160" cy="4876800"/>
          </a:xfrm>
        </p:spPr>
        <p:txBody>
          <a:bodyPr/>
          <a:lstStyle/>
          <a:p>
            <a:r>
              <a:rPr lang="en-US" dirty="0" smtClean="0"/>
              <a:t>Physics teaches us it’s a harmonic oscillator with period</a:t>
            </a:r>
            <a:br>
              <a:rPr lang="en-US" dirty="0" smtClean="0"/>
            </a:br>
            <a:r>
              <a:rPr lang="en-US" dirty="0" smtClean="0"/>
              <a:t/>
            </a:r>
            <a:br>
              <a:rPr lang="en-US" dirty="0" smtClean="0"/>
            </a:br>
            <a:endParaRPr lang="en-US" dirty="0" smtClean="0"/>
          </a:p>
          <a:p>
            <a:r>
              <a:rPr lang="en-US" dirty="0" smtClean="0"/>
              <a:t>Force-fits nonlinear ODE</a:t>
            </a:r>
            <a:r>
              <a:rPr lang="en-US" dirty="0"/>
              <a:t/>
            </a:r>
            <a:br>
              <a:rPr lang="en-US" dirty="0"/>
            </a:br>
            <a:r>
              <a:rPr lang="en-US" dirty="0" smtClean="0"/>
              <a:t>into linear ODE for which calculus works.</a:t>
            </a:r>
          </a:p>
          <a:p>
            <a:r>
              <a:rPr lang="en-US" dirty="0" smtClean="0">
                <a:solidFill>
                  <a:srgbClr val="FF0000"/>
                </a:solidFill>
              </a:rPr>
              <a:t>WRONG answer</a:t>
            </a:r>
          </a:p>
        </p:txBody>
      </p:sp>
      <p:graphicFrame>
        <p:nvGraphicFramePr>
          <p:cNvPr id="7" name="Object 6"/>
          <p:cNvGraphicFramePr>
            <a:graphicFrameLocks noChangeAspect="1"/>
          </p:cNvGraphicFramePr>
          <p:nvPr>
            <p:extLst>
              <p:ext uri="{D42A27DB-BD31-4B8C-83A1-F6EECF244321}">
                <p14:modId xmlns:p14="http://schemas.microsoft.com/office/powerpoint/2010/main" val="2051921896"/>
              </p:ext>
            </p:extLst>
          </p:nvPr>
        </p:nvGraphicFramePr>
        <p:xfrm>
          <a:off x="1766581" y="2497665"/>
          <a:ext cx="935101" cy="859283"/>
        </p:xfrm>
        <a:graphic>
          <a:graphicData uri="http://schemas.openxmlformats.org/presentationml/2006/ole">
            <mc:AlternateContent xmlns:mc="http://schemas.openxmlformats.org/markup-compatibility/2006">
              <mc:Choice xmlns:v="urn:schemas-microsoft-com:vml" Requires="v">
                <p:oleObj spid="_x0000_s8422" name="Equation" r:id="rId3" imgW="469900" imgH="431800" progId="Equation.3">
                  <p:embed/>
                </p:oleObj>
              </mc:Choice>
              <mc:Fallback>
                <p:oleObj name="Equation" r:id="rId3" imgW="469900" imgH="431800" progId="Equation.3">
                  <p:embed/>
                  <p:pic>
                    <p:nvPicPr>
                      <p:cNvPr id="0" name=""/>
                      <p:cNvPicPr/>
                      <p:nvPr/>
                    </p:nvPicPr>
                    <p:blipFill>
                      <a:blip r:embed="rId4"/>
                      <a:stretch>
                        <a:fillRect/>
                      </a:stretch>
                    </p:blipFill>
                    <p:spPr>
                      <a:xfrm>
                        <a:off x="1766581" y="2497665"/>
                        <a:ext cx="935101" cy="859283"/>
                      </a:xfrm>
                      <a:prstGeom prst="rect">
                        <a:avLst/>
                      </a:prstGeom>
                    </p:spPr>
                  </p:pic>
                </p:oleObj>
              </mc:Fallback>
            </mc:AlternateContent>
          </a:graphicData>
        </a:graphic>
      </p:graphicFrame>
      <p:pic>
        <p:nvPicPr>
          <p:cNvPr id="8" name="Picture 7" descr="Annabella-Swingin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287" y="1600200"/>
            <a:ext cx="3417570" cy="2636520"/>
          </a:xfrm>
          <a:prstGeom prst="rect">
            <a:avLst/>
          </a:prstGeom>
        </p:spPr>
      </p:pic>
      <p:pic>
        <p:nvPicPr>
          <p:cNvPr id="9" name="Picture 8" descr="Screen Shot 2014-02-22 at 10.57.0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333" y="4368333"/>
            <a:ext cx="4485251" cy="2308121"/>
          </a:xfrm>
          <a:prstGeom prst="rect">
            <a:avLst/>
          </a:prstGeom>
        </p:spPr>
      </p:pic>
    </p:spTree>
    <p:extLst>
      <p:ext uri="{BB962C8B-B14F-4D97-AF65-F5344CB8AC3E}">
        <p14:creationId xmlns:p14="http://schemas.microsoft.com/office/powerpoint/2010/main" val="252398273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Parallelism</a:t>
            </a:r>
            <a:endParaRPr lang="en-US" dirty="0"/>
          </a:p>
        </p:txBody>
      </p:sp>
      <p:sp>
        <p:nvSpPr>
          <p:cNvPr id="3" name="Content Placeholder 2"/>
          <p:cNvSpPr>
            <a:spLocks noGrp="1"/>
          </p:cNvSpPr>
          <p:nvPr>
            <p:ph idx="1"/>
          </p:nvPr>
        </p:nvSpPr>
        <p:spPr>
          <a:xfrm>
            <a:off x="457200" y="1451187"/>
            <a:ext cx="8229600" cy="4876800"/>
          </a:xfrm>
        </p:spPr>
        <p:txBody>
          <a:bodyPr/>
          <a:lstStyle/>
          <a:p>
            <a:r>
              <a:rPr lang="en-US" i="1" dirty="0" smtClean="0"/>
              <a:t>Space</a:t>
            </a:r>
            <a:r>
              <a:rPr lang="en-US" dirty="0" smtClean="0"/>
              <a:t> steps, not time steps</a:t>
            </a:r>
          </a:p>
          <a:p>
            <a:r>
              <a:rPr lang="en-US" dirty="0" smtClean="0"/>
              <a:t>Acceleration, velocity bounded</a:t>
            </a:r>
            <a:br>
              <a:rPr lang="en-US" dirty="0" smtClean="0"/>
            </a:br>
            <a:r>
              <a:rPr lang="en-US" dirty="0" smtClean="0"/>
              <a:t>in any given space interval</a:t>
            </a:r>
            <a:endParaRPr lang="en-US" dirty="0"/>
          </a:p>
          <a:p>
            <a:r>
              <a:rPr lang="en-US" dirty="0" smtClean="0"/>
              <a:t>Find traversal time as a function</a:t>
            </a:r>
            <a:br>
              <a:rPr lang="en-US" dirty="0" smtClean="0"/>
            </a:br>
            <a:r>
              <a:rPr lang="en-US" dirty="0" smtClean="0"/>
              <a:t>of space step (2D ubox)</a:t>
            </a:r>
          </a:p>
          <a:p>
            <a:r>
              <a:rPr lang="en-US" dirty="0" smtClean="0"/>
              <a:t>Massively parallel!</a:t>
            </a:r>
          </a:p>
          <a:p>
            <a:r>
              <a:rPr lang="en-US" i="1" dirty="0" smtClean="0"/>
              <a:t>No rounding error</a:t>
            </a:r>
          </a:p>
          <a:p>
            <a:r>
              <a:rPr lang="en-US" i="1" dirty="0" smtClean="0"/>
              <a:t>No sampling error</a:t>
            </a:r>
            <a:endParaRPr lang="en-US" dirty="0" smtClean="0"/>
          </a:p>
          <a:p>
            <a:r>
              <a:rPr lang="en-US" dirty="0" smtClean="0"/>
              <a:t>Obsoletes existing</a:t>
            </a:r>
            <a:br>
              <a:rPr lang="en-US" dirty="0" smtClean="0"/>
            </a:br>
            <a:r>
              <a:rPr lang="en-US" dirty="0" smtClean="0"/>
              <a:t>ODE methods</a:t>
            </a:r>
          </a:p>
        </p:txBody>
      </p:sp>
      <p:pic>
        <p:nvPicPr>
          <p:cNvPr id="4" name="Picture 3" descr="Screen Shot 2014-02-22 at 11.10.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770" y="1388539"/>
            <a:ext cx="3869055" cy="2526031"/>
          </a:xfrm>
          <a:prstGeom prst="rect">
            <a:avLst/>
          </a:prstGeom>
        </p:spPr>
      </p:pic>
      <p:pic>
        <p:nvPicPr>
          <p:cNvPr id="6" name="Picture 5" descr="Screen Shot 2014-02-22 at 11.10.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447" y="4074795"/>
            <a:ext cx="4354830" cy="2697480"/>
          </a:xfrm>
          <a:prstGeom prst="rect">
            <a:avLst/>
          </a:prstGeom>
        </p:spPr>
      </p:pic>
    </p:spTree>
    <p:extLst>
      <p:ext uri="{BB962C8B-B14F-4D97-AF65-F5344CB8AC3E}">
        <p14:creationId xmlns:p14="http://schemas.microsoft.com/office/powerpoint/2010/main" val="10811138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Truth vs. Force-Fit Solution</a:t>
            </a:r>
            <a:endParaRPr lang="en-US" dirty="0"/>
          </a:p>
        </p:txBody>
      </p:sp>
      <p:pic>
        <p:nvPicPr>
          <p:cNvPr id="6" name="Picture 5" descr="Screen Shot 2014-07-21 at 9.55.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9469"/>
            <a:ext cx="9144000" cy="3530947"/>
          </a:xfrm>
          <a:prstGeom prst="rect">
            <a:avLst/>
          </a:prstGeom>
        </p:spPr>
      </p:pic>
      <p:sp>
        <p:nvSpPr>
          <p:cNvPr id="7" name="TextBox 6"/>
          <p:cNvSpPr txBox="1"/>
          <p:nvPr/>
        </p:nvSpPr>
        <p:spPr>
          <a:xfrm>
            <a:off x="1451570" y="5183264"/>
            <a:ext cx="6240861" cy="830997"/>
          </a:xfrm>
          <a:prstGeom prst="rect">
            <a:avLst/>
          </a:prstGeom>
          <a:solidFill>
            <a:srgbClr val="3366FF"/>
          </a:solidFill>
        </p:spPr>
        <p:txBody>
          <a:bodyPr wrap="none" rtlCol="0">
            <a:spAutoFit/>
          </a:bodyPr>
          <a:lstStyle/>
          <a:p>
            <a:pPr algn="ctr"/>
            <a:r>
              <a:rPr lang="en-US" sz="2400" dirty="0" smtClean="0">
                <a:solidFill>
                  <a:srgbClr val="FFFFFF"/>
                </a:solidFill>
              </a:rPr>
              <a:t>Traditional approach bends the problem to fit</a:t>
            </a:r>
          </a:p>
          <a:p>
            <a:pPr algn="ctr"/>
            <a:r>
              <a:rPr lang="en-US" sz="2400" dirty="0" smtClean="0">
                <a:solidFill>
                  <a:srgbClr val="FFFFFF"/>
                </a:solidFill>
              </a:rPr>
              <a:t>known solution methods, gets wrong answer</a:t>
            </a:r>
            <a:endParaRPr lang="en-US" sz="2400" dirty="0">
              <a:solidFill>
                <a:srgbClr val="FFFFFF"/>
              </a:solidFill>
            </a:endParaRPr>
          </a:p>
        </p:txBody>
      </p:sp>
    </p:spTree>
    <p:extLst>
      <p:ext uri="{BB962C8B-B14F-4D97-AF65-F5344CB8AC3E}">
        <p14:creationId xmlns:p14="http://schemas.microsoft.com/office/powerpoint/2010/main" val="19599880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dirty="0" smtClean="0">
                <a:latin typeface="Arial" charset="0"/>
              </a:rPr>
              <a:t>Uboxes for linear solvers</a:t>
            </a:r>
            <a:endParaRPr dirty="0">
              <a:latin typeface="Arial" charset="0"/>
            </a:endParaRPr>
          </a:p>
        </p:txBody>
      </p:sp>
      <p:pic>
        <p:nvPicPr>
          <p:cNvPr id="54275" name="Picture 4" descr="Fig.5HalfPrecision2x2solutio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29039"/>
            <a:ext cx="4114800" cy="55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Content Placeholder 2"/>
          <p:cNvSpPr>
            <a:spLocks noGrp="1"/>
          </p:cNvSpPr>
          <p:nvPr>
            <p:ph idx="1"/>
          </p:nvPr>
        </p:nvSpPr>
        <p:spPr>
          <a:xfrm>
            <a:off x="304812" y="1620520"/>
            <a:ext cx="3860799" cy="4648200"/>
          </a:xfrm>
        </p:spPr>
        <p:txBody>
          <a:bodyPr/>
          <a:lstStyle/>
          <a:p>
            <a:pPr lvl="1">
              <a:buSzPct val="125000"/>
              <a:buFont typeface="Times" charset="0"/>
              <a:buChar char="•"/>
            </a:pPr>
            <a:r>
              <a:rPr lang="en-US" sz="1800" dirty="0">
                <a:latin typeface="Arial" charset="0"/>
                <a:ea typeface="ＭＳ Ｐゴシック" charset="0"/>
                <a:cs typeface="Neo Sans Intel" charset="0"/>
              </a:rPr>
              <a:t>If the </a:t>
            </a:r>
            <a:r>
              <a:rPr lang="en-US" sz="1800" i="1" dirty="0">
                <a:latin typeface="Arial" charset="0"/>
                <a:ea typeface="ＭＳ Ｐゴシック" charset="0"/>
                <a:cs typeface="Neo Sans Intel" charset="0"/>
              </a:rPr>
              <a:t>A</a:t>
            </a:r>
            <a:r>
              <a:rPr lang="en-US" sz="1800" dirty="0">
                <a:latin typeface="Arial" charset="0"/>
                <a:ea typeface="ＭＳ Ｐゴシック" charset="0"/>
                <a:cs typeface="Neo Sans Intel" charset="0"/>
              </a:rPr>
              <a:t> and </a:t>
            </a:r>
            <a:r>
              <a:rPr lang="en-US" sz="1800" i="1" dirty="0">
                <a:latin typeface="Arial" charset="0"/>
                <a:ea typeface="ＭＳ Ｐゴシック" charset="0"/>
                <a:cs typeface="Neo Sans Intel" charset="0"/>
              </a:rPr>
              <a:t>b</a:t>
            </a:r>
            <a:r>
              <a:rPr lang="en-US" sz="1800" dirty="0">
                <a:latin typeface="Arial" charset="0"/>
                <a:ea typeface="ＭＳ Ｐゴシック" charset="0"/>
                <a:cs typeface="Neo Sans Intel" charset="0"/>
              </a:rPr>
              <a:t> values in </a:t>
            </a:r>
            <a:r>
              <a:rPr lang="en-US" sz="1800" i="1" dirty="0">
                <a:latin typeface="Arial" charset="0"/>
                <a:ea typeface="ＭＳ Ｐゴシック" charset="0"/>
                <a:cs typeface="Neo Sans Intel" charset="0"/>
              </a:rPr>
              <a:t>Ax=b</a:t>
            </a:r>
            <a:r>
              <a:rPr lang="en-US" sz="1800" dirty="0">
                <a:latin typeface="Arial" charset="0"/>
                <a:ea typeface="ＭＳ Ｐゴシック" charset="0"/>
                <a:cs typeface="Neo Sans Intel" charset="0"/>
              </a:rPr>
              <a:t> are rounded, the “lines” have width from uncertainty</a:t>
            </a:r>
          </a:p>
          <a:p>
            <a:pPr lvl="1">
              <a:buSzPct val="125000"/>
              <a:buFont typeface="Times" charset="0"/>
              <a:buChar char="•"/>
            </a:pPr>
            <a:r>
              <a:rPr lang="en-US" sz="1800" dirty="0">
                <a:latin typeface="Arial" charset="0"/>
                <a:ea typeface="ＭＳ Ｐゴシック" charset="0"/>
              </a:rPr>
              <a:t>Apply a standard solver, and get the red dot as “the answer”, </a:t>
            </a:r>
            <a:r>
              <a:rPr lang="en-US" sz="1800" i="1" dirty="0">
                <a:latin typeface="Arial" charset="0"/>
                <a:ea typeface="ＭＳ Ｐゴシック" charset="0"/>
              </a:rPr>
              <a:t>x</a:t>
            </a:r>
            <a:r>
              <a:rPr lang="en-US" sz="1800" dirty="0">
                <a:latin typeface="Arial" charset="0"/>
                <a:ea typeface="ＭＳ Ｐゴシック" charset="0"/>
              </a:rPr>
              <a:t>. A pair of floating-point numbers.</a:t>
            </a:r>
          </a:p>
          <a:p>
            <a:pPr lvl="1">
              <a:buSzPct val="125000"/>
              <a:buFont typeface="Times" charset="0"/>
              <a:buChar char="•"/>
            </a:pPr>
            <a:r>
              <a:rPr lang="en-US" sz="1800" dirty="0">
                <a:latin typeface="Arial" charset="0"/>
                <a:ea typeface="ＭＳ Ｐゴシック" charset="0"/>
              </a:rPr>
              <a:t>Check it by computing </a:t>
            </a:r>
            <a:r>
              <a:rPr lang="en-US" sz="1800" i="1" dirty="0">
                <a:latin typeface="Arial" charset="0"/>
                <a:ea typeface="ＭＳ Ｐゴシック" charset="0"/>
              </a:rPr>
              <a:t>Ax</a:t>
            </a:r>
            <a:r>
              <a:rPr lang="en-US" sz="1800" dirty="0">
                <a:latin typeface="Arial" charset="0"/>
                <a:ea typeface="ＭＳ Ｐゴシック" charset="0"/>
              </a:rPr>
              <a:t> and see if it rigorously contains </a:t>
            </a:r>
            <a:r>
              <a:rPr lang="en-US" sz="1800" i="1" dirty="0">
                <a:latin typeface="Arial" charset="0"/>
                <a:ea typeface="ＭＳ Ｐゴシック" charset="0"/>
              </a:rPr>
              <a:t>b</a:t>
            </a:r>
            <a:r>
              <a:rPr lang="en-US" sz="1800" dirty="0">
                <a:latin typeface="Arial" charset="0"/>
                <a:ea typeface="ＭＳ Ｐゴシック" charset="0"/>
              </a:rPr>
              <a:t>. Yes, it does.</a:t>
            </a:r>
          </a:p>
          <a:p>
            <a:pPr lvl="1">
              <a:buSzPct val="125000"/>
              <a:buFont typeface="Times" charset="0"/>
              <a:buChar char="•"/>
            </a:pPr>
            <a:r>
              <a:rPr lang="en-US" sz="1800" dirty="0">
                <a:latin typeface="Arial" charset="0"/>
                <a:ea typeface="ＭＳ Ｐゴシック" charset="0"/>
              </a:rPr>
              <a:t>Hmm… are there any </a:t>
            </a:r>
            <a:r>
              <a:rPr lang="en-US" sz="1800" i="1" dirty="0">
                <a:latin typeface="Arial" charset="0"/>
                <a:ea typeface="ＭＳ Ｐゴシック" charset="0"/>
              </a:rPr>
              <a:t>other </a:t>
            </a:r>
            <a:r>
              <a:rPr lang="en-US" sz="1800" dirty="0">
                <a:latin typeface="Arial" charset="0"/>
                <a:ea typeface="ＭＳ Ｐゴシック" charset="0"/>
              </a:rPr>
              <a:t>points that also work?</a:t>
            </a:r>
          </a:p>
        </p:txBody>
      </p:sp>
    </p:spTree>
    <p:extLst>
      <p:ext uri="{BB962C8B-B14F-4D97-AF65-F5344CB8AC3E}">
        <p14:creationId xmlns:p14="http://schemas.microsoft.com/office/powerpoint/2010/main" val="3962407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a:bodyPr>
          <a:lstStyle/>
          <a:p>
            <a:r>
              <a:rPr sz="3200" dirty="0" smtClean="0">
                <a:latin typeface="Arial" charset="0"/>
              </a:rPr>
              <a:t>Float, Interval</a:t>
            </a:r>
            <a:r>
              <a:rPr lang="en-US" sz="3200" dirty="0" smtClean="0">
                <a:latin typeface="Arial" charset="0"/>
              </a:rPr>
              <a:t>, and Ubox</a:t>
            </a:r>
            <a:r>
              <a:rPr sz="3200" dirty="0" smtClean="0">
                <a:latin typeface="Arial" charset="0"/>
              </a:rPr>
              <a:t> </a:t>
            </a:r>
            <a:r>
              <a:rPr sz="3200" dirty="0">
                <a:latin typeface="Arial" charset="0"/>
              </a:rPr>
              <a:t>Solutions</a:t>
            </a:r>
          </a:p>
        </p:txBody>
      </p:sp>
      <p:pic>
        <p:nvPicPr>
          <p:cNvPr id="57346" name="Picture 5" descr="Fig.13-HigherPrecisionAnswe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174" y="1273388"/>
            <a:ext cx="4178626" cy="54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Content Placeholder 2"/>
          <p:cNvSpPr>
            <a:spLocks noGrp="1"/>
          </p:cNvSpPr>
          <p:nvPr>
            <p:ph idx="1"/>
          </p:nvPr>
        </p:nvSpPr>
        <p:spPr>
          <a:xfrm>
            <a:off x="91440" y="1811868"/>
            <a:ext cx="4155440" cy="4446693"/>
          </a:xfrm>
        </p:spPr>
        <p:txBody>
          <a:bodyPr/>
          <a:lstStyle/>
          <a:p>
            <a:pPr lvl="1">
              <a:lnSpc>
                <a:spcPct val="120000"/>
              </a:lnSpc>
              <a:buSzPct val="125000"/>
              <a:buFont typeface="Times" charset="0"/>
              <a:buChar char="•"/>
            </a:pPr>
            <a:r>
              <a:rPr lang="en-US" sz="1800" dirty="0">
                <a:latin typeface="Arial" charset="0"/>
                <a:cs typeface="Neo Sans Intel" charset="0"/>
              </a:rPr>
              <a:t>P</a:t>
            </a:r>
            <a:r>
              <a:rPr lang="en-US" sz="1800" dirty="0" smtClean="0">
                <a:latin typeface="Arial" charset="0"/>
                <a:ea typeface="ＭＳ Ｐゴシック" charset="0"/>
                <a:cs typeface="Neo Sans Intel" charset="0"/>
              </a:rPr>
              <a:t>oint </a:t>
            </a:r>
            <a:r>
              <a:rPr lang="en-US" sz="1800" dirty="0">
                <a:latin typeface="Arial" charset="0"/>
                <a:ea typeface="ＭＳ Ｐゴシック" charset="0"/>
                <a:cs typeface="Neo Sans Intel" charset="0"/>
              </a:rPr>
              <a:t>solution (black dot) just gives </a:t>
            </a:r>
            <a:r>
              <a:rPr lang="en-US" sz="1800" i="1" dirty="0">
                <a:latin typeface="Arial" charset="0"/>
                <a:ea typeface="ＭＳ Ｐゴシック" charset="0"/>
                <a:cs typeface="Neo Sans Intel" charset="0"/>
              </a:rPr>
              <a:t>one of </a:t>
            </a:r>
            <a:r>
              <a:rPr lang="en-US" sz="1800" i="1" dirty="0" smtClean="0">
                <a:latin typeface="Arial" charset="0"/>
                <a:ea typeface="ＭＳ Ｐゴシック" charset="0"/>
                <a:cs typeface="Neo Sans Intel" charset="0"/>
              </a:rPr>
              <a:t>many</a:t>
            </a:r>
            <a:r>
              <a:rPr lang="en-US" sz="1800" dirty="0" smtClean="0">
                <a:latin typeface="Arial" charset="0"/>
                <a:cs typeface="Neo Sans Intel" charset="0"/>
              </a:rPr>
              <a:t> solutions;</a:t>
            </a:r>
            <a:r>
              <a:rPr lang="en-US" sz="1800" dirty="0">
                <a:latin typeface="Arial" charset="0"/>
                <a:cs typeface="Neo Sans Intel" charset="0"/>
              </a:rPr>
              <a:t> d</a:t>
            </a:r>
            <a:r>
              <a:rPr lang="en-US" sz="1800" dirty="0" smtClean="0">
                <a:latin typeface="Arial" charset="0"/>
                <a:ea typeface="ＭＳ Ｐゴシック" charset="0"/>
                <a:cs typeface="Neo Sans Intel" charset="0"/>
              </a:rPr>
              <a:t>isguises answer instability</a:t>
            </a:r>
            <a:endParaRPr lang="en-US" sz="1800" dirty="0">
              <a:latin typeface="Arial" charset="0"/>
              <a:ea typeface="ＭＳ Ｐゴシック" charset="0"/>
              <a:cs typeface="Neo Sans Intel" charset="0"/>
            </a:endParaRPr>
          </a:p>
          <a:p>
            <a:pPr lvl="1">
              <a:lnSpc>
                <a:spcPct val="120000"/>
              </a:lnSpc>
              <a:buSzPct val="125000"/>
              <a:buFont typeface="Times" charset="0"/>
              <a:buChar char="•"/>
            </a:pPr>
            <a:r>
              <a:rPr lang="en-US" sz="1800" dirty="0">
                <a:latin typeface="Arial" charset="0"/>
                <a:cs typeface="Neo Sans Intel" charset="0"/>
              </a:rPr>
              <a:t>I</a:t>
            </a:r>
            <a:r>
              <a:rPr lang="en-US" sz="1800" dirty="0" smtClean="0">
                <a:latin typeface="Arial" charset="0"/>
                <a:ea typeface="ＭＳ Ｐゴシック" charset="0"/>
                <a:cs typeface="Neo Sans Intel" charset="0"/>
              </a:rPr>
              <a:t>nterval </a:t>
            </a:r>
            <a:r>
              <a:rPr lang="en-US" sz="1800" dirty="0">
                <a:latin typeface="Arial" charset="0"/>
                <a:ea typeface="ＭＳ Ｐゴシック" charset="0"/>
                <a:cs typeface="Neo Sans Intel" charset="0"/>
              </a:rPr>
              <a:t>method (gray </a:t>
            </a:r>
            <a:r>
              <a:rPr lang="en-US" sz="1800" dirty="0" smtClean="0">
                <a:latin typeface="Arial" charset="0"/>
                <a:ea typeface="ＭＳ Ｐゴシック" charset="0"/>
                <a:cs typeface="Neo Sans Intel" charset="0"/>
              </a:rPr>
              <a:t>box) </a:t>
            </a:r>
            <a:r>
              <a:rPr lang="en-US" sz="1800" dirty="0">
                <a:latin typeface="Arial" charset="0"/>
                <a:ea typeface="ＭＳ Ｐゴシック" charset="0"/>
                <a:cs typeface="Neo Sans Intel" charset="0"/>
              </a:rPr>
              <a:t>yields </a:t>
            </a:r>
            <a:r>
              <a:rPr lang="en-US" sz="1800" dirty="0" smtClean="0">
                <a:latin typeface="Arial" charset="0"/>
                <a:ea typeface="ＭＳ Ｐゴシック" charset="0"/>
                <a:cs typeface="Neo Sans Intel" charset="0"/>
              </a:rPr>
              <a:t>a </a:t>
            </a:r>
            <a:r>
              <a:rPr lang="en-US" sz="1800" dirty="0">
                <a:latin typeface="Arial" charset="0"/>
                <a:ea typeface="ＭＳ Ｐゴシック" charset="0"/>
                <a:cs typeface="Neo Sans Intel" charset="0"/>
              </a:rPr>
              <a:t>bound </a:t>
            </a:r>
            <a:r>
              <a:rPr lang="en-US" sz="1800" dirty="0" smtClean="0">
                <a:latin typeface="Arial" charset="0"/>
                <a:ea typeface="ＭＳ Ｐゴシック" charset="0"/>
                <a:cs typeface="Neo Sans Intel" charset="0"/>
              </a:rPr>
              <a:t>too loose to </a:t>
            </a:r>
            <a:r>
              <a:rPr lang="en-US" sz="1800" dirty="0">
                <a:latin typeface="Arial" charset="0"/>
                <a:ea typeface="ＭＳ Ｐゴシック" charset="0"/>
                <a:cs typeface="Neo Sans Intel" charset="0"/>
              </a:rPr>
              <a:t>be useful</a:t>
            </a:r>
          </a:p>
          <a:p>
            <a:pPr lvl="1">
              <a:lnSpc>
                <a:spcPct val="120000"/>
              </a:lnSpc>
              <a:buSzPct val="125000"/>
              <a:buFont typeface="Times" charset="0"/>
              <a:buChar char="•"/>
            </a:pPr>
            <a:r>
              <a:rPr lang="en-US" sz="1800" dirty="0">
                <a:latin typeface="Arial" charset="0"/>
                <a:ea typeface="ＭＳ Ｐゴシック" charset="0"/>
                <a:cs typeface="Neo Sans Intel" charset="0"/>
              </a:rPr>
              <a:t>The ubox </a:t>
            </a:r>
            <a:r>
              <a:rPr lang="en-US" sz="1800" dirty="0" smtClean="0">
                <a:latin typeface="Arial" charset="0"/>
                <a:ea typeface="ＭＳ Ｐゴシック" charset="0"/>
                <a:cs typeface="Neo Sans Intel" charset="0"/>
              </a:rPr>
              <a:t>set (</a:t>
            </a:r>
            <a:r>
              <a:rPr lang="en-US" sz="1800" dirty="0">
                <a:solidFill>
                  <a:srgbClr val="00A200"/>
                </a:solidFill>
                <a:latin typeface="Arial" charset="0"/>
                <a:ea typeface="ＭＳ Ｐゴシック" charset="0"/>
                <a:cs typeface="Neo Sans Intel" charset="0"/>
              </a:rPr>
              <a:t>green</a:t>
            </a:r>
            <a:r>
              <a:rPr lang="en-US" sz="1800" dirty="0">
                <a:latin typeface="Arial" charset="0"/>
                <a:ea typeface="ＭＳ Ｐゴシック" charset="0"/>
                <a:cs typeface="Neo Sans Intel" charset="0"/>
              </a:rPr>
              <a:t>) is the </a:t>
            </a:r>
            <a:r>
              <a:rPr lang="en-US" sz="1800" i="1" dirty="0">
                <a:latin typeface="Arial" charset="0"/>
                <a:ea typeface="ＭＳ Ｐゴシック" charset="0"/>
                <a:cs typeface="Neo Sans Intel" charset="0"/>
              </a:rPr>
              <a:t>best you can do for a given </a:t>
            </a:r>
            <a:r>
              <a:rPr lang="en-US" sz="1800" i="1" dirty="0" smtClean="0">
                <a:latin typeface="Arial" charset="0"/>
                <a:ea typeface="ＭＳ Ｐゴシック" charset="0"/>
                <a:cs typeface="Neo Sans Intel" charset="0"/>
              </a:rPr>
              <a:t>precision</a:t>
            </a:r>
          </a:p>
          <a:p>
            <a:pPr lvl="1">
              <a:lnSpc>
                <a:spcPct val="120000"/>
              </a:lnSpc>
              <a:buSzPct val="125000"/>
              <a:buFont typeface="Times" charset="0"/>
              <a:buChar char="•"/>
            </a:pPr>
            <a:r>
              <a:rPr lang="en-US" sz="1800" dirty="0" smtClean="0">
                <a:latin typeface="Arial" charset="0"/>
                <a:cs typeface="Neo Sans Intel" charset="0"/>
              </a:rPr>
              <a:t>Uboxes </a:t>
            </a:r>
            <a:r>
              <a:rPr lang="en-US" sz="1800" i="1" dirty="0" smtClean="0">
                <a:latin typeface="Arial" charset="0"/>
                <a:cs typeface="Neo Sans Intel" charset="0"/>
              </a:rPr>
              <a:t>reveal</a:t>
            </a:r>
            <a:r>
              <a:rPr lang="en-US" sz="1800" dirty="0" smtClean="0">
                <a:latin typeface="Arial" charset="0"/>
                <a:cs typeface="Neo Sans Intel" charset="0"/>
              </a:rPr>
              <a:t> ill-posed nature… yet provide solution anyway</a:t>
            </a:r>
          </a:p>
          <a:p>
            <a:pPr lvl="1">
              <a:lnSpc>
                <a:spcPct val="120000"/>
              </a:lnSpc>
              <a:buSzPct val="125000"/>
              <a:buFont typeface="Times" charset="0"/>
              <a:buChar char="•"/>
            </a:pPr>
            <a:r>
              <a:rPr lang="en-US" sz="1800" dirty="0" smtClean="0">
                <a:solidFill>
                  <a:srgbClr val="3366FF"/>
                </a:solidFill>
                <a:latin typeface="Arial" charset="0"/>
                <a:ea typeface="ＭＳ Ｐゴシック" charset="0"/>
                <a:cs typeface="Neo Sans Intel" charset="0"/>
              </a:rPr>
              <a:t>Works equally well on </a:t>
            </a:r>
            <a:r>
              <a:rPr lang="en-US" sz="1800" i="1" dirty="0" smtClean="0">
                <a:solidFill>
                  <a:srgbClr val="3366FF"/>
                </a:solidFill>
                <a:latin typeface="Arial" charset="0"/>
                <a:ea typeface="ＭＳ Ｐゴシック" charset="0"/>
                <a:cs typeface="Neo Sans Intel" charset="0"/>
              </a:rPr>
              <a:t>nonlinear</a:t>
            </a:r>
            <a:r>
              <a:rPr lang="en-US" sz="1800" dirty="0" smtClean="0">
                <a:solidFill>
                  <a:srgbClr val="3366FF"/>
                </a:solidFill>
                <a:latin typeface="Arial" charset="0"/>
                <a:ea typeface="ＭＳ Ｐゴシック" charset="0"/>
                <a:cs typeface="Neo Sans Intel" charset="0"/>
              </a:rPr>
              <a:t> problems!</a:t>
            </a:r>
            <a:endParaRPr lang="en-US" sz="1800" dirty="0">
              <a:solidFill>
                <a:srgbClr val="3366FF"/>
              </a:solidFill>
              <a:latin typeface="Arial" charset="0"/>
              <a:ea typeface="ＭＳ Ｐゴシック" charset="0"/>
              <a:cs typeface="Neo Sans Intel" charset="0"/>
            </a:endParaRPr>
          </a:p>
        </p:txBody>
      </p:sp>
    </p:spTree>
    <p:extLst>
      <p:ext uri="{BB962C8B-B14F-4D97-AF65-F5344CB8AC3E}">
        <p14:creationId xmlns:p14="http://schemas.microsoft.com/office/powerpoint/2010/main" val="21703288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A</a:t>
            </a:r>
            <a:r>
              <a:rPr lang="en-US" dirty="0" smtClean="0"/>
              <a:t>pps with Ubox </a:t>
            </a:r>
            <a:r>
              <a:rPr lang="en-US" dirty="0"/>
              <a:t>S</a:t>
            </a:r>
            <a:r>
              <a:rPr lang="en-US" dirty="0" smtClean="0"/>
              <a:t>olutions</a:t>
            </a:r>
            <a:endParaRPr lang="en-US" dirty="0"/>
          </a:p>
        </p:txBody>
      </p:sp>
      <p:sp>
        <p:nvSpPr>
          <p:cNvPr id="4" name="Rectangle 3"/>
          <p:cNvSpPr/>
          <p:nvPr/>
        </p:nvSpPr>
        <p:spPr>
          <a:xfrm>
            <a:off x="325120" y="4911725"/>
            <a:ext cx="4246880" cy="1477328"/>
          </a:xfrm>
          <a:prstGeom prst="rect">
            <a:avLst/>
          </a:prstGeom>
          <a:solidFill>
            <a:srgbClr val="3366FF"/>
          </a:solidFill>
        </p:spPr>
        <p:txBody>
          <a:bodyPr wrap="square">
            <a:spAutoFit/>
          </a:bodyPr>
          <a:lstStyle/>
          <a:p>
            <a:r>
              <a:rPr lang="en-US" dirty="0">
                <a:solidFill>
                  <a:schemeClr val="bg1"/>
                </a:solidFill>
              </a:rPr>
              <a:t>Imagine having </a:t>
            </a:r>
            <a:r>
              <a:rPr lang="en-US" b="1" dirty="0">
                <a:solidFill>
                  <a:schemeClr val="bg1"/>
                </a:solidFill>
              </a:rPr>
              <a:t>provable bounds </a:t>
            </a:r>
            <a:r>
              <a:rPr lang="en-US" dirty="0">
                <a:solidFill>
                  <a:schemeClr val="bg1"/>
                </a:solidFill>
              </a:rPr>
              <a:t>on </a:t>
            </a:r>
            <a:r>
              <a:rPr lang="en-US" dirty="0" smtClean="0">
                <a:solidFill>
                  <a:schemeClr val="bg1"/>
                </a:solidFill>
              </a:rPr>
              <a:t>answers for </a:t>
            </a:r>
            <a:r>
              <a:rPr lang="en-US" dirty="0">
                <a:solidFill>
                  <a:schemeClr val="bg1"/>
                </a:solidFill>
              </a:rPr>
              <a:t>the first time, yet </a:t>
            </a:r>
            <a:r>
              <a:rPr lang="en-US" dirty="0" smtClean="0">
                <a:solidFill>
                  <a:schemeClr val="bg1"/>
                </a:solidFill>
              </a:rPr>
              <a:t>with easier programming</a:t>
            </a:r>
            <a:r>
              <a:rPr lang="en-US" dirty="0">
                <a:solidFill>
                  <a:schemeClr val="bg1"/>
                </a:solidFill>
              </a:rPr>
              <a:t>, less storage, </a:t>
            </a:r>
            <a:r>
              <a:rPr lang="en-US" dirty="0" smtClean="0">
                <a:solidFill>
                  <a:schemeClr val="bg1"/>
                </a:solidFill>
              </a:rPr>
              <a:t>less bandwidth use, </a:t>
            </a:r>
            <a:r>
              <a:rPr lang="en-US" dirty="0">
                <a:solidFill>
                  <a:schemeClr val="bg1"/>
                </a:solidFill>
              </a:rPr>
              <a:t>less energy/power demands, </a:t>
            </a:r>
            <a:r>
              <a:rPr lang="en-US" i="1" dirty="0">
                <a:solidFill>
                  <a:schemeClr val="bg1"/>
                </a:solidFill>
              </a:rPr>
              <a:t>and</a:t>
            </a:r>
            <a:r>
              <a:rPr lang="en-US" dirty="0">
                <a:solidFill>
                  <a:schemeClr val="bg1"/>
                </a:solidFill>
              </a:rPr>
              <a:t> abundant parallelism.</a:t>
            </a:r>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50" y="1402084"/>
            <a:ext cx="2390775" cy="1914525"/>
          </a:xfrm>
          <a:prstGeom prst="rect">
            <a:avLst/>
          </a:prstGeom>
        </p:spPr>
      </p:pic>
      <p:pic>
        <p:nvPicPr>
          <p:cNvPr id="8" name="Picture 7" descr="Screen Shot 2014-09-22 at 2.12.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4923224"/>
            <a:ext cx="3634740" cy="1876357"/>
          </a:xfrm>
          <a:prstGeom prst="rect">
            <a:avLst/>
          </a:prstGeom>
        </p:spPr>
      </p:pic>
      <p:pic>
        <p:nvPicPr>
          <p:cNvPr id="9" name="Picture 8" descr="Screen Shot 2014-09-22 at 2.14.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037" y="2091300"/>
            <a:ext cx="2128825" cy="2073441"/>
          </a:xfrm>
          <a:prstGeom prst="rect">
            <a:avLst/>
          </a:prstGeom>
        </p:spPr>
      </p:pic>
      <p:sp>
        <p:nvSpPr>
          <p:cNvPr id="3" name="Content Placeholder 2"/>
          <p:cNvSpPr>
            <a:spLocks noGrp="1"/>
          </p:cNvSpPr>
          <p:nvPr>
            <p:ph idx="1"/>
          </p:nvPr>
        </p:nvSpPr>
        <p:spPr>
          <a:xfrm>
            <a:off x="132080" y="1600200"/>
            <a:ext cx="4500880" cy="3093720"/>
          </a:xfrm>
        </p:spPr>
        <p:txBody>
          <a:bodyPr/>
          <a:lstStyle/>
          <a:p>
            <a:r>
              <a:rPr lang="en-US" dirty="0"/>
              <a:t>Photorealistic computer graphics</a:t>
            </a:r>
          </a:p>
          <a:p>
            <a:r>
              <a:rPr lang="en-US" i="1" dirty="0" smtClean="0"/>
              <a:t>N</a:t>
            </a:r>
            <a:r>
              <a:rPr lang="en-US" dirty="0" smtClean="0"/>
              <a:t>-body problems</a:t>
            </a:r>
          </a:p>
          <a:p>
            <a:r>
              <a:rPr lang="en-US" dirty="0" smtClean="0"/>
              <a:t>Structural analysis</a:t>
            </a:r>
            <a:endParaRPr lang="en-US" dirty="0"/>
          </a:p>
          <a:p>
            <a:r>
              <a:rPr lang="en-US" dirty="0" smtClean="0"/>
              <a:t>Laplace’s equation</a:t>
            </a:r>
          </a:p>
          <a:p>
            <a:r>
              <a:rPr lang="en-US" dirty="0" smtClean="0"/>
              <a:t>Perfect gas models without </a:t>
            </a:r>
            <a:r>
              <a:rPr lang="en-US" i="1" dirty="0" smtClean="0"/>
              <a:t>statistical</a:t>
            </a:r>
            <a:r>
              <a:rPr lang="en-US" dirty="0" smtClean="0"/>
              <a:t> mechanics</a:t>
            </a:r>
          </a:p>
        </p:txBody>
      </p:sp>
      <p:pic>
        <p:nvPicPr>
          <p:cNvPr id="10" name="Picture 9" descr="Screen Shot 2014-09-22 at 2.17.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892" y="3434083"/>
            <a:ext cx="1614306" cy="1658620"/>
          </a:xfrm>
          <a:prstGeom prst="rect">
            <a:avLst/>
          </a:prstGeom>
        </p:spPr>
      </p:pic>
    </p:spTree>
    <p:extLst>
      <p:ext uri="{BB962C8B-B14F-4D97-AF65-F5344CB8AC3E}">
        <p14:creationId xmlns:p14="http://schemas.microsoft.com/office/powerpoint/2010/main" val="294934310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Revisiting the Big Challenges-1</a:t>
            </a:r>
            <a:endParaRPr lang="en-US" dirty="0">
              <a:ea typeface="+mj-ea"/>
              <a:cs typeface="+mj-cs"/>
            </a:endParaRPr>
          </a:p>
        </p:txBody>
      </p:sp>
      <p:sp>
        <p:nvSpPr>
          <p:cNvPr id="3" name="Content Placeholder 2"/>
          <p:cNvSpPr>
            <a:spLocks noGrp="1"/>
          </p:cNvSpPr>
          <p:nvPr>
            <p:ph idx="1"/>
          </p:nvPr>
        </p:nvSpPr>
        <p:spPr>
          <a:xfrm>
            <a:off x="457200" y="1600201"/>
            <a:ext cx="8229600" cy="4549987"/>
          </a:xfrm>
        </p:spPr>
        <p:txBody>
          <a:bodyPr rtlCol="0">
            <a:noAutofit/>
          </a:bodyPr>
          <a:lstStyle/>
          <a:p>
            <a:r>
              <a:rPr lang="en-US" i="1" dirty="0"/>
              <a:t>Too much energy and power needed per calculation</a:t>
            </a:r>
          </a:p>
          <a:p>
            <a:pPr lvl="1"/>
            <a:r>
              <a:rPr lang="en-US" dirty="0" smtClean="0">
                <a:solidFill>
                  <a:srgbClr val="0000FF"/>
                </a:solidFill>
              </a:rPr>
              <a:t>Unums cut </a:t>
            </a:r>
            <a:r>
              <a:rPr lang="en-US" dirty="0">
                <a:solidFill>
                  <a:srgbClr val="0000FF"/>
                </a:solidFill>
              </a:rPr>
              <a:t>the main energy hog </a:t>
            </a:r>
            <a:r>
              <a:rPr lang="en-US" dirty="0" smtClean="0">
                <a:solidFill>
                  <a:srgbClr val="0000FF"/>
                </a:solidFill>
              </a:rPr>
              <a:t>(memory transfers) by </a:t>
            </a:r>
            <a:r>
              <a:rPr lang="en-US" dirty="0">
                <a:solidFill>
                  <a:srgbClr val="0000FF"/>
                </a:solidFill>
              </a:rPr>
              <a:t>about 50%</a:t>
            </a:r>
          </a:p>
          <a:p>
            <a:r>
              <a:rPr lang="en-US" i="1" dirty="0" smtClean="0"/>
              <a:t>More hardware parallelism than we know how to use</a:t>
            </a:r>
          </a:p>
          <a:p>
            <a:pPr lvl="1"/>
            <a:r>
              <a:rPr lang="en-US" dirty="0" smtClean="0">
                <a:solidFill>
                  <a:srgbClr val="0000FF"/>
                </a:solidFill>
              </a:rPr>
              <a:t>Uboxes reveal vast sources of </a:t>
            </a:r>
            <a:r>
              <a:rPr lang="en-US" i="1" dirty="0" smtClean="0">
                <a:solidFill>
                  <a:srgbClr val="0000FF"/>
                </a:solidFill>
              </a:rPr>
              <a:t>data</a:t>
            </a:r>
            <a:r>
              <a:rPr lang="en-US" dirty="0" smtClean="0">
                <a:solidFill>
                  <a:srgbClr val="0000FF"/>
                </a:solidFill>
              </a:rPr>
              <a:t> parallelism, the easiest kind</a:t>
            </a:r>
            <a:endParaRPr lang="en-US" dirty="0">
              <a:solidFill>
                <a:srgbClr val="0000FF"/>
              </a:solidFill>
            </a:endParaRPr>
          </a:p>
          <a:p>
            <a:r>
              <a:rPr lang="en-US" i="1" dirty="0" smtClean="0"/>
              <a:t>Not </a:t>
            </a:r>
            <a:r>
              <a:rPr lang="en-US" i="1" dirty="0"/>
              <a:t>enough bandwidth (the “memory wall”</a:t>
            </a:r>
            <a:r>
              <a:rPr lang="en-US" i="1" dirty="0" smtClean="0"/>
              <a:t>)</a:t>
            </a:r>
          </a:p>
          <a:p>
            <a:pPr lvl="1"/>
            <a:r>
              <a:rPr lang="en-US" dirty="0" smtClean="0">
                <a:solidFill>
                  <a:srgbClr val="0000FF"/>
                </a:solidFill>
              </a:rPr>
              <a:t>More use of CPU transistors, fewer bits moved to/from memory</a:t>
            </a:r>
            <a:endParaRPr lang="en-US" dirty="0">
              <a:solidFill>
                <a:srgbClr val="0000FF"/>
              </a:solidFill>
            </a:endParaRPr>
          </a:p>
          <a:p>
            <a:r>
              <a:rPr lang="en-US" i="1" dirty="0"/>
              <a:t>Rounding errors more treacherous than people </a:t>
            </a:r>
            <a:r>
              <a:rPr lang="en-US" i="1" dirty="0" smtClean="0"/>
              <a:t>realize</a:t>
            </a:r>
          </a:p>
          <a:p>
            <a:pPr lvl="1"/>
            <a:r>
              <a:rPr lang="en-US" dirty="0" smtClean="0">
                <a:solidFill>
                  <a:srgbClr val="0000FF"/>
                </a:solidFill>
              </a:rPr>
              <a:t>Unums eliminate rounding error, automate precision choice</a:t>
            </a:r>
          </a:p>
          <a:p>
            <a:r>
              <a:rPr lang="en-US" i="1" dirty="0"/>
              <a:t>Rounding errors prevent use of multicore methods</a:t>
            </a:r>
          </a:p>
          <a:p>
            <a:pPr lvl="1"/>
            <a:r>
              <a:rPr lang="en-US" dirty="0">
                <a:solidFill>
                  <a:srgbClr val="0000FF"/>
                </a:solidFill>
              </a:rPr>
              <a:t>Unums restore algebraic laws, eliminating </a:t>
            </a:r>
            <a:r>
              <a:rPr lang="en-US" dirty="0" smtClean="0">
                <a:solidFill>
                  <a:srgbClr val="0000FF"/>
                </a:solidFill>
              </a:rPr>
              <a:t>the deterrent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Revisiting the Big Challenges-2</a:t>
            </a:r>
            <a:endParaRPr lang="en-US" dirty="0">
              <a:ea typeface="+mj-ea"/>
              <a:cs typeface="+mj-cs"/>
            </a:endParaRPr>
          </a:p>
        </p:txBody>
      </p:sp>
      <p:sp>
        <p:nvSpPr>
          <p:cNvPr id="3" name="Content Placeholder 2"/>
          <p:cNvSpPr>
            <a:spLocks noGrp="1"/>
          </p:cNvSpPr>
          <p:nvPr>
            <p:ph idx="1"/>
          </p:nvPr>
        </p:nvSpPr>
        <p:spPr>
          <a:xfrm>
            <a:off x="457200" y="1600201"/>
            <a:ext cx="8229600" cy="4549987"/>
          </a:xfrm>
        </p:spPr>
        <p:txBody>
          <a:bodyPr rtlCol="0">
            <a:normAutofit/>
          </a:bodyPr>
          <a:lstStyle/>
          <a:p>
            <a:r>
              <a:rPr lang="en-US" i="1" dirty="0" smtClean="0"/>
              <a:t>Sampling </a:t>
            </a:r>
            <a:r>
              <a:rPr lang="en-US" i="1" dirty="0"/>
              <a:t>errors turn physics simulations into </a:t>
            </a:r>
            <a:r>
              <a:rPr lang="en-US" i="1" dirty="0" smtClean="0"/>
              <a:t>guesswork</a:t>
            </a:r>
          </a:p>
          <a:p>
            <a:pPr lvl="1"/>
            <a:r>
              <a:rPr lang="en-US" dirty="0" smtClean="0">
                <a:solidFill>
                  <a:srgbClr val="0000FF"/>
                </a:solidFill>
              </a:rPr>
              <a:t>Uboxes produce provable </a:t>
            </a:r>
            <a:r>
              <a:rPr lang="en-US" i="1" dirty="0" smtClean="0">
                <a:solidFill>
                  <a:srgbClr val="0000FF"/>
                </a:solidFill>
              </a:rPr>
              <a:t>bounds</a:t>
            </a:r>
            <a:r>
              <a:rPr lang="en-US" dirty="0" smtClean="0">
                <a:solidFill>
                  <a:srgbClr val="0000FF"/>
                </a:solidFill>
              </a:rPr>
              <a:t> on physical behavior</a:t>
            </a:r>
            <a:endParaRPr lang="en-US" dirty="0">
              <a:solidFill>
                <a:srgbClr val="0000FF"/>
              </a:solidFill>
            </a:endParaRPr>
          </a:p>
          <a:p>
            <a:r>
              <a:rPr lang="en-US" i="1" dirty="0"/>
              <a:t>Numerical methods are hard </a:t>
            </a:r>
            <a:r>
              <a:rPr lang="en-US" i="1" dirty="0" smtClean="0"/>
              <a:t>to</a:t>
            </a:r>
            <a:br>
              <a:rPr lang="en-US" i="1" dirty="0" smtClean="0"/>
            </a:br>
            <a:r>
              <a:rPr lang="en-US" i="1" dirty="0" smtClean="0"/>
              <a:t>use</a:t>
            </a:r>
            <a:r>
              <a:rPr lang="en-US" i="1" dirty="0"/>
              <a:t>, require </a:t>
            </a:r>
            <a:r>
              <a:rPr lang="en-US" i="1" dirty="0" smtClean="0"/>
              <a:t>expertise</a:t>
            </a:r>
          </a:p>
          <a:p>
            <a:pPr lvl="1"/>
            <a:r>
              <a:rPr lang="en-US" dirty="0" smtClean="0">
                <a:solidFill>
                  <a:srgbClr val="0000FF"/>
                </a:solidFill>
              </a:rPr>
              <a:t>“Paint bucket” and “Try everything” are brute force general methods that need no expertise… not even calculus</a:t>
            </a:r>
            <a:endParaRPr lang="en-US" dirty="0">
              <a:solidFill>
                <a:srgbClr val="0000FF"/>
              </a:solidFill>
            </a:endParaRPr>
          </a:p>
        </p:txBody>
      </p:sp>
    </p:spTree>
    <p:extLst>
      <p:ext uri="{BB962C8B-B14F-4D97-AF65-F5344CB8AC3E}">
        <p14:creationId xmlns:p14="http://schemas.microsoft.com/office/powerpoint/2010/main" val="4175299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Error</a:t>
            </a:r>
            <a:endParaRPr lang="en-US" dirty="0"/>
          </a:p>
        </p:txBody>
      </p:sp>
      <p:sp>
        <p:nvSpPr>
          <p:cNvPr id="3" name="Content Placeholder 2"/>
          <p:cNvSpPr>
            <a:spLocks noGrp="1"/>
          </p:cNvSpPr>
          <p:nvPr>
            <p:ph idx="1"/>
          </p:nvPr>
        </p:nvSpPr>
        <p:spPr>
          <a:xfrm>
            <a:off x="457200" y="1383839"/>
            <a:ext cx="4307840" cy="4876800"/>
          </a:xfrm>
        </p:spPr>
        <p:txBody>
          <a:bodyPr/>
          <a:lstStyle/>
          <a:p>
            <a:r>
              <a:rPr lang="en-US" dirty="0" smtClean="0"/>
              <a:t>A complete text </a:t>
            </a:r>
            <a:r>
              <a:rPr lang="en-US" dirty="0"/>
              <a:t>on unums and uboxes </a:t>
            </a:r>
            <a:r>
              <a:rPr lang="en-US" dirty="0" smtClean="0"/>
              <a:t>was published Feb 2015</a:t>
            </a:r>
            <a:r>
              <a:rPr lang="en-US" dirty="0"/>
              <a:t> </a:t>
            </a:r>
            <a:r>
              <a:rPr lang="en-US" dirty="0" smtClean="0"/>
              <a:t>(CRC Press)</a:t>
            </a:r>
          </a:p>
          <a:p>
            <a:r>
              <a:rPr lang="en-US" dirty="0" smtClean="0"/>
              <a:t>Aimed at </a:t>
            </a:r>
            <a:r>
              <a:rPr lang="en-US" i="1" dirty="0" smtClean="0"/>
              <a:t>general</a:t>
            </a:r>
            <a:r>
              <a:rPr lang="en-US" dirty="0" smtClean="0"/>
              <a:t> reader; mathematicians hate its casual, accessible style</a:t>
            </a:r>
          </a:p>
          <a:p>
            <a:r>
              <a:rPr lang="en-US" dirty="0" smtClean="0"/>
              <a:t>Complete prototype environment is available as free </a:t>
            </a:r>
            <a:r>
              <a:rPr lang="en-US" i="1" dirty="0" smtClean="0"/>
              <a:t>Mathematica</a:t>
            </a:r>
            <a:r>
              <a:rPr lang="en-US" dirty="0" smtClean="0"/>
              <a:t> notebook through publisher</a:t>
            </a:r>
          </a:p>
          <a:p>
            <a:r>
              <a:rPr lang="en-US" dirty="0" smtClean="0"/>
              <a:t>Amazon #1 Best Seller in Number Systems; they keep running out of copies</a:t>
            </a:r>
          </a:p>
        </p:txBody>
      </p:sp>
      <p:pic>
        <p:nvPicPr>
          <p:cNvPr id="4" name="Picture 3" descr="TEoE-FrontCo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226" y="620894"/>
            <a:ext cx="4150026" cy="5992519"/>
          </a:xfrm>
          <a:prstGeom prst="rect">
            <a:avLst/>
          </a:prstGeom>
        </p:spPr>
      </p:pic>
    </p:spTree>
    <p:extLst>
      <p:ext uri="{BB962C8B-B14F-4D97-AF65-F5344CB8AC3E}">
        <p14:creationId xmlns:p14="http://schemas.microsoft.com/office/powerpoint/2010/main" val="775875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parallel hardware than we can use</a:t>
            </a:r>
            <a:endParaRPr lang="en-US" dirty="0"/>
          </a:p>
        </p:txBody>
      </p:sp>
      <p:sp>
        <p:nvSpPr>
          <p:cNvPr id="3" name="Content Placeholder 2"/>
          <p:cNvSpPr>
            <a:spLocks noGrp="1"/>
          </p:cNvSpPr>
          <p:nvPr>
            <p:ph idx="1"/>
          </p:nvPr>
        </p:nvSpPr>
        <p:spPr/>
        <p:txBody>
          <a:bodyPr/>
          <a:lstStyle/>
          <a:p>
            <a:r>
              <a:rPr lang="en-US" dirty="0" smtClean="0"/>
              <a:t>Huge clusters usually partitioned into 10s, 100s of cores</a:t>
            </a:r>
          </a:p>
          <a:p>
            <a:r>
              <a:rPr lang="en-US" dirty="0" smtClean="0"/>
              <a:t>Few algorithms exploit millions of cores except LINPACK</a:t>
            </a:r>
          </a:p>
          <a:p>
            <a:r>
              <a:rPr lang="en-US" i="1" dirty="0" smtClean="0"/>
              <a:t>Capacity</a:t>
            </a:r>
            <a:r>
              <a:rPr lang="en-US" dirty="0" smtClean="0"/>
              <a:t> is not a substitute for </a:t>
            </a:r>
            <a:r>
              <a:rPr lang="en-US" i="1" dirty="0" smtClean="0"/>
              <a:t>capability</a:t>
            </a:r>
            <a:r>
              <a:rPr lang="en-US" dirty="0" smtClean="0"/>
              <a:t>!</a:t>
            </a:r>
            <a:endParaRPr lang="en-US" dirty="0"/>
          </a:p>
        </p:txBody>
      </p:sp>
      <p:pic>
        <p:nvPicPr>
          <p:cNvPr id="4" name="Picture 3" descr="th-2-pic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189" y="3027680"/>
            <a:ext cx="6327622" cy="3449320"/>
          </a:xfrm>
          <a:prstGeom prst="rect">
            <a:avLst/>
          </a:prstGeom>
        </p:spPr>
      </p:pic>
    </p:spTree>
    <p:extLst>
      <p:ext uri="{BB962C8B-B14F-4D97-AF65-F5344CB8AC3E}">
        <p14:creationId xmlns:p14="http://schemas.microsoft.com/office/powerpoint/2010/main" val="8379606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Progress</a:t>
            </a:r>
            <a:endParaRPr lang="en-US" dirty="0"/>
          </a:p>
        </p:txBody>
      </p:sp>
      <p:sp>
        <p:nvSpPr>
          <p:cNvPr id="3" name="Content Placeholder 2"/>
          <p:cNvSpPr>
            <a:spLocks noGrp="1"/>
          </p:cNvSpPr>
          <p:nvPr>
            <p:ph idx="1"/>
          </p:nvPr>
        </p:nvSpPr>
        <p:spPr/>
        <p:txBody>
          <a:bodyPr/>
          <a:lstStyle/>
          <a:p>
            <a:r>
              <a:rPr lang="en-US" dirty="0" smtClean="0"/>
              <a:t>Unum data types are now in Julia (funded by A*STAR)</a:t>
            </a:r>
          </a:p>
          <a:p>
            <a:pPr lvl="1"/>
            <a:r>
              <a:rPr lang="en-US" sz="1800" dirty="0" smtClean="0"/>
              <a:t>Alan Edelman, MIT</a:t>
            </a:r>
          </a:p>
          <a:p>
            <a:pPr lvl="1"/>
            <a:r>
              <a:rPr lang="en-US" sz="1800" dirty="0" smtClean="0"/>
              <a:t>Viral Shah, Julia Computing</a:t>
            </a:r>
          </a:p>
          <a:p>
            <a:pPr lvl="1"/>
            <a:r>
              <a:rPr lang="en-US" sz="1800" dirty="0"/>
              <a:t>Deepak </a:t>
            </a:r>
            <a:r>
              <a:rPr lang="en-US" sz="1800" dirty="0" err="1" smtClean="0"/>
              <a:t>Vinchhi</a:t>
            </a:r>
            <a:r>
              <a:rPr lang="en-US" sz="1800" dirty="0" smtClean="0"/>
              <a:t>, Julia Computing</a:t>
            </a:r>
          </a:p>
          <a:p>
            <a:pPr lvl="1"/>
            <a:r>
              <a:rPr lang="en-US" sz="1800" dirty="0" smtClean="0"/>
              <a:t>Isaac </a:t>
            </a:r>
            <a:r>
              <a:rPr lang="en-US" sz="1800" dirty="0" err="1" smtClean="0"/>
              <a:t>Yonemoto</a:t>
            </a:r>
            <a:r>
              <a:rPr lang="en-US" sz="1800" dirty="0" smtClean="0"/>
              <a:t>, REX Computing</a:t>
            </a:r>
          </a:p>
          <a:p>
            <a:pPr lvl="1"/>
            <a:r>
              <a:rPr lang="en-US" sz="1800" dirty="0" smtClean="0"/>
              <a:t>Jeffrey Sarnoff, Diadem Special Projects</a:t>
            </a:r>
          </a:p>
          <a:p>
            <a:pPr lvl="1"/>
            <a:r>
              <a:rPr lang="en-US" sz="1800" dirty="0" smtClean="0"/>
              <a:t>Job Van Der </a:t>
            </a:r>
            <a:r>
              <a:rPr lang="en-US" sz="1800" dirty="0" err="1" smtClean="0"/>
              <a:t>Zwan</a:t>
            </a:r>
            <a:r>
              <a:rPr lang="en-US" sz="1800" dirty="0" smtClean="0"/>
              <a:t>, </a:t>
            </a:r>
            <a:r>
              <a:rPr lang="en-US" sz="1800" dirty="0" smtClean="0">
                <a:hlinkClick r:id="rId2"/>
              </a:rPr>
              <a:t>julia-users@googlegroups.com</a:t>
            </a:r>
            <a:endParaRPr lang="en-US" sz="1800" dirty="0" smtClean="0"/>
          </a:p>
          <a:p>
            <a:pPr lvl="1"/>
            <a:r>
              <a:rPr lang="en-US" sz="1800" dirty="0" smtClean="0"/>
              <a:t>Thomas </a:t>
            </a:r>
            <a:r>
              <a:rPr lang="en-US" sz="1800" dirty="0" err="1" smtClean="0"/>
              <a:t>Breloff</a:t>
            </a:r>
            <a:r>
              <a:rPr lang="en-US" sz="1800" dirty="0" smtClean="0"/>
              <a:t>, </a:t>
            </a:r>
            <a:r>
              <a:rPr lang="en-US" sz="1800" dirty="0" err="1" smtClean="0"/>
              <a:t>Cointegrated</a:t>
            </a:r>
            <a:r>
              <a:rPr lang="en-US" sz="1800" dirty="0" smtClean="0"/>
              <a:t> Technologies</a:t>
            </a:r>
          </a:p>
          <a:p>
            <a:pPr lvl="1"/>
            <a:r>
              <a:rPr lang="en-US" sz="1800" dirty="0" smtClean="0"/>
              <a:t>61 repository results on </a:t>
            </a:r>
            <a:r>
              <a:rPr lang="en-US" sz="1800" dirty="0" err="1" smtClean="0"/>
              <a:t>github</a:t>
            </a:r>
            <a:r>
              <a:rPr lang="en-US" sz="1800" dirty="0" smtClean="0"/>
              <a:t>, too many to list here</a:t>
            </a:r>
          </a:p>
          <a:p>
            <a:r>
              <a:rPr lang="en-US" dirty="0" smtClean="0"/>
              <a:t>A Python version of the prototype environment exists:</a:t>
            </a:r>
            <a:r>
              <a:rPr lang="en-US" dirty="0"/>
              <a:t/>
            </a:r>
            <a:br>
              <a:rPr lang="en-US" dirty="0"/>
            </a:br>
            <a:r>
              <a:rPr lang="en-US" sz="2000" dirty="0">
                <a:hlinkClick r:id="rId3"/>
              </a:rPr>
              <a:t>https://github.com/dpsanders/</a:t>
            </a:r>
            <a:r>
              <a:rPr lang="en-US" sz="2000" dirty="0" smtClean="0">
                <a:hlinkClick r:id="rId3"/>
              </a:rPr>
              <a:t>pyunum</a:t>
            </a:r>
            <a:endParaRPr lang="en-US" sz="2000" dirty="0" smtClean="0"/>
          </a:p>
          <a:p>
            <a:pPr marL="0" indent="0">
              <a:buNone/>
            </a:pPr>
            <a:endParaRPr lang="en-US" dirty="0" smtClean="0"/>
          </a:p>
        </p:txBody>
      </p:sp>
    </p:spTree>
    <p:extLst>
      <p:ext uri="{BB962C8B-B14F-4D97-AF65-F5344CB8AC3E}">
        <p14:creationId xmlns:p14="http://schemas.microsoft.com/office/powerpoint/2010/main" val="355362555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Progress</a:t>
            </a:r>
            <a:endParaRPr lang="en-US" dirty="0"/>
          </a:p>
        </p:txBody>
      </p:sp>
      <p:sp>
        <p:nvSpPr>
          <p:cNvPr id="3" name="Content Placeholder 2"/>
          <p:cNvSpPr>
            <a:spLocks noGrp="1"/>
          </p:cNvSpPr>
          <p:nvPr>
            <p:ph idx="1"/>
          </p:nvPr>
        </p:nvSpPr>
        <p:spPr/>
        <p:txBody>
          <a:bodyPr/>
          <a:lstStyle/>
          <a:p>
            <a:r>
              <a:rPr lang="en-US" dirty="0" smtClean="0"/>
              <a:t>Lawrence Livermore National Lab</a:t>
            </a:r>
          </a:p>
          <a:p>
            <a:pPr lvl="1"/>
            <a:r>
              <a:rPr lang="en-US" sz="1600" dirty="0" smtClean="0"/>
              <a:t>David Jefferson</a:t>
            </a:r>
            <a:endParaRPr lang="en-US" sz="1400" dirty="0" smtClean="0"/>
          </a:p>
          <a:p>
            <a:pPr lvl="1"/>
            <a:r>
              <a:rPr lang="en-US" sz="1600" dirty="0" smtClean="0"/>
              <a:t>Charles Reynolds</a:t>
            </a:r>
          </a:p>
          <a:p>
            <a:pPr lvl="1"/>
            <a:r>
              <a:rPr lang="en-US" sz="1600" dirty="0" smtClean="0"/>
              <a:t>Robin Goldstone</a:t>
            </a:r>
          </a:p>
          <a:p>
            <a:pPr lvl="1"/>
            <a:r>
              <a:rPr lang="en-US" sz="1600" dirty="0" smtClean="0"/>
              <a:t>Dan Quinlan</a:t>
            </a:r>
          </a:p>
          <a:p>
            <a:pPr lvl="1"/>
            <a:r>
              <a:rPr lang="en-US" sz="1600" dirty="0" smtClean="0"/>
              <a:t>Markus </a:t>
            </a:r>
            <a:r>
              <a:rPr lang="en-US" sz="1600" dirty="0" err="1" smtClean="0"/>
              <a:t>Schordan</a:t>
            </a:r>
            <a:endParaRPr lang="en-US" sz="1600" dirty="0" smtClean="0"/>
          </a:p>
          <a:p>
            <a:pPr lvl="1"/>
            <a:r>
              <a:rPr lang="en-US" sz="1600" dirty="0" smtClean="0"/>
              <a:t>5 others</a:t>
            </a:r>
          </a:p>
          <a:p>
            <a:r>
              <a:rPr lang="en-US" dirty="0" smtClean="0"/>
              <a:t>University of California Santa Barbara</a:t>
            </a:r>
            <a:endParaRPr lang="en-US" dirty="0"/>
          </a:p>
          <a:p>
            <a:pPr lvl="1"/>
            <a:r>
              <a:rPr lang="en-US" sz="1600" dirty="0" smtClean="0"/>
              <a:t>Carlos </a:t>
            </a:r>
            <a:r>
              <a:rPr lang="en-US" sz="1600" dirty="0" err="1" smtClean="0"/>
              <a:t>Maltzahn</a:t>
            </a:r>
            <a:r>
              <a:rPr lang="en-US" sz="1600" dirty="0" smtClean="0"/>
              <a:t> is creating open source community for unums; student hired</a:t>
            </a:r>
            <a:endParaRPr lang="en-US" sz="1600" dirty="0"/>
          </a:p>
          <a:p>
            <a:r>
              <a:rPr lang="en-US" dirty="0" smtClean="0"/>
              <a:t>Karlsruhe Institute of Technology</a:t>
            </a:r>
            <a:endParaRPr lang="en-US" dirty="0"/>
          </a:p>
          <a:p>
            <a:pPr lvl="1"/>
            <a:r>
              <a:rPr lang="en-US" sz="1600" dirty="0" smtClean="0"/>
              <a:t>Ulrich Kulisch has formalized unum definition, proposed fixed-size implementation</a:t>
            </a:r>
          </a:p>
          <a:p>
            <a:r>
              <a:rPr lang="en-US" dirty="0" smtClean="0"/>
              <a:t>IEEE</a:t>
            </a:r>
            <a:endParaRPr lang="en-US" dirty="0"/>
          </a:p>
          <a:p>
            <a:pPr lvl="1"/>
            <a:r>
              <a:rPr lang="en-US" sz="1600" dirty="0" smtClean="0"/>
              <a:t>2015 President Tom Conte has urged creation of a unum IEEE Standard</a:t>
            </a:r>
          </a:p>
        </p:txBody>
      </p:sp>
    </p:spTree>
    <p:extLst>
      <p:ext uri="{BB962C8B-B14F-4D97-AF65-F5344CB8AC3E}">
        <p14:creationId xmlns:p14="http://schemas.microsoft.com/office/powerpoint/2010/main" val="45724673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Progress</a:t>
            </a:r>
            <a:endParaRPr lang="en-US" dirty="0"/>
          </a:p>
        </p:txBody>
      </p:sp>
      <p:sp>
        <p:nvSpPr>
          <p:cNvPr id="3" name="Content Placeholder 2"/>
          <p:cNvSpPr>
            <a:spLocks noGrp="1"/>
          </p:cNvSpPr>
          <p:nvPr>
            <p:ph idx="1"/>
          </p:nvPr>
        </p:nvSpPr>
        <p:spPr>
          <a:xfrm>
            <a:off x="457200" y="1365025"/>
            <a:ext cx="8229600" cy="4876800"/>
          </a:xfrm>
        </p:spPr>
        <p:txBody>
          <a:bodyPr/>
          <a:lstStyle/>
          <a:p>
            <a:r>
              <a:rPr lang="en-US" dirty="0"/>
              <a:t>Convert </a:t>
            </a:r>
            <a:r>
              <a:rPr lang="en-US" i="1" dirty="0"/>
              <a:t>Mathematica</a:t>
            </a:r>
            <a:r>
              <a:rPr lang="en-US" dirty="0"/>
              <a:t> prototype into a C library</a:t>
            </a:r>
          </a:p>
          <a:p>
            <a:pPr lvl="1"/>
            <a:r>
              <a:rPr lang="en-US" sz="1800" dirty="0" err="1" smtClean="0"/>
              <a:t>Elavarasi</a:t>
            </a:r>
            <a:r>
              <a:rPr lang="en-US" sz="1800" dirty="0" smtClean="0"/>
              <a:t> </a:t>
            </a:r>
            <a:r>
              <a:rPr lang="en-US" sz="1800" dirty="0" err="1" smtClean="0"/>
              <a:t>Manogaran</a:t>
            </a:r>
            <a:r>
              <a:rPr lang="en-US" sz="1800" dirty="0"/>
              <a:t> </a:t>
            </a:r>
            <a:r>
              <a:rPr lang="en-US" sz="1800" dirty="0" smtClean="0"/>
              <a:t>and </a:t>
            </a:r>
            <a:r>
              <a:rPr lang="en-US" sz="1800" dirty="0" err="1" smtClean="0"/>
              <a:t>Himeshi</a:t>
            </a:r>
            <a:r>
              <a:rPr lang="en-US" sz="1800" dirty="0" smtClean="0"/>
              <a:t> </a:t>
            </a:r>
            <a:r>
              <a:rPr lang="en-US" sz="1800" dirty="0" err="1" smtClean="0"/>
              <a:t>DeSilva</a:t>
            </a:r>
            <a:r>
              <a:rPr lang="en-US" sz="1800" dirty="0" smtClean="0"/>
              <a:t>, NUS</a:t>
            </a:r>
            <a:endParaRPr lang="en-US" sz="1800" dirty="0"/>
          </a:p>
          <a:p>
            <a:pPr lvl="1"/>
            <a:r>
              <a:rPr lang="en-US" sz="1800" dirty="0" smtClean="0"/>
              <a:t>Basic arithmetic + – * / working as of last week. 2 million ops per second.</a:t>
            </a:r>
            <a:endParaRPr lang="en-US" sz="1800" dirty="0"/>
          </a:p>
          <a:p>
            <a:r>
              <a:rPr lang="en-US" dirty="0" smtClean="0"/>
              <a:t>FPGA version</a:t>
            </a:r>
          </a:p>
          <a:p>
            <a:pPr lvl="1"/>
            <a:r>
              <a:rPr lang="en-US" dirty="0" smtClean="0"/>
              <a:t>A*STAR intends to fund and staff one of several efforts</a:t>
            </a:r>
          </a:p>
          <a:p>
            <a:r>
              <a:rPr lang="en-US" dirty="0" smtClean="0"/>
              <a:t>Custom VLSI processor</a:t>
            </a:r>
          </a:p>
          <a:p>
            <a:pPr lvl="1"/>
            <a:r>
              <a:rPr lang="en-US" dirty="0" smtClean="0"/>
              <a:t>Initially </a:t>
            </a:r>
            <a:r>
              <a:rPr lang="en-US" dirty="0"/>
              <a:t>with fixed-size data, plus lossless pack and unpack</a:t>
            </a:r>
          </a:p>
          <a:p>
            <a:pPr lvl="1"/>
            <a:r>
              <a:rPr lang="en-US" dirty="0"/>
              <a:t>Eventually, bit-addressed architecture with hardware memory management (similar to disc controller</a:t>
            </a:r>
            <a:r>
              <a:rPr lang="en-US" dirty="0" smtClean="0"/>
              <a:t>)</a:t>
            </a:r>
          </a:p>
          <a:p>
            <a:pPr lvl="1"/>
            <a:r>
              <a:rPr lang="en-US" dirty="0" smtClean="0"/>
              <a:t>Fundamentally different kind of processor design, incl. integer ops</a:t>
            </a:r>
          </a:p>
          <a:p>
            <a:pPr lvl="1"/>
            <a:r>
              <a:rPr lang="en-US" dirty="0" smtClean="0"/>
              <a:t>REX Computing will put unums in next version of their CPU</a:t>
            </a:r>
          </a:p>
          <a:p>
            <a:pPr lvl="1"/>
            <a:r>
              <a:rPr lang="en-US" dirty="0" smtClean="0"/>
              <a:t>A different unum approach discovered in February 2016 is super-fast and </a:t>
            </a:r>
            <a:r>
              <a:rPr lang="en-US" b="1" dirty="0" smtClean="0"/>
              <a:t>hardware-friendly</a:t>
            </a:r>
            <a:r>
              <a:rPr lang="en-US" dirty="0" smtClean="0"/>
              <a:t>. Hear about it in tomorrow’s talk!</a:t>
            </a:r>
          </a:p>
        </p:txBody>
      </p:sp>
      <p:sp>
        <p:nvSpPr>
          <p:cNvPr id="4" name="TextBox 3"/>
          <p:cNvSpPr txBox="1"/>
          <p:nvPr/>
        </p:nvSpPr>
        <p:spPr>
          <a:xfrm>
            <a:off x="1206235" y="6297038"/>
            <a:ext cx="6731530" cy="461665"/>
          </a:xfrm>
          <a:prstGeom prst="rect">
            <a:avLst/>
          </a:prstGeom>
          <a:solidFill>
            <a:srgbClr val="3366FF"/>
          </a:solidFill>
        </p:spPr>
        <p:txBody>
          <a:bodyPr wrap="none" rtlCol="0">
            <a:spAutoFit/>
          </a:bodyPr>
          <a:lstStyle/>
          <a:p>
            <a:r>
              <a:rPr lang="en-US" sz="2400" dirty="0" smtClean="0">
                <a:solidFill>
                  <a:srgbClr val="FFFFFF"/>
                </a:solidFill>
              </a:rPr>
              <a:t>The ocean is already starting to boil. Thank you!</a:t>
            </a:r>
            <a:endParaRPr lang="en-US" sz="2400" dirty="0">
              <a:solidFill>
                <a:srgbClr val="FFFFFF"/>
              </a:solidFill>
            </a:endParaRPr>
          </a:p>
        </p:txBody>
      </p:sp>
    </p:spTree>
    <p:extLst>
      <p:ext uri="{BB962C8B-B14F-4D97-AF65-F5344CB8AC3E}">
        <p14:creationId xmlns:p14="http://schemas.microsoft.com/office/powerpoint/2010/main" val="192394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592726" cy="990600"/>
          </a:xfrm>
        </p:spPr>
        <p:txBody>
          <a:bodyPr>
            <a:normAutofit/>
          </a:bodyPr>
          <a:lstStyle/>
          <a:p>
            <a:pPr fontAlgn="auto">
              <a:spcAft>
                <a:spcPts val="0"/>
              </a:spcAft>
              <a:defRPr/>
            </a:pPr>
            <a:r>
              <a:rPr lang="en-US" sz="3600" dirty="0" smtClean="0">
                <a:ea typeface="+mj-ea"/>
                <a:cs typeface="+mj-cs"/>
              </a:rPr>
              <a:t>Not enough bandwidth (“Memory wall”)</a:t>
            </a:r>
            <a:endParaRPr lang="en-US" sz="3600" dirty="0">
              <a:ea typeface="+mj-ea"/>
              <a:cs typeface="+mj-cs"/>
            </a:endParaRPr>
          </a:p>
        </p:txBody>
      </p:sp>
      <p:graphicFrame>
        <p:nvGraphicFramePr>
          <p:cNvPr id="21533" name="Group 29"/>
          <p:cNvGraphicFramePr>
            <a:graphicFrameLocks noGrp="1"/>
          </p:cNvGraphicFramePr>
          <p:nvPr>
            <p:ph idx="1"/>
            <p:extLst>
              <p:ext uri="{D42A27DB-BD31-4B8C-83A1-F6EECF244321}">
                <p14:modId xmlns:p14="http://schemas.microsoft.com/office/powerpoint/2010/main" val="3397575414"/>
              </p:ext>
            </p:extLst>
          </p:nvPr>
        </p:nvGraphicFramePr>
        <p:xfrm>
          <a:off x="746125" y="1629407"/>
          <a:ext cx="7448550" cy="3321052"/>
        </p:xfrm>
        <a:graphic>
          <a:graphicData uri="http://schemas.openxmlformats.org/drawingml/2006/table">
            <a:tbl>
              <a:tblPr/>
              <a:tblGrid>
                <a:gridCol w="3506023"/>
                <a:gridCol w="2144889"/>
                <a:gridCol w="1797638"/>
              </a:tblGrid>
              <a:tr h="832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cs typeface="Arial" charset="0"/>
                        </a:rPr>
                        <a:t>Operation</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cs typeface="Arial" charset="0"/>
                        </a:rPr>
                        <a:t>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cs typeface="Arial" charset="0"/>
                        </a:rPr>
                        <a:t>consumed</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cs typeface="Arial" charset="0"/>
                        </a:rPr>
                        <a:t>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cs typeface="Arial" charset="0"/>
                        </a:rPr>
                        <a:t>needed</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2"/>
                          </a:solidFill>
                          <a:effectLst/>
                          <a:latin typeface="+mn-lt"/>
                          <a:cs typeface="Arial" charset="0"/>
                        </a:rPr>
                        <a:t>64-bit multiply-add</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200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1 </a:t>
                      </a:r>
                      <a:r>
                        <a:rPr kumimoji="0" lang="en-US" sz="2200" b="0" i="0" u="none" strike="noStrike" cap="none" normalizeH="0" baseline="0" dirty="0" err="1" smtClean="0">
                          <a:ln>
                            <a:noFill/>
                          </a:ln>
                          <a:solidFill>
                            <a:srgbClr val="FFFF00"/>
                          </a:solidFill>
                          <a:effectLst/>
                          <a:latin typeface="+mn-lt"/>
                          <a:cs typeface="Arial" charset="0"/>
                        </a:rPr>
                        <a:t>nsec</a:t>
                      </a:r>
                      <a:endParaRPr kumimoji="0" lang="en-US" sz="2200" b="0" i="0"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2"/>
                          </a:solidFill>
                          <a:effectLst/>
                          <a:latin typeface="+mn-lt"/>
                          <a:cs typeface="Arial" charset="0"/>
                        </a:rPr>
                        <a:t>Read 64 bits from cache</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800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3 </a:t>
                      </a:r>
                      <a:r>
                        <a:rPr kumimoji="0" lang="en-US" sz="2200" b="0" i="0" u="none" strike="noStrike" cap="none" normalizeH="0" baseline="0" dirty="0" err="1" smtClean="0">
                          <a:ln>
                            <a:noFill/>
                          </a:ln>
                          <a:solidFill>
                            <a:srgbClr val="FFFF00"/>
                          </a:solidFill>
                          <a:effectLst/>
                          <a:latin typeface="+mn-lt"/>
                          <a:cs typeface="Arial" charset="0"/>
                        </a:rPr>
                        <a:t>nsec</a:t>
                      </a:r>
                      <a:endParaRPr kumimoji="0" lang="en-US" sz="2200" b="0" i="0"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bg2"/>
                          </a:solidFill>
                          <a:effectLst/>
                          <a:latin typeface="+mn-lt"/>
                          <a:cs typeface="Arial" charset="0"/>
                        </a:rPr>
                        <a:t>Move 64 bits across chip</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2000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5 </a:t>
                      </a:r>
                      <a:r>
                        <a:rPr kumimoji="0" lang="en-US" sz="2200" b="0" i="0" u="none" strike="noStrike" cap="none" normalizeH="0" baseline="0" dirty="0" err="1" smtClean="0">
                          <a:ln>
                            <a:noFill/>
                          </a:ln>
                          <a:solidFill>
                            <a:srgbClr val="FFFF00"/>
                          </a:solidFill>
                          <a:effectLst/>
                          <a:latin typeface="+mn-lt"/>
                          <a:cs typeface="Arial" charset="0"/>
                        </a:rPr>
                        <a:t>nsec</a:t>
                      </a:r>
                      <a:endParaRPr kumimoji="0" lang="en-US" sz="2200" b="0" i="0"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2"/>
                          </a:solidFill>
                          <a:effectLst/>
                          <a:latin typeface="+mn-lt"/>
                          <a:cs typeface="Arial" charset="0"/>
                        </a:rPr>
                        <a:t>Execute an instruction</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7500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mn-lt"/>
                          <a:cs typeface="Arial" charset="0"/>
                        </a:rPr>
                        <a:t>1 </a:t>
                      </a:r>
                      <a:r>
                        <a:rPr kumimoji="0" lang="en-US" sz="2200" b="0" i="0" u="none" strike="noStrike" cap="none" normalizeH="0" baseline="0" dirty="0" err="1" smtClean="0">
                          <a:ln>
                            <a:noFill/>
                          </a:ln>
                          <a:solidFill>
                            <a:srgbClr val="FFFF00"/>
                          </a:solidFill>
                          <a:effectLst/>
                          <a:latin typeface="+mn-lt"/>
                          <a:cs typeface="Arial" charset="0"/>
                        </a:rPr>
                        <a:t>nsec</a:t>
                      </a:r>
                      <a:endParaRPr kumimoji="0" lang="en-US" sz="2200" b="0" i="0"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bg1"/>
                          </a:solidFill>
                          <a:effectLst/>
                          <a:latin typeface="+mn-lt"/>
                          <a:cs typeface="Arial" charset="0"/>
                        </a:rPr>
                        <a:t>Read 64 bits from DRAM</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FFFF00"/>
                          </a:solidFill>
                          <a:effectLst/>
                          <a:latin typeface="+mn-lt"/>
                          <a:cs typeface="Arial" charset="0"/>
                        </a:rPr>
                        <a:t>12000 </a:t>
                      </a:r>
                      <a:r>
                        <a:rPr kumimoji="0" lang="en-US" sz="2200" b="1" i="1" u="none" strike="noStrike" cap="none" normalizeH="0" baseline="0" dirty="0" err="1" smtClean="0">
                          <a:ln>
                            <a:noFill/>
                          </a:ln>
                          <a:solidFill>
                            <a:srgbClr val="FFFF00"/>
                          </a:solidFill>
                          <a:effectLst/>
                          <a:latin typeface="+mn-lt"/>
                          <a:cs typeface="Arial" charset="0"/>
                        </a:rPr>
                        <a:t>pJ</a:t>
                      </a:r>
                      <a:endParaRPr kumimoji="0" lang="en-US" sz="2200" b="1" i="1"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FFFF00"/>
                          </a:solidFill>
                          <a:effectLst/>
                          <a:latin typeface="+mn-lt"/>
                          <a:cs typeface="Arial" charset="0"/>
                        </a:rPr>
                        <a:t>70 </a:t>
                      </a:r>
                      <a:r>
                        <a:rPr kumimoji="0" lang="en-US" sz="2200" b="1" i="1" u="none" strike="noStrike" cap="none" normalizeH="0" baseline="0" dirty="0" err="1" smtClean="0">
                          <a:ln>
                            <a:noFill/>
                          </a:ln>
                          <a:solidFill>
                            <a:srgbClr val="FFFF00"/>
                          </a:solidFill>
                          <a:effectLst/>
                          <a:latin typeface="+mn-lt"/>
                          <a:cs typeface="Arial" charset="0"/>
                        </a:rPr>
                        <a:t>nsec</a:t>
                      </a:r>
                      <a:endParaRPr kumimoji="0" lang="en-US" sz="2200" b="1" i="1" u="none" strike="noStrike" cap="none" normalizeH="0" baseline="0" dirty="0" smtClean="0">
                        <a:ln>
                          <a:noFill/>
                        </a:ln>
                        <a:solidFill>
                          <a:srgbClr val="FFFF00"/>
                        </a:solidFill>
                        <a:effectLst/>
                        <a:latin typeface="+mn-lt"/>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6890" name="TextBox 6"/>
          <p:cNvSpPr txBox="1">
            <a:spLocks noChangeArrowheads="1"/>
          </p:cNvSpPr>
          <p:nvPr/>
        </p:nvSpPr>
        <p:spPr bwMode="auto">
          <a:xfrm>
            <a:off x="1460500" y="5262041"/>
            <a:ext cx="6223000"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504825" indent="-504825">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2400" dirty="0"/>
              <a:t>Notice that 12000 pJ </a:t>
            </a:r>
            <a:r>
              <a:rPr lang="en-US" sz="2400" dirty="0" smtClean="0"/>
              <a:t>at </a:t>
            </a:r>
            <a:r>
              <a:rPr lang="en-US" sz="2400" dirty="0"/>
              <a:t>3 GHz = 36 watts!</a:t>
            </a:r>
          </a:p>
        </p:txBody>
      </p:sp>
      <p:sp>
        <p:nvSpPr>
          <p:cNvPr id="2" name="TextBox 1"/>
          <p:cNvSpPr txBox="1"/>
          <p:nvPr/>
        </p:nvSpPr>
        <p:spPr>
          <a:xfrm>
            <a:off x="746125" y="6019800"/>
            <a:ext cx="7793474" cy="369332"/>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dirty="0">
                <a:latin typeface="+mn-lt"/>
                <a:ea typeface="+mn-ea"/>
                <a:cs typeface="+mn-cs"/>
              </a:rPr>
              <a:t>One-size-fits-all overkill </a:t>
            </a:r>
            <a:r>
              <a:rPr lang="en-US" dirty="0" smtClean="0">
                <a:latin typeface="+mn-lt"/>
                <a:ea typeface="+mn-ea"/>
                <a:cs typeface="+mn-cs"/>
              </a:rPr>
              <a:t>64-bit precision </a:t>
            </a:r>
            <a:r>
              <a:rPr lang="en-US" i="1" dirty="0">
                <a:latin typeface="+mn-lt"/>
                <a:ea typeface="+mn-ea"/>
                <a:cs typeface="+mn-cs"/>
              </a:rPr>
              <a:t>wastes energy</a:t>
            </a:r>
            <a:r>
              <a:rPr lang="en-US" i="1">
                <a:latin typeface="+mn-lt"/>
                <a:ea typeface="+mn-ea"/>
                <a:cs typeface="+mn-cs"/>
              </a:rPr>
              <a:t>, </a:t>
            </a:r>
            <a:r>
              <a:rPr lang="en-US" i="1" smtClean="0">
                <a:latin typeface="+mn-lt"/>
                <a:ea typeface="+mn-ea"/>
                <a:cs typeface="+mn-cs"/>
              </a:rPr>
              <a:t>storage, </a:t>
            </a:r>
            <a:r>
              <a:rPr lang="en-US" i="1" dirty="0">
                <a:latin typeface="+mn-lt"/>
                <a:ea typeface="+mn-ea"/>
                <a:cs typeface="+mn-cs"/>
              </a:rPr>
              <a:t>bandwidth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Happy 101</a:t>
            </a:r>
            <a:r>
              <a:rPr lang="en-US" baseline="30000" dirty="0" smtClean="0">
                <a:ea typeface="+mj-ea"/>
                <a:cs typeface="+mj-cs"/>
              </a:rPr>
              <a:t>th</a:t>
            </a:r>
            <a:r>
              <a:rPr lang="en-US" dirty="0" smtClean="0">
                <a:ea typeface="+mj-ea"/>
                <a:cs typeface="+mj-cs"/>
              </a:rPr>
              <a:t> Birthday, Floating Point</a:t>
            </a:r>
            <a:endParaRPr lang="en-US" dirty="0">
              <a:ea typeface="+mj-ea"/>
              <a:cs typeface="+mj-cs"/>
            </a:endParaRPr>
          </a:p>
        </p:txBody>
      </p:sp>
      <p:sp>
        <p:nvSpPr>
          <p:cNvPr id="3" name="Content Placeholder 2"/>
          <p:cNvSpPr>
            <a:spLocks noGrp="1"/>
          </p:cNvSpPr>
          <p:nvPr>
            <p:ph idx="1"/>
          </p:nvPr>
        </p:nvSpPr>
        <p:spPr>
          <a:xfrm>
            <a:off x="457200" y="1600201"/>
            <a:ext cx="8229600" cy="922867"/>
          </a:xfrm>
        </p:spPr>
        <p:txBody>
          <a:bodyPr rtlCol="0">
            <a:normAutofit fontScale="70000" lnSpcReduction="20000"/>
          </a:bodyPr>
          <a:lstStyle/>
          <a:p>
            <a:pPr marL="0" indent="0" fontAlgn="auto">
              <a:lnSpc>
                <a:spcPct val="110000"/>
              </a:lnSpc>
              <a:spcAft>
                <a:spcPts val="0"/>
              </a:spcAft>
              <a:buFont typeface="Arial" pitchFamily="34" charset="0"/>
              <a:buNone/>
              <a:defRPr/>
            </a:pPr>
            <a:r>
              <a:rPr lang="en-US" dirty="0" smtClean="0">
                <a:ea typeface="+mn-ea"/>
                <a:cs typeface="+mn-cs"/>
              </a:rPr>
              <a:t>1914: Torres y Quevedo proposes automatic computing with fraction &amp; exponent.</a:t>
            </a:r>
          </a:p>
          <a:p>
            <a:pPr marL="0" indent="0" fontAlgn="auto">
              <a:lnSpc>
                <a:spcPct val="110000"/>
              </a:lnSpc>
              <a:spcAft>
                <a:spcPts val="0"/>
              </a:spcAft>
              <a:buFont typeface="Arial" pitchFamily="34" charset="0"/>
              <a:buNone/>
              <a:defRPr/>
            </a:pPr>
            <a:r>
              <a:rPr lang="en-US" dirty="0" smtClean="0">
                <a:ea typeface="+mn-ea"/>
                <a:cs typeface="+mn-cs"/>
              </a:rPr>
              <a:t>2015: We still use a format designed for World War I hardware capabilities.</a:t>
            </a:r>
          </a:p>
        </p:txBody>
      </p:sp>
      <p:pic>
        <p:nvPicPr>
          <p:cNvPr id="4" name="Picture 3" descr="Fig1.2-BirthdayCake101-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91" y="2279887"/>
            <a:ext cx="7918468" cy="4305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“Original Sin” of Computer </a:t>
            </a:r>
            <a:r>
              <a:rPr lang="en-US" dirty="0">
                <a:ea typeface="+mj-ea"/>
                <a:cs typeface="+mj-cs"/>
              </a:rPr>
              <a:t>M</a:t>
            </a:r>
            <a:r>
              <a:rPr lang="en-US" dirty="0" smtClean="0">
                <a:ea typeface="+mj-ea"/>
                <a:cs typeface="+mj-cs"/>
              </a:rPr>
              <a:t>ath</a:t>
            </a:r>
            <a:endParaRPr lang="en-US" dirty="0">
              <a:ea typeface="+mj-ea"/>
              <a:cs typeface="+mj-cs"/>
            </a:endParaRPr>
          </a:p>
        </p:txBody>
      </p:sp>
      <p:sp>
        <p:nvSpPr>
          <p:cNvPr id="15362" name="Content Placeholder 4"/>
          <p:cNvSpPr>
            <a:spLocks noGrp="1"/>
          </p:cNvSpPr>
          <p:nvPr>
            <p:ph idx="1"/>
          </p:nvPr>
        </p:nvSpPr>
        <p:spPr>
          <a:xfrm>
            <a:off x="6156325" y="1835153"/>
            <a:ext cx="2819400" cy="3553883"/>
          </a:xfrm>
        </p:spPr>
        <p:txBody>
          <a:bodyPr/>
          <a:lstStyle/>
          <a:p>
            <a:pPr marL="0" indent="0">
              <a:buFont typeface="Arial" charset="0"/>
              <a:buNone/>
            </a:pPr>
            <a:r>
              <a:rPr lang="en-US" sz="2800" dirty="0">
                <a:latin typeface="Arial" charset="0"/>
              </a:rPr>
              <a:t>“The computer cannot give you the exact value, sorry. Use </a:t>
            </a:r>
            <a:r>
              <a:rPr lang="en-US" sz="2800" i="1" dirty="0">
                <a:latin typeface="Arial" charset="0"/>
              </a:rPr>
              <a:t>this</a:t>
            </a:r>
            <a:r>
              <a:rPr lang="en-US" sz="2800" dirty="0">
                <a:latin typeface="Arial" charset="0"/>
              </a:rPr>
              <a:t> value instead. It’s close.”</a:t>
            </a:r>
          </a:p>
        </p:txBody>
      </p:sp>
      <p:pic>
        <p:nvPicPr>
          <p:cNvPr id="15363" name="Picture 3" descr="OriginalS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8" y="1646302"/>
            <a:ext cx="5921375" cy="42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125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10745</TotalTime>
  <Words>3469</Words>
  <Application>Microsoft Macintosh PowerPoint</Application>
  <PresentationFormat>On-screen Show (4:3)</PresentationFormat>
  <Paragraphs>482</Paragraphs>
  <Slides>62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Clarity</vt:lpstr>
      <vt:lpstr>Equation</vt:lpstr>
      <vt:lpstr>AN ENERGY-EFFICIENT AND MASSIVELY PARALLEL APPROACH TO VALID NUMERICS </vt:lpstr>
      <vt:lpstr>Why ask for 1018 flops per second?</vt:lpstr>
      <vt:lpstr>Big problems facing computing</vt:lpstr>
      <vt:lpstr>The ones vendors care most about</vt:lpstr>
      <vt:lpstr>Too much power and heat needed</vt:lpstr>
      <vt:lpstr>More parallel hardware than we can use</vt:lpstr>
      <vt:lpstr>Not enough bandwidth (“Memory wall”)</vt:lpstr>
      <vt:lpstr>Happy 101th Birthday, Floating Point</vt:lpstr>
      <vt:lpstr>The “Original Sin” of Computer Math</vt:lpstr>
      <vt:lpstr>A Key Idea: The Ubit</vt:lpstr>
      <vt:lpstr>Floats designed for visible scratch work</vt:lpstr>
      <vt:lpstr>Analogy: Printing in 1970 vs. 2015</vt:lpstr>
      <vt:lpstr>This is just… sad.</vt:lpstr>
      <vt:lpstr>Float Disaster: The Ariane 5</vt:lpstr>
      <vt:lpstr>When rounding error killed 38 people</vt:lpstr>
      <vt:lpstr>The Sleipner Oil Platform Disaster</vt:lpstr>
      <vt:lpstr>Floats prevent use of parallelism</vt:lpstr>
      <vt:lpstr>A New Number Format: The Unum</vt:lpstr>
      <vt:lpstr>Three ways to express a big number</vt:lpstr>
      <vt:lpstr>Fear of overflow wastes bits, time</vt:lpstr>
      <vt:lpstr>Why unums use fewer bits than floats</vt:lpstr>
      <vt:lpstr>A Typesetting Analogy</vt:lpstr>
      <vt:lpstr>Open ranges, as well as exact points</vt:lpstr>
      <vt:lpstr>The Warlpiri unums</vt:lpstr>
      <vt:lpstr>Fixed-size unums: faster than floats</vt:lpstr>
      <vt:lpstr>Floating Point II: The Wrath of Kahan</vt:lpstr>
      <vt:lpstr>Typical Kahan Challenge (invented by J-M Müller)</vt:lpstr>
      <vt:lpstr>Kahan’s “Smooth Surprise”</vt:lpstr>
      <vt:lpstr>Rump’s Royal Pain</vt:lpstr>
      <vt:lpstr>Some principles of unum math</vt:lpstr>
      <vt:lpstr>Reason 1 why interval math hasn’t displaced floats: The “Wrapping Problem”</vt:lpstr>
      <vt:lpstr>Reason 2: The Dependency Problem</vt:lpstr>
      <vt:lpstr>Accuracy on a 32-bit budget: a contest</vt:lpstr>
      <vt:lpstr>Contest results: Floats</vt:lpstr>
      <vt:lpstr>Contest results: Intervals</vt:lpstr>
      <vt:lpstr>Contest results: Unums</vt:lpstr>
      <vt:lpstr>An Experiment that should interest SKA: Fast Fourier Transforms with unums</vt:lpstr>
      <vt:lpstr>Uboxes and solution sets</vt:lpstr>
      <vt:lpstr>Polynomials: bane of classic intervals</vt:lpstr>
      <vt:lpstr>Polynomial evaluation solved at last</vt:lpstr>
      <vt:lpstr>The Deeply Unsatisfying Error Bounds of Classical Analysis</vt:lpstr>
      <vt:lpstr>Quarter-circle example</vt:lpstr>
      <vt:lpstr>Set is connected; need a seed</vt:lpstr>
      <vt:lpstr>Exactly one neighbor passes</vt:lpstr>
      <vt:lpstr>The new trial set</vt:lpstr>
      <vt:lpstr>The complete quarter circle</vt:lpstr>
      <vt:lpstr>Compressed Final Result</vt:lpstr>
      <vt:lpstr>Fifth-degree polynomial roots</vt:lpstr>
      <vt:lpstr>The power of open-closed endpoints</vt:lpstr>
      <vt:lpstr>Classical Numerical Analysis</vt:lpstr>
      <vt:lpstr>Pendulums Done Right</vt:lpstr>
      <vt:lpstr>A New Type of Parallelism</vt:lpstr>
      <vt:lpstr>Physical Truth vs. Force-Fit Solution</vt:lpstr>
      <vt:lpstr>Uboxes for linear solvers</vt:lpstr>
      <vt:lpstr>Float, Interval, and Ubox Solutions</vt:lpstr>
      <vt:lpstr>Other Apps with Ubox Solutions</vt:lpstr>
      <vt:lpstr>Revisiting the Big Challenges-1</vt:lpstr>
      <vt:lpstr>Revisiting the Big Challenges-2</vt:lpstr>
      <vt:lpstr>The End of Error</vt:lpstr>
      <vt:lpstr>Work in Progress</vt:lpstr>
      <vt:lpstr>Work in Progress</vt:lpstr>
      <vt:lpstr>Work in Progress</vt:lpstr>
    </vt:vector>
  </TitlesOfParts>
  <Manager/>
  <Company>Ceranovo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Unum Arithmetic</dc:title>
  <dc:subject/>
  <dc:creator>John Gustafson</dc:creator>
  <cp:keywords/>
  <dc:description/>
  <cp:lastModifiedBy>John Gustafson</cp:lastModifiedBy>
  <cp:revision>348</cp:revision>
  <dcterms:created xsi:type="dcterms:W3CDTF">2013-12-05T16:09:57Z</dcterms:created>
  <dcterms:modified xsi:type="dcterms:W3CDTF">2016-06-01T14:48:46Z</dcterms:modified>
  <cp:category/>
</cp:coreProperties>
</file>