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37"/>
  </p:notesMasterIdLst>
  <p:handoutMasterIdLst>
    <p:handoutMasterId r:id="rId38"/>
  </p:handoutMasterIdLst>
  <p:sldIdLst>
    <p:sldId id="256" r:id="rId2"/>
    <p:sldId id="257" r:id="rId3"/>
    <p:sldId id="258" r:id="rId4"/>
    <p:sldId id="259" r:id="rId5"/>
    <p:sldId id="260" r:id="rId6"/>
    <p:sldId id="261" r:id="rId7"/>
    <p:sldId id="289" r:id="rId8"/>
    <p:sldId id="262" r:id="rId9"/>
    <p:sldId id="263" r:id="rId10"/>
    <p:sldId id="264" r:id="rId11"/>
    <p:sldId id="265" r:id="rId12"/>
    <p:sldId id="267" r:id="rId13"/>
    <p:sldId id="269" r:id="rId14"/>
    <p:sldId id="271" r:id="rId15"/>
    <p:sldId id="268" r:id="rId16"/>
    <p:sldId id="272" r:id="rId17"/>
    <p:sldId id="270" r:id="rId18"/>
    <p:sldId id="266" r:id="rId19"/>
    <p:sldId id="290" r:id="rId20"/>
    <p:sldId id="291" r:id="rId21"/>
    <p:sldId id="273" r:id="rId22"/>
    <p:sldId id="274" r:id="rId23"/>
    <p:sldId id="275" r:id="rId24"/>
    <p:sldId id="276" r:id="rId25"/>
    <p:sldId id="277" r:id="rId26"/>
    <p:sldId id="279" r:id="rId27"/>
    <p:sldId id="280" r:id="rId28"/>
    <p:sldId id="281" r:id="rId29"/>
    <p:sldId id="282" r:id="rId30"/>
    <p:sldId id="286" r:id="rId31"/>
    <p:sldId id="283" r:id="rId32"/>
    <p:sldId id="284" r:id="rId33"/>
    <p:sldId id="285" r:id="rId34"/>
    <p:sldId id="287" r:id="rId35"/>
    <p:sldId id="288" r:id="rId3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00FF"/>
    <a:srgbClr val="72FFFF"/>
    <a:srgbClr val="A5FF08"/>
    <a:srgbClr val="B5FF6D"/>
    <a:srgbClr val="80B60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763" autoAdjust="0"/>
    <p:restoredTop sz="79240" autoAdjust="0"/>
  </p:normalViewPr>
  <p:slideViewPr>
    <p:cSldViewPr snapToGrid="0" snapToObjects="1">
      <p:cViewPr varScale="1">
        <p:scale>
          <a:sx n="165" d="100"/>
          <a:sy n="165" d="100"/>
        </p:scale>
        <p:origin x="-104" y="-57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943F761-FB63-B743-9415-27ACD7B9374F}" type="datetimeFigureOut">
              <a:rPr lang="en-US" smtClean="0"/>
              <a:t>2/26/16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F507735-ED5C-2E4C-9745-80AE698AF13D}" type="slidenum">
              <a:rPr lang="en-US" smtClean="0"/>
              <a:t>‹#›</a:t>
            </a:fld>
            <a:endParaRPr lang="en-US"/>
          </a:p>
        </p:txBody>
      </p:sp>
    </p:spTree>
    <p:extLst>
      <p:ext uri="{BB962C8B-B14F-4D97-AF65-F5344CB8AC3E}">
        <p14:creationId xmlns:p14="http://schemas.microsoft.com/office/powerpoint/2010/main" val="37431519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16B6AC-EB50-5845-B29F-0ECE97045906}" type="datetimeFigureOut">
              <a:rPr lang="en-US" smtClean="0"/>
              <a:t>2/26/16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B520E3-5E2D-3642-AA0E-D9FE683337FC}" type="slidenum">
              <a:rPr lang="en-US" smtClean="0"/>
              <a:t>‹#›</a:t>
            </a:fld>
            <a:endParaRPr lang="en-US"/>
          </a:p>
        </p:txBody>
      </p:sp>
    </p:spTree>
    <p:extLst>
      <p:ext uri="{BB962C8B-B14F-4D97-AF65-F5344CB8AC3E}">
        <p14:creationId xmlns:p14="http://schemas.microsoft.com/office/powerpoint/2010/main" val="146516718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those of you who think you have already seen unums, this is a different approach. Every one of the slides here is completely new</a:t>
            </a:r>
            <a:r>
              <a:rPr lang="en-US" baseline="0" dirty="0" smtClean="0"/>
              <a:t> and has not been presented before the Multicore 2016 conference.</a:t>
            </a:r>
            <a:endParaRPr lang="en-US" dirty="0"/>
          </a:p>
        </p:txBody>
      </p:sp>
      <p:sp>
        <p:nvSpPr>
          <p:cNvPr id="4" name="Slide Number Placeholder 3"/>
          <p:cNvSpPr>
            <a:spLocks noGrp="1"/>
          </p:cNvSpPr>
          <p:nvPr>
            <p:ph type="sldNum" sz="quarter" idx="10"/>
          </p:nvPr>
        </p:nvSpPr>
        <p:spPr/>
        <p:txBody>
          <a:bodyPr/>
          <a:lstStyle/>
          <a:p>
            <a:fld id="{D2B520E3-5E2D-3642-AA0E-D9FE683337FC}" type="slidenum">
              <a:rPr lang="en-US" smtClean="0"/>
              <a:t>1</a:t>
            </a:fld>
            <a:endParaRPr lang="en-US"/>
          </a:p>
        </p:txBody>
      </p:sp>
    </p:spTree>
    <p:extLst>
      <p:ext uri="{BB962C8B-B14F-4D97-AF65-F5344CB8AC3E}">
        <p14:creationId xmlns:p14="http://schemas.microsoft.com/office/powerpoint/2010/main" val="1763553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colleague</a:t>
            </a:r>
            <a:r>
              <a:rPr lang="en-US" baseline="0" dirty="0" smtClean="0"/>
              <a:t> of mine at NUS, Roland Yap, popped his head into my office one day and asked, “Your number types… can the solve a problem like this?”</a:t>
            </a:r>
          </a:p>
          <a:p>
            <a:endParaRPr lang="en-US" baseline="0" dirty="0" smtClean="0"/>
          </a:p>
          <a:p>
            <a:r>
              <a:rPr lang="en-US" baseline="0" dirty="0" smtClean="0"/>
              <a:t>I always prefer problems supplied by others. When people write papers about new numerical approaches, I notice they almost always think up their own problems, and their methods miraculously work very well for that cherry-picked problem. It’s much more interesting when you have no control over what problem someone throws at you.</a:t>
            </a:r>
          </a:p>
          <a:p>
            <a:endParaRPr lang="en-US" baseline="0" dirty="0" smtClean="0"/>
          </a:p>
          <a:p>
            <a:r>
              <a:rPr lang="en-US" baseline="0" dirty="0" smtClean="0"/>
              <a:t>Just look at this mess. Twelve variables, and all but one of the equations is nonlinear! Think you can solve it by algebraic substitution? It’s hopeless. How about a numerical method where you use gradient search? That could be very slow, and you have no idea how many solutions there are, or even if there </a:t>
            </a:r>
            <a:r>
              <a:rPr lang="en-US" i="1" baseline="0" dirty="0" smtClean="0"/>
              <a:t>are</a:t>
            </a:r>
            <a:r>
              <a:rPr lang="en-US" i="0" baseline="0" dirty="0" smtClean="0"/>
              <a:t> any solutions. How about “box consistency”, where you plug in an interval for all but one variable, and use that to restrict the possible interval range of that one variable? I soon found that doing so produced looser bounds, not tighter ones. Incidentally, I only found the picture in the top left by searching the web for “robot kinematics”, and once I did, I realized that “</a:t>
            </a:r>
            <a:r>
              <a:rPr lang="en-US" i="1" baseline="0" dirty="0" smtClean="0"/>
              <a:t>s</a:t>
            </a:r>
            <a:r>
              <a:rPr lang="en-US" i="0" baseline="0" dirty="0" smtClean="0"/>
              <a:t>” and “</a:t>
            </a:r>
            <a:r>
              <a:rPr lang="en-US" i="1" baseline="0" dirty="0" smtClean="0"/>
              <a:t>c</a:t>
            </a:r>
            <a:r>
              <a:rPr lang="en-US" i="0" baseline="0" dirty="0" smtClean="0"/>
              <a:t>” stand for sine and cosine of the six possible angles.</a:t>
            </a:r>
          </a:p>
          <a:p>
            <a:endParaRPr lang="en-US" i="0" baseline="0" dirty="0" smtClean="0"/>
          </a:p>
          <a:p>
            <a:r>
              <a:rPr lang="en-US" i="0" baseline="0" dirty="0" smtClean="0"/>
              <a:t>The last equation trivially proves that all</a:t>
            </a:r>
            <a:r>
              <a:rPr lang="en-US" i="1" baseline="0" dirty="0" smtClean="0"/>
              <a:t> s </a:t>
            </a:r>
            <a:r>
              <a:rPr lang="en-US" i="0" baseline="0" dirty="0" smtClean="0"/>
              <a:t>and </a:t>
            </a:r>
            <a:r>
              <a:rPr lang="en-US" i="1" baseline="0" dirty="0" smtClean="0"/>
              <a:t>c</a:t>
            </a:r>
            <a:r>
              <a:rPr lang="en-US" i="0" baseline="0" dirty="0" smtClean="0"/>
              <a:t> values are between –1 and +1. Well, of course; they’re sines and cosines of the six possible angles in the picture. But other than that… where to start?</a:t>
            </a:r>
          </a:p>
          <a:p>
            <a:endParaRPr lang="en-US" i="0" baseline="0" dirty="0" smtClean="0"/>
          </a:p>
          <a:p>
            <a:r>
              <a:rPr lang="en-US" i="0" baseline="0" dirty="0" smtClean="0"/>
              <a:t>Suppose we do the unthinkable, and </a:t>
            </a:r>
            <a:r>
              <a:rPr lang="en-US" i="1" baseline="0" dirty="0" smtClean="0"/>
              <a:t>try everything</a:t>
            </a:r>
            <a:r>
              <a:rPr lang="en-US" i="0" baseline="0" dirty="0" smtClean="0"/>
              <a:t>? If we split each range –1 to +1 into two ranges, –1 to 0 and 0 to +1, those are unum sets in the three-bit representation. Can you imagine how quickly a computer can compute if it only has to operate on three bit quantities? Think </a:t>
            </a:r>
            <a:r>
              <a:rPr lang="en-US" i="1" baseline="0" dirty="0" smtClean="0"/>
              <a:t>picoseconds</a:t>
            </a:r>
            <a:r>
              <a:rPr lang="en-US" i="0" baseline="0" dirty="0" smtClean="0"/>
              <a:t>, not nanoseconds. OK, here we go…</a:t>
            </a:r>
          </a:p>
        </p:txBody>
      </p:sp>
      <p:sp>
        <p:nvSpPr>
          <p:cNvPr id="4" name="Slide Number Placeholder 3"/>
          <p:cNvSpPr>
            <a:spLocks noGrp="1"/>
          </p:cNvSpPr>
          <p:nvPr>
            <p:ph type="sldNum" sz="quarter" idx="10"/>
          </p:nvPr>
        </p:nvSpPr>
        <p:spPr/>
        <p:txBody>
          <a:bodyPr/>
          <a:lstStyle/>
          <a:p>
            <a:fld id="{D2B520E3-5E2D-3642-AA0E-D9FE683337FC}" type="slidenum">
              <a:rPr lang="en-US" smtClean="0"/>
              <a:t>10</a:t>
            </a:fld>
            <a:endParaRPr lang="en-US"/>
          </a:p>
        </p:txBody>
      </p:sp>
    </p:spTree>
    <p:extLst>
      <p:ext uri="{BB962C8B-B14F-4D97-AF65-F5344CB8AC3E}">
        <p14:creationId xmlns:p14="http://schemas.microsoft.com/office/powerpoint/2010/main" val="2028113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two to the sixth possible ways to split the </a:t>
            </a:r>
            <a:r>
              <a:rPr lang="en-US" i="1" dirty="0" smtClean="0"/>
              <a:t>s</a:t>
            </a:r>
            <a:r>
              <a:rPr lang="en-US" dirty="0" smtClean="0"/>
              <a:t> values,</a:t>
            </a:r>
            <a:r>
              <a:rPr lang="en-US" baseline="0" dirty="0" smtClean="0"/>
              <a:t> or 64 ways they could be less than zero or greater than zero, and similarly 64 ways to split the </a:t>
            </a:r>
            <a:r>
              <a:rPr lang="en-US" i="1" baseline="0" dirty="0" smtClean="0"/>
              <a:t>c</a:t>
            </a:r>
            <a:r>
              <a:rPr lang="en-US" baseline="0" dirty="0" smtClean="0"/>
              <a:t> values. Those are the two axes of the grid. But look at all the possibilities that immediately were </a:t>
            </a:r>
            <a:r>
              <a:rPr lang="en-US" i="1" baseline="0" dirty="0" smtClean="0"/>
              <a:t>ruled out</a:t>
            </a:r>
            <a:r>
              <a:rPr lang="en-US" i="0" baseline="0" dirty="0" smtClean="0"/>
              <a:t>, shown in green. Almost all of them! The red squares are the only combinations that were compliant with all twelve equations. Those 4096 sub-cubes could be evaluated in parallel, like a GPU might be able to do, say. This is a huge reduction in the space that needs to be searched. At this point you could switch to your favorite higher-precision search method, but at least you would have a far smaller volume of space to explore.</a:t>
            </a:r>
          </a:p>
          <a:p>
            <a:endParaRPr lang="en-US" i="0" baseline="0" dirty="0" smtClean="0"/>
          </a:p>
          <a:p>
            <a:r>
              <a:rPr lang="en-US" i="0" baseline="0" dirty="0" smtClean="0"/>
              <a:t>I want to come back to this robotics problem in a bit. Right now, we have to stop since I’ve only defined three real numbers: 0, –1, and 1, so maybe it’s time to get some more values into our system.</a:t>
            </a:r>
            <a:endParaRPr lang="en-US" dirty="0"/>
          </a:p>
        </p:txBody>
      </p:sp>
      <p:sp>
        <p:nvSpPr>
          <p:cNvPr id="4" name="Slide Number Placeholder 3"/>
          <p:cNvSpPr>
            <a:spLocks noGrp="1"/>
          </p:cNvSpPr>
          <p:nvPr>
            <p:ph type="sldNum" sz="quarter" idx="10"/>
          </p:nvPr>
        </p:nvSpPr>
        <p:spPr/>
        <p:txBody>
          <a:bodyPr/>
          <a:lstStyle/>
          <a:p>
            <a:fld id="{D2B520E3-5E2D-3642-AA0E-D9FE683337FC}" type="slidenum">
              <a:rPr lang="en-US" smtClean="0"/>
              <a:t>11</a:t>
            </a:fld>
            <a:endParaRPr lang="en-US"/>
          </a:p>
        </p:txBody>
      </p:sp>
    </p:spTree>
    <p:extLst>
      <p:ext uri="{BB962C8B-B14F-4D97-AF65-F5344CB8AC3E}">
        <p14:creationId xmlns:p14="http://schemas.microsoft.com/office/powerpoint/2010/main" val="3598879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the aboriginal</a:t>
            </a:r>
            <a:r>
              <a:rPr lang="en-US" baseline="0" dirty="0" smtClean="0"/>
              <a:t> people of Australia and South America, who have little need for mathematics, have words for “one” and “two”. So let’s put the number 2 into the mix. Of course we need –2 as well. On the bottom half of the circle, we use the reciprocals of 2 and –2. Notice that the reciprocal of </a:t>
            </a:r>
            <a:r>
              <a:rPr lang="en-US" i="1" baseline="0" dirty="0" smtClean="0"/>
              <a:t>every</a:t>
            </a:r>
            <a:r>
              <a:rPr lang="en-US" i="0" baseline="0" dirty="0" smtClean="0"/>
              <a:t> number on the circle is its reflection about the horizontal axis!</a:t>
            </a:r>
          </a:p>
          <a:p>
            <a:endParaRPr lang="en-US" i="0" baseline="0" dirty="0" smtClean="0"/>
          </a:p>
          <a:p>
            <a:r>
              <a:rPr lang="en-US" i="0" baseline="0" dirty="0" smtClean="0"/>
              <a:t>It didn’t have to be 2. It could have been any finite number greater than 1. And I do mean </a:t>
            </a:r>
            <a:r>
              <a:rPr lang="en-US" i="1" baseline="0" dirty="0" smtClean="0"/>
              <a:t>any</a:t>
            </a:r>
            <a:r>
              <a:rPr lang="en-US" i="0" baseline="0" dirty="0" smtClean="0"/>
              <a:t> number, You could use the square root of 2, or pi, and generate its negative and the two reciprocals. This is the point in the system where we can exercise human choice; the four values 0, +1, ±</a:t>
            </a:r>
            <a:r>
              <a:rPr lang="en-US" sz="1200" dirty="0" smtClean="0"/>
              <a:t>∞, and –1 are mathematically</a:t>
            </a:r>
            <a:r>
              <a:rPr lang="en-US" sz="1200" baseline="0" dirty="0" smtClean="0"/>
              <a:t> dictated by the rules for addition, subtraction, multiplication, and division, but the rest of the numbers present some flexible choices. I get funny reactions when I tell people that pi is an exact number. They say, “No it’s not! No matter how many decimals you use, it’s never exact!” That confuses the decimal approximations we tend to think in, with the actual meaning of the number pi. Pi is exact, folks. And it can be an exact </a:t>
            </a:r>
            <a:r>
              <a:rPr lang="en-US" sz="1200" i="1" baseline="0" dirty="0" smtClean="0"/>
              <a:t>number</a:t>
            </a:r>
            <a:r>
              <a:rPr lang="en-US" sz="1200" i="0" baseline="0" dirty="0" smtClean="0"/>
              <a:t> in the computer sense, if the computer number format needs it to be. Again, this is not symbolic mathematics like Maple and Mathematica use; it’s numerical computing with pure </a:t>
            </a:r>
            <a:r>
              <a:rPr lang="en-US" sz="1200" b="1" i="0" baseline="0" dirty="0" smtClean="0"/>
              <a:t>bit-level operations</a:t>
            </a:r>
            <a:r>
              <a:rPr lang="en-US" sz="1200" i="0" baseline="0" dirty="0" smtClean="0"/>
              <a:t>.</a:t>
            </a:r>
            <a:endParaRPr lang="en-US" dirty="0"/>
          </a:p>
        </p:txBody>
      </p:sp>
      <p:sp>
        <p:nvSpPr>
          <p:cNvPr id="4" name="Slide Number Placeholder 3"/>
          <p:cNvSpPr>
            <a:spLocks noGrp="1"/>
          </p:cNvSpPr>
          <p:nvPr>
            <p:ph type="sldNum" sz="quarter" idx="10"/>
          </p:nvPr>
        </p:nvSpPr>
        <p:spPr/>
        <p:txBody>
          <a:bodyPr/>
          <a:lstStyle/>
          <a:p>
            <a:fld id="{D2B520E3-5E2D-3642-AA0E-D9FE683337FC}" type="slidenum">
              <a:rPr lang="en-US" smtClean="0"/>
              <a:t>12</a:t>
            </a:fld>
            <a:endParaRPr lang="en-US"/>
          </a:p>
        </p:txBody>
      </p:sp>
    </p:spTree>
    <p:extLst>
      <p:ext uri="{BB962C8B-B14F-4D97-AF65-F5344CB8AC3E}">
        <p14:creationId xmlns:p14="http://schemas.microsoft.com/office/powerpoint/2010/main" val="13158867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you’ve read my book, you know how much I like color-coding to make bit strings more legible. Happily, we can still identify the</a:t>
            </a:r>
            <a:r>
              <a:rPr lang="en-US" baseline="0" dirty="0" smtClean="0"/>
              <a:t> first bit as the “sign bit”, so it is colored red here as I did in my book. I used red because of the financial convention of red ink meaning negative numbers.</a:t>
            </a:r>
          </a:p>
          <a:p>
            <a:endParaRPr lang="en-US" baseline="0" dirty="0" smtClean="0"/>
          </a:p>
          <a:p>
            <a:r>
              <a:rPr lang="en-US" baseline="0" dirty="0" smtClean="0"/>
              <a:t>However, notice that the sign bit is meaningless for two values: zero and ±</a:t>
            </a:r>
            <a:r>
              <a:rPr lang="en-US" sz="1200" dirty="0" smtClean="0"/>
              <a:t>∞. This</a:t>
            </a:r>
            <a:r>
              <a:rPr lang="en-US" sz="1200" baseline="0" dirty="0" smtClean="0"/>
              <a:t> system does away with the IEEE headache known as “negative zero”. The IEEE rules for dealing with signed zero are so arbitrary and groundless that they have produced grief for hardware designers for thirty years. My personal favorite is the rule that says the square root of negative zero must be negative zero. Right. And that is based on what mathematical concept, exactly?</a:t>
            </a:r>
            <a:endParaRPr lang="en-US" dirty="0"/>
          </a:p>
        </p:txBody>
      </p:sp>
      <p:sp>
        <p:nvSpPr>
          <p:cNvPr id="4" name="Slide Number Placeholder 3"/>
          <p:cNvSpPr>
            <a:spLocks noGrp="1"/>
          </p:cNvSpPr>
          <p:nvPr>
            <p:ph type="sldNum" sz="quarter" idx="10"/>
          </p:nvPr>
        </p:nvSpPr>
        <p:spPr/>
        <p:txBody>
          <a:bodyPr/>
          <a:lstStyle/>
          <a:p>
            <a:fld id="{D2B520E3-5E2D-3642-AA0E-D9FE683337FC}" type="slidenum">
              <a:rPr lang="en-US" smtClean="0"/>
              <a:t>13</a:t>
            </a:fld>
            <a:endParaRPr lang="en-US"/>
          </a:p>
        </p:txBody>
      </p:sp>
    </p:spTree>
    <p:extLst>
      <p:ext uri="{BB962C8B-B14F-4D97-AF65-F5344CB8AC3E}">
        <p14:creationId xmlns:p14="http://schemas.microsoft.com/office/powerpoint/2010/main" val="8269299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have forgotten</a:t>
            </a:r>
            <a:r>
              <a:rPr lang="en-US" baseline="0" dirty="0" smtClean="0"/>
              <a:t> how to negate a 2s complement number, you’re not alone. It’s not as simple as flipping the first bit, the way it is for sign-magnitude arithmetic. The very first electronic computers from IBM used sign-magnitude representation, and the IEEE float standard is based on that. But 2s complement has displaced sign-magnitude pretty universally these days, partly because it doesn’t have a redundant representation of zero.</a:t>
            </a:r>
          </a:p>
          <a:p>
            <a:endParaRPr lang="en-US" baseline="0" dirty="0" smtClean="0"/>
          </a:p>
          <a:p>
            <a:r>
              <a:rPr lang="en-US" baseline="0" dirty="0" smtClean="0"/>
              <a:t>So the rule is: flip all the bits, and add 1. Ignore the overflow, if there is any; just save the number of bits you start with. So for zero, you take 0000, flip it to 1111, add 1 and it overflows to 0000 so you’re back where you started. The same for the representation of ±</a:t>
            </a:r>
            <a:r>
              <a:rPr lang="en-US" sz="1200" dirty="0" smtClean="0"/>
              <a:t>∞; when you flip</a:t>
            </a:r>
            <a:r>
              <a:rPr lang="en-US" sz="1200" baseline="0" dirty="0" smtClean="0"/>
              <a:t> the bits and add 1, it turns 1000 back into 1000. No more conditional tests in the software or hardware for the goofy case of negative zero. It just works.</a:t>
            </a:r>
          </a:p>
          <a:p>
            <a:endParaRPr lang="en-US" sz="1200" baseline="0" dirty="0" smtClean="0"/>
          </a:p>
          <a:p>
            <a:r>
              <a:rPr lang="en-US" sz="1200" baseline="0" dirty="0" smtClean="0"/>
              <a:t>Geometrically, just flip the circle about its vertical axis.</a:t>
            </a:r>
            <a:endParaRPr lang="en-US" dirty="0"/>
          </a:p>
        </p:txBody>
      </p:sp>
      <p:sp>
        <p:nvSpPr>
          <p:cNvPr id="4" name="Slide Number Placeholder 3"/>
          <p:cNvSpPr>
            <a:spLocks noGrp="1"/>
          </p:cNvSpPr>
          <p:nvPr>
            <p:ph type="sldNum" sz="quarter" idx="10"/>
          </p:nvPr>
        </p:nvSpPr>
        <p:spPr/>
        <p:txBody>
          <a:bodyPr/>
          <a:lstStyle/>
          <a:p>
            <a:fld id="{D2B520E3-5E2D-3642-AA0E-D9FE683337FC}" type="slidenum">
              <a:rPr lang="en-US" smtClean="0"/>
              <a:t>14</a:t>
            </a:fld>
            <a:endParaRPr lang="en-US"/>
          </a:p>
        </p:txBody>
      </p:sp>
    </p:spTree>
    <p:extLst>
      <p:ext uri="{BB962C8B-B14F-4D97-AF65-F5344CB8AC3E}">
        <p14:creationId xmlns:p14="http://schemas.microsoft.com/office/powerpoint/2010/main" val="3419757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 this is a big one. Other than the SORN</a:t>
            </a:r>
            <a:r>
              <a:rPr lang="en-US" baseline="0" dirty="0" smtClean="0"/>
              <a:t> slide, this may be the most disruptive idea in this slide deck. </a:t>
            </a:r>
            <a:r>
              <a:rPr lang="en-US" dirty="0" smtClean="0"/>
              <a:t>I’m proposing a fundamental change to the way we commonly write and read numbers, one that conceivably could be taught in grade school from now on.</a:t>
            </a:r>
          </a:p>
          <a:p>
            <a:endParaRPr lang="en-US" dirty="0" smtClean="0"/>
          </a:p>
          <a:p>
            <a:r>
              <a:rPr lang="en-US" dirty="0" smtClean="0"/>
              <a:t>The</a:t>
            </a:r>
            <a:r>
              <a:rPr lang="en-US" baseline="0" dirty="0" smtClean="0"/>
              <a:t> term “unary minus” means a minus sign that negates the value that follows, as opposed to the kind of minus we mean when we write </a:t>
            </a:r>
            <a:r>
              <a:rPr lang="en-US" i="1" baseline="0" dirty="0" smtClean="0"/>
              <a:t>x</a:t>
            </a:r>
            <a:r>
              <a:rPr lang="en-US" i="0" baseline="0" dirty="0" smtClean="0"/>
              <a:t> – </a:t>
            </a:r>
            <a:r>
              <a:rPr lang="en-US" i="1" baseline="0" dirty="0" smtClean="0"/>
              <a:t>y</a:t>
            </a:r>
            <a:r>
              <a:rPr lang="en-US" i="0" baseline="0" dirty="0" smtClean="0"/>
              <a:t>. We can abbreviate zero minus x as just, minus x. Leave out the zero. </a:t>
            </a:r>
            <a:r>
              <a:rPr lang="en-US" b="1" i="0" baseline="0" dirty="0" smtClean="0"/>
              <a:t>We could do the same thing for 1/x, and leave off the 1</a:t>
            </a:r>
            <a:r>
              <a:rPr lang="en-US" b="1" i="1" baseline="0" dirty="0" smtClean="0"/>
              <a:t>.</a:t>
            </a:r>
            <a:r>
              <a:rPr lang="en-US" b="0" i="1" baseline="0" dirty="0" smtClean="0"/>
              <a:t> </a:t>
            </a:r>
            <a:r>
              <a:rPr lang="en-US" b="0" i="0" baseline="0" dirty="0" smtClean="0"/>
              <a:t>Instead of saying “one over x” we would just say “over x”.</a:t>
            </a:r>
          </a:p>
          <a:p>
            <a:endParaRPr lang="en-US" b="0" i="0" baseline="0" dirty="0" smtClean="0"/>
          </a:p>
          <a:p>
            <a:r>
              <a:rPr lang="en-US" b="0" i="0" baseline="0" dirty="0" smtClean="0"/>
              <a:t>We know that compilers can parse unary minus signs; they’ve been doing it for sixty years. It should not be at all difficult for them to parse the “over” sign, unary “/”. </a:t>
            </a:r>
          </a:p>
          <a:p>
            <a:endParaRPr lang="en-US" b="0" i="0" baseline="0" dirty="0" smtClean="0"/>
          </a:p>
          <a:p>
            <a:r>
              <a:rPr lang="en-US" b="0" i="0" baseline="0" dirty="0" smtClean="0"/>
              <a:t>Notice that two unary minus signs cancel out. The negative of the negative of a number gives us back the positive. Similarly, the reciprocal of the reciprocal of a number gives us back the number. Usually you have to make an exception for dividing by zero, but we don’t with this system. The reciprocal of zero is ±</a:t>
            </a:r>
            <a:r>
              <a:rPr lang="en-US" sz="1200" dirty="0" smtClean="0"/>
              <a:t>∞, and the reciprocal of ±∞ is zero.</a:t>
            </a:r>
          </a:p>
          <a:p>
            <a:endParaRPr lang="en-US" sz="1200" dirty="0" smtClean="0"/>
          </a:p>
          <a:p>
            <a:r>
              <a:rPr lang="en-US" sz="1200" dirty="0" smtClean="0"/>
              <a:t>As</a:t>
            </a:r>
            <a:r>
              <a:rPr lang="en-US" sz="1200" baseline="0" dirty="0" smtClean="0"/>
              <a:t> anyone who has ever used a pocket calculator knows, dividing x by y is </a:t>
            </a:r>
            <a:r>
              <a:rPr lang="en-US" sz="1200" i="1" baseline="0" dirty="0" smtClean="0"/>
              <a:t>not</a:t>
            </a:r>
            <a:r>
              <a:rPr lang="en-US" sz="1200" i="0" baseline="0" dirty="0" smtClean="0"/>
              <a:t> the same as multiplying x by 1/y. Like, if you divide 6 by 3 you will get exactly 2 on a calculator or a computer. But if you multiply 6 by the calculator version of 1/3, you will get a number close to 2, but not quite! Which can be pretty disastrous in even the simplest of computer programs, like when you are trying to use these small integers or fractions to decide how many times to execute a loop of code.</a:t>
            </a:r>
          </a:p>
          <a:p>
            <a:endParaRPr lang="en-US" sz="1200" i="0" baseline="0" dirty="0" smtClean="0"/>
          </a:p>
          <a:p>
            <a:r>
              <a:rPr lang="en-US" sz="1200" i="0" baseline="0" dirty="0" smtClean="0"/>
              <a:t>We’ve long had the ability to negate numbers without any loss of accuracy or information. But reciprocation has always been sloppy, and you cannot take 1/x with floats and land exactly on another float unless you’re very lucky, so you experience rounding errors just with the simple act of asking for a reciprocal. Suppose going from 3 to 1/3 was as simple as writing “–3” for the negation of 3? You write “/3” and that is the answer. That is the way the computer stores it internally, and that is the way it displays the result for humans to read and understand. As I said, this probably has to be taught starting at the elementary school level at the time they introduce negative numbers, fractions, and decimals. They are just as hard to understand at first as fractions and decimals, and just as easy to understand after you get used to that notation.</a:t>
            </a:r>
          </a:p>
          <a:p>
            <a:endParaRPr lang="en-US" sz="1200" i="0" baseline="0" dirty="0" smtClean="0"/>
          </a:p>
          <a:p>
            <a:r>
              <a:rPr lang="en-US" sz="1200" i="0" baseline="0" dirty="0" smtClean="0"/>
              <a:t>I sometimes say that “division is the ‘bad boy’ of arithmetic.” It’s the hardest one to learn in school and the slowest to execute on a computer. Remember the notorious Intel Pentium Divide Bug? That was the result of aggressive attempts to raise the speed of divides on a microprocessor, since divides are quite a bit slower than multiplies the way we do things now. But the system described here makes all four arithmetic operations equally simple, equally symmetric, equally fast.</a:t>
            </a:r>
            <a:endParaRPr lang="en-US" dirty="0"/>
          </a:p>
        </p:txBody>
      </p:sp>
      <p:sp>
        <p:nvSpPr>
          <p:cNvPr id="4" name="Slide Number Placeholder 3"/>
          <p:cNvSpPr>
            <a:spLocks noGrp="1"/>
          </p:cNvSpPr>
          <p:nvPr>
            <p:ph type="sldNum" sz="quarter" idx="10"/>
          </p:nvPr>
        </p:nvSpPr>
        <p:spPr/>
        <p:txBody>
          <a:bodyPr/>
          <a:lstStyle/>
          <a:p>
            <a:fld id="{D2B520E3-5E2D-3642-AA0E-D9FE683337FC}" type="slidenum">
              <a:rPr lang="en-US" smtClean="0"/>
              <a:t>15</a:t>
            </a:fld>
            <a:endParaRPr lang="en-US"/>
          </a:p>
        </p:txBody>
      </p:sp>
    </p:spTree>
    <p:extLst>
      <p:ext uri="{BB962C8B-B14F-4D97-AF65-F5344CB8AC3E}">
        <p14:creationId xmlns:p14="http://schemas.microsoft.com/office/powerpoint/2010/main" val="24162479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 the the real number circle. To find the reciprocal of a number, find its reflection about the horizontal</a:t>
            </a:r>
            <a:r>
              <a:rPr lang="en-US" baseline="0" dirty="0" smtClean="0"/>
              <a:t> axis, as I mentioned earlier. That has a simple bitwise operation just like negation: Flip all the bits but the first one, add 1, and ignore any overflow. Pretty cool, huh? Like for the unum that represents +1, 0100, you flip the right three bits from 100 to 011 to get 0011, then add 1, get 0100 back again, so 1 turns into… 1. Do we need exceptions for 0 and ±</a:t>
            </a:r>
            <a:r>
              <a:rPr lang="en-US" sz="1200" dirty="0" smtClean="0"/>
              <a:t>∞? No. They work fine. 0000 becomes 0111, add 1 to get 1000, which is the unum representing ±∞. And vice versa. </a:t>
            </a:r>
          </a:p>
          <a:p>
            <a:endParaRPr lang="en-US" sz="1200" dirty="0" smtClean="0"/>
          </a:p>
          <a:p>
            <a:r>
              <a:rPr lang="en-US" sz="1200" dirty="0" smtClean="0"/>
              <a:t>I slipped</a:t>
            </a:r>
            <a:r>
              <a:rPr lang="en-US" sz="1200" baseline="0" dirty="0" smtClean="0"/>
              <a:t> something in here. Do you see what I did to the green numbers? I started to use the unary “over” notation. So instead of writing plus-or-minus infinity, I can just write over-zero. Which is a lot easier to do from a computer keyboard, let me tell you! it may look a little odd to see “–/2” for negative one-half, but you get used to it. It saves a character, too.</a:t>
            </a:r>
            <a:endParaRPr lang="en-US" dirty="0"/>
          </a:p>
        </p:txBody>
      </p:sp>
      <p:sp>
        <p:nvSpPr>
          <p:cNvPr id="4" name="Slide Number Placeholder 3"/>
          <p:cNvSpPr>
            <a:spLocks noGrp="1"/>
          </p:cNvSpPr>
          <p:nvPr>
            <p:ph type="sldNum" sz="quarter" idx="10"/>
          </p:nvPr>
        </p:nvSpPr>
        <p:spPr/>
        <p:txBody>
          <a:bodyPr/>
          <a:lstStyle/>
          <a:p>
            <a:fld id="{D2B520E3-5E2D-3642-AA0E-D9FE683337FC}" type="slidenum">
              <a:rPr lang="en-US" smtClean="0"/>
              <a:t>16</a:t>
            </a:fld>
            <a:endParaRPr lang="en-US"/>
          </a:p>
        </p:txBody>
      </p:sp>
    </p:spTree>
    <p:extLst>
      <p:ext uri="{BB962C8B-B14F-4D97-AF65-F5344CB8AC3E}">
        <p14:creationId xmlns:p14="http://schemas.microsoft.com/office/powerpoint/2010/main" val="3381635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a:t>
            </a:r>
            <a:r>
              <a:rPr lang="en-US" baseline="0" dirty="0" smtClean="0"/>
              <a:t> bit that can be picked off as having meaning is the last one: it is a ubit, just as it was with the IEEE-compatible version of the definition of unums. “Ubit” is short for “uncertainty bit”. If the ubit is zero, the value is exact. If it is 1, the value is the </a:t>
            </a:r>
            <a:r>
              <a:rPr lang="en-US" i="1" baseline="0" dirty="0" smtClean="0"/>
              <a:t>open interval between adjacent exact values</a:t>
            </a:r>
            <a:r>
              <a:rPr lang="en-US" i="0" baseline="0" dirty="0" smtClean="0"/>
              <a:t>. Notice how it’s monotone increasing that way. As you count up the 2s complement integer, you walk from left to right along the real number line. The less-than, greater-than relationship is perfect except for the overflow point at /0. which is where comparisons also have an exception for integers. I like to color-code the ubit in magenta, as you see here. I also try to use Courier monospace typeface for binary numbers, but Times or Arial for decimal numbers like the green ones shown here.</a:t>
            </a:r>
          </a:p>
          <a:p>
            <a:endParaRPr lang="en-US" i="0" baseline="0" dirty="0" smtClean="0"/>
          </a:p>
          <a:p>
            <a:r>
              <a:rPr lang="en-US" i="0" baseline="0" dirty="0" smtClean="0"/>
              <a:t>Now you can see how we could represent plenty of numbers along the circle. Let’s return to the robotics problem.</a:t>
            </a:r>
            <a:endParaRPr lang="en-US" dirty="0"/>
          </a:p>
        </p:txBody>
      </p:sp>
      <p:sp>
        <p:nvSpPr>
          <p:cNvPr id="4" name="Slide Number Placeholder 3"/>
          <p:cNvSpPr>
            <a:spLocks noGrp="1"/>
          </p:cNvSpPr>
          <p:nvPr>
            <p:ph type="sldNum" sz="quarter" idx="10"/>
          </p:nvPr>
        </p:nvSpPr>
        <p:spPr/>
        <p:txBody>
          <a:bodyPr/>
          <a:lstStyle/>
          <a:p>
            <a:fld id="{D2B520E3-5E2D-3642-AA0E-D9FE683337FC}" type="slidenum">
              <a:rPr lang="en-US" smtClean="0"/>
              <a:t>17</a:t>
            </a:fld>
            <a:endParaRPr lang="en-US"/>
          </a:p>
        </p:txBody>
      </p:sp>
    </p:spTree>
    <p:extLst>
      <p:ext uri="{BB962C8B-B14F-4D97-AF65-F5344CB8AC3E}">
        <p14:creationId xmlns:p14="http://schemas.microsoft.com/office/powerpoint/2010/main" val="703245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time, instead of splitting every dimension at once,</a:t>
            </a:r>
            <a:r>
              <a:rPr lang="en-US" baseline="0" dirty="0" smtClean="0"/>
              <a:t> split one dimension at a time and check for compliance with the twelve equations. When people compare optimization methods, they like to score them by how many times they have to evaluate the function being optimized. That’s fine, though it does reduce the amount of parallelism you might be able to exploit. There’s still a lot of parallelism, don’t worry, because after a few splits you get hundreds of candidate sub-cubes that can be split and examined simultaneously. By the way, we could have made use of the insight that the </a:t>
            </a:r>
            <a:r>
              <a:rPr lang="en-US" i="1" baseline="0" dirty="0" smtClean="0"/>
              <a:t>c</a:t>
            </a:r>
            <a:r>
              <a:rPr lang="en-US" baseline="0" dirty="0" smtClean="0"/>
              <a:t> and</a:t>
            </a:r>
            <a:r>
              <a:rPr lang="en-US" i="1" baseline="0" dirty="0" smtClean="0"/>
              <a:t> s </a:t>
            </a:r>
            <a:r>
              <a:rPr lang="en-US" baseline="0" dirty="0" smtClean="0"/>
              <a:t>values are sines and cosines and solved this with only six angle variables instead of twelve variables, but the point here is to be able to solve problems mindlessly, using the brute force power of a computer with a massive number of processors and a number system that can be trusted, unlike floats. </a:t>
            </a:r>
          </a:p>
          <a:p>
            <a:endParaRPr lang="en-US" baseline="0" dirty="0" smtClean="0"/>
          </a:p>
          <a:p>
            <a:r>
              <a:rPr lang="en-US" baseline="0" dirty="0" smtClean="0"/>
              <a:t>Define </a:t>
            </a:r>
            <a:r>
              <a:rPr lang="en-US" i="1" baseline="0" dirty="0" smtClean="0"/>
              <a:t>information</a:t>
            </a:r>
            <a:r>
              <a:rPr lang="en-US" i="0" baseline="0" dirty="0" smtClean="0"/>
              <a:t> as the reciprocal of </a:t>
            </a:r>
            <a:r>
              <a:rPr lang="en-US" i="1" baseline="0" dirty="0" smtClean="0"/>
              <a:t>uncertainty</a:t>
            </a:r>
            <a:r>
              <a:rPr lang="en-US" i="0" baseline="0" dirty="0" smtClean="0"/>
              <a:t>, where for any particular problem we can define the uncertainty as the volume of the answer space in however many dimensions the problem is. So we started with an answer volume of 2</a:t>
            </a:r>
            <a:r>
              <a:rPr lang="en-US" i="0" baseline="30000" dirty="0" smtClean="0"/>
              <a:t>12</a:t>
            </a:r>
            <a:r>
              <a:rPr lang="en-US" i="0" baseline="0" dirty="0" smtClean="0"/>
              <a:t> = 4096. With only 1600 function evaluations, we reduced the bounding volume by a factor of 1661 times. You can just barely see arcs starting to take shape. And notice that the c-s space in the top left shows two separate solution regions. A typical search method would only have found one of those two regions; we can instead search for all of them at once.</a:t>
            </a:r>
            <a:endParaRPr lang="en-US" dirty="0"/>
          </a:p>
        </p:txBody>
      </p:sp>
      <p:sp>
        <p:nvSpPr>
          <p:cNvPr id="4" name="Slide Number Placeholder 3"/>
          <p:cNvSpPr>
            <a:spLocks noGrp="1"/>
          </p:cNvSpPr>
          <p:nvPr>
            <p:ph type="sldNum" sz="quarter" idx="10"/>
          </p:nvPr>
        </p:nvSpPr>
        <p:spPr/>
        <p:txBody>
          <a:bodyPr/>
          <a:lstStyle/>
          <a:p>
            <a:fld id="{D2B520E3-5E2D-3642-AA0E-D9FE683337FC}" type="slidenum">
              <a:rPr lang="en-US" smtClean="0"/>
              <a:t>18</a:t>
            </a:fld>
            <a:endParaRPr lang="en-US"/>
          </a:p>
        </p:txBody>
      </p:sp>
    </p:spTree>
    <p:extLst>
      <p:ext uri="{BB962C8B-B14F-4D97-AF65-F5344CB8AC3E}">
        <p14:creationId xmlns:p14="http://schemas.microsoft.com/office/powerpoint/2010/main" val="8860554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it</a:t>
            </a:r>
            <a:r>
              <a:rPr lang="en-US" baseline="0" dirty="0" smtClean="0"/>
              <a:t> is after a second pass. I’m estimating that these function evaluations are super-fast because they involve so few bits; more on that in the next few slides, but I believe the refinement you see here can be obtained in milliseconds even if only a single processor is used. If you have plenty of tiny processors capable of this low-precision math, then it’s still microseconds to get this far. Let’s do just one more pass.</a:t>
            </a:r>
            <a:endParaRPr lang="en-US" dirty="0"/>
          </a:p>
        </p:txBody>
      </p:sp>
      <p:sp>
        <p:nvSpPr>
          <p:cNvPr id="4" name="Slide Number Placeholder 3"/>
          <p:cNvSpPr>
            <a:spLocks noGrp="1"/>
          </p:cNvSpPr>
          <p:nvPr>
            <p:ph type="sldNum" sz="quarter" idx="10"/>
          </p:nvPr>
        </p:nvSpPr>
        <p:spPr/>
        <p:txBody>
          <a:bodyPr/>
          <a:lstStyle/>
          <a:p>
            <a:fld id="{D2B520E3-5E2D-3642-AA0E-D9FE683337FC}" type="slidenum">
              <a:rPr lang="en-US" smtClean="0"/>
              <a:t>19</a:t>
            </a:fld>
            <a:endParaRPr lang="en-US"/>
          </a:p>
        </p:txBody>
      </p:sp>
    </p:spTree>
    <p:extLst>
      <p:ext uri="{BB962C8B-B14F-4D97-AF65-F5344CB8AC3E}">
        <p14:creationId xmlns:p14="http://schemas.microsoft.com/office/powerpoint/2010/main" val="4149460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original unums had sign, exponent, and fraction fields just like IEEE floats and obeying</a:t>
            </a:r>
            <a:r>
              <a:rPr lang="en-US" baseline="0" dirty="0" smtClean="0"/>
              <a:t> most of the same rules; those unums had three metadata fields, the “utag”, that described the exact-inexact state, the exponent size, and the fraction size, and they therefore had variable length. This new approach makes a complete break from IEEE float compatibility and redesigns the way we represent the infinite space of real numbers on a computer.</a:t>
            </a:r>
          </a:p>
          <a:p>
            <a:endParaRPr lang="en-US" baseline="0" dirty="0" smtClean="0"/>
          </a:p>
          <a:p>
            <a:r>
              <a:rPr lang="en-US" baseline="0" dirty="0" smtClean="0"/>
              <a:t>They are just as mathematically rigorous as before, but the clear up the remaining </a:t>
            </a:r>
            <a:r>
              <a:rPr lang="en-US" baseline="0" dirty="0" err="1" smtClean="0"/>
              <a:t>clunkiness</a:t>
            </a:r>
            <a:r>
              <a:rPr lang="en-US" baseline="0" dirty="0" smtClean="0"/>
              <a:t> of the IEEE format. They are so terse and so fast that you can think about solving very difficult equations by trying the entire real number line, overlooking nothing.</a:t>
            </a:r>
          </a:p>
          <a:p>
            <a:endParaRPr lang="en-US" baseline="0" dirty="0" smtClean="0"/>
          </a:p>
          <a:p>
            <a:r>
              <a:rPr lang="en-US" baseline="0" dirty="0" smtClean="0"/>
              <a:t>As was done in </a:t>
            </a:r>
            <a:r>
              <a:rPr lang="en-US" i="1" baseline="0" dirty="0" smtClean="0"/>
              <a:t>The End of Error: Unum Computing</a:t>
            </a:r>
            <a:r>
              <a:rPr lang="en-US" baseline="0" dirty="0" smtClean="0"/>
              <a:t>, we start with ultra-low precision and make the foundation of the method perfect before we go after larger numbers of bits for higher accuracy.</a:t>
            </a:r>
            <a:endParaRPr lang="en-US" dirty="0"/>
          </a:p>
        </p:txBody>
      </p:sp>
      <p:sp>
        <p:nvSpPr>
          <p:cNvPr id="4" name="Slide Number Placeholder 3"/>
          <p:cNvSpPr>
            <a:spLocks noGrp="1"/>
          </p:cNvSpPr>
          <p:nvPr>
            <p:ph type="sldNum" sz="quarter" idx="10"/>
          </p:nvPr>
        </p:nvSpPr>
        <p:spPr/>
        <p:txBody>
          <a:bodyPr/>
          <a:lstStyle/>
          <a:p>
            <a:fld id="{D2B520E3-5E2D-3642-AA0E-D9FE683337FC}" type="slidenum">
              <a:rPr lang="en-US" smtClean="0"/>
              <a:t>2</a:t>
            </a:fld>
            <a:endParaRPr lang="en-US"/>
          </a:p>
        </p:txBody>
      </p:sp>
    </p:spTree>
    <p:extLst>
      <p:ext uri="{BB962C8B-B14F-4D97-AF65-F5344CB8AC3E}">
        <p14:creationId xmlns:p14="http://schemas.microsoft.com/office/powerpoint/2010/main" val="803777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looking pretty good. Those are definitely arcs of the circle, and the bifurcation</a:t>
            </a:r>
            <a:r>
              <a:rPr lang="en-US" baseline="0" dirty="0" smtClean="0"/>
              <a:t> into two sets of arcs is clear in four of the six graphs. The information increase is a factor of 180 billion, with only six million function evaluations. I simulated this in Mathematica and did not use parallelism or even compilation, so I did have to wait a while. That’s why I’m itching for real unum and SORNs hardware.</a:t>
            </a:r>
          </a:p>
          <a:p>
            <a:endParaRPr lang="en-US" baseline="0" dirty="0" smtClean="0"/>
          </a:p>
          <a:p>
            <a:r>
              <a:rPr lang="en-US" baseline="0" dirty="0" smtClean="0"/>
              <a:t>I bet this is sufficient for a robotic controller to make a decision about how to twist each angle in the six degrees of freedom. It can then re-assess the boundary conditions of the problem, and again solve the problem with a rigorous bound. It’s not hard to imagine a robot having plenty of low-precision unum processors that can make these decisions in real time, easily, and faster than the physical robot can actually move using motors. Low-precision iterative control is a lot closer to the way nature lets animals move, after all. When a fly lands on a wall, it does not solve the </a:t>
            </a:r>
            <a:r>
              <a:rPr lang="en-US" baseline="0" dirty="0" err="1" smtClean="0"/>
              <a:t>Navier</a:t>
            </a:r>
            <a:r>
              <a:rPr lang="en-US" baseline="0" dirty="0" smtClean="0"/>
              <a:t>-Stokes equations for computational fluid dynamics. It obviously just uses visual feedback at very low precision to converge to a muscle solution, iteratively.</a:t>
            </a:r>
          </a:p>
          <a:p>
            <a:endParaRPr lang="en-US" baseline="0" dirty="0" smtClean="0"/>
          </a:p>
          <a:p>
            <a:r>
              <a:rPr lang="en-US" baseline="0" dirty="0" smtClean="0"/>
              <a:t>You could guess using floats, too. Somehow, I feel better about powerful robots having rigorous arithmetic underlying the choices they make about their motion. We may see the day when a robotic arm kills someone because of a rounding error.</a:t>
            </a:r>
            <a:endParaRPr lang="en-US" dirty="0"/>
          </a:p>
        </p:txBody>
      </p:sp>
      <p:sp>
        <p:nvSpPr>
          <p:cNvPr id="4" name="Slide Number Placeholder 3"/>
          <p:cNvSpPr>
            <a:spLocks noGrp="1"/>
          </p:cNvSpPr>
          <p:nvPr>
            <p:ph type="sldNum" sz="quarter" idx="10"/>
          </p:nvPr>
        </p:nvSpPr>
        <p:spPr/>
        <p:txBody>
          <a:bodyPr/>
          <a:lstStyle/>
          <a:p>
            <a:fld id="{D2B520E3-5E2D-3642-AA0E-D9FE683337FC}" type="slidenum">
              <a:rPr lang="en-US" smtClean="0"/>
              <a:t>20</a:t>
            </a:fld>
            <a:endParaRPr lang="en-US"/>
          </a:p>
        </p:txBody>
      </p:sp>
    </p:spTree>
    <p:extLst>
      <p:ext uri="{BB962C8B-B14F-4D97-AF65-F5344CB8AC3E}">
        <p14:creationId xmlns:p14="http://schemas.microsoft.com/office/powerpoint/2010/main" val="32577505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I said this is like unums 2.0. They are different from the original definition</a:t>
            </a:r>
            <a:r>
              <a:rPr lang="en-US" baseline="0" dirty="0" smtClean="0"/>
              <a:t> in the ways listed here. The original unums adjusted their ULP sizes according to the tightest possible bounds for arithmetic results. Here we have no flexibility in the uncertainty of unums that have the ubit set to 1 (the open intervals between exact values), but instead we let the results of arithmetic consist of multiple contiguous unums, and track them with a SORN representation. Departure from IEEE floats means no more ubounds, the equivalent of interval arithmetic but with endpoints that can be open or closed. In effect, the approach described here takes us directly to “ubox” representation in one dimension, and manages the sets of uboxes automatically. Again, the idea is to eliminate the need for numerical analysis expertise.</a:t>
            </a:r>
          </a:p>
          <a:p>
            <a:endParaRPr lang="en-US" baseline="0" dirty="0" smtClean="0"/>
          </a:p>
          <a:p>
            <a:r>
              <a:rPr lang="en-US" baseline="0" dirty="0" smtClean="0"/>
              <a:t>Over on the left I’ve shown an example of what you can do with six-bit unums. To save space, I just show the positive half of the real number circle. I doubt that computer designers will ever want anything but bit strings whose length is a power of two like 4, 8, 16, 32, and 64 bits, but it’s kind of fun to see how much computing power you can get with just six bits. These are all nice decimal numbers, not binary numbers. There is </a:t>
            </a:r>
            <a:r>
              <a:rPr lang="en-US" i="1" baseline="0" dirty="0" smtClean="0"/>
              <a:t>no</a:t>
            </a:r>
            <a:r>
              <a:rPr lang="en-US" i="0" baseline="0" dirty="0" smtClean="0"/>
              <a:t> translation error incurred by entering these decimal numbers into a computer or in producing human-readable output. What you see is what you get. Computing with them is just as fast as if they were like binary floats, with a dynamic range based on powers of 2 instead of powers of 10. Right now, the decimal IEEE floats are half the speed of binary IEEE floats, and that’s if you really work at it with special-purpose hardware.</a:t>
            </a:r>
          </a:p>
          <a:p>
            <a:endParaRPr lang="en-US" i="0" baseline="0" dirty="0" smtClean="0"/>
          </a:p>
          <a:p>
            <a:r>
              <a:rPr lang="en-US" i="0" baseline="0" dirty="0" smtClean="0"/>
              <a:t>With just six bits, I can cover over four orders of magnitude and about half a decimal digit of accuracy. This is like denominations of currency, notice. We have a one dollar bill, a two dollar bill that almost no one ever uses, a five dollar bill, ten, twenty, fifty, one hundred. US currency is a little crazy in that we have a 25-cent piece instead of a 20-cent piece, but Singapore currency uses a a 20-cent piece and follows this pattern perfectly. It might make sense to use this particular unum set in an embedded application, for example. One could certainly code this up and store each number in an 8-bit byte, wasting two bits, but still getting the benefit of small tables and easy input-output.</a:t>
            </a:r>
            <a:endParaRPr lang="en-US" dirty="0"/>
          </a:p>
        </p:txBody>
      </p:sp>
      <p:sp>
        <p:nvSpPr>
          <p:cNvPr id="4" name="Slide Number Placeholder 3"/>
          <p:cNvSpPr>
            <a:spLocks noGrp="1"/>
          </p:cNvSpPr>
          <p:nvPr>
            <p:ph type="sldNum" sz="quarter" idx="10"/>
          </p:nvPr>
        </p:nvSpPr>
        <p:spPr/>
        <p:txBody>
          <a:bodyPr/>
          <a:lstStyle/>
          <a:p>
            <a:fld id="{D2B520E3-5E2D-3642-AA0E-D9FE683337FC}" type="slidenum">
              <a:rPr lang="en-US" smtClean="0"/>
              <a:t>21</a:t>
            </a:fld>
            <a:endParaRPr lang="en-US"/>
          </a:p>
        </p:txBody>
      </p:sp>
    </p:spTree>
    <p:extLst>
      <p:ext uri="{BB962C8B-B14F-4D97-AF65-F5344CB8AC3E}">
        <p14:creationId xmlns:p14="http://schemas.microsoft.com/office/powerpoint/2010/main" val="13906984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talk about a byte’s worth</a:t>
            </a:r>
            <a:r>
              <a:rPr lang="en-US" baseline="0" dirty="0" smtClean="0"/>
              <a:t> of information for each unum. We want at least one decimal of accuracy and a decent dynamic range. IBM used to use base-16 floats, that is, the dynamic range adjusted in powers of 16 instead of powers of 2. That creates surprising losses of accuracy when a number crosses into the next larger regime, because suddenly the relative inaccuracy jumps by a factor of 16. A similar problem exists for base-10 floats, as you can see here. In an ideal system, the numbers would approximate an exponential curve, since that would mean the relative accuracy was constant. The arithmetic  tables would usually not “blur” as much, slowing the loss of information caused by the limited precision. Hmm…</a:t>
            </a:r>
            <a:endParaRPr lang="en-US" dirty="0"/>
          </a:p>
        </p:txBody>
      </p:sp>
      <p:sp>
        <p:nvSpPr>
          <p:cNvPr id="4" name="Slide Number Placeholder 3"/>
          <p:cNvSpPr>
            <a:spLocks noGrp="1"/>
          </p:cNvSpPr>
          <p:nvPr>
            <p:ph type="sldNum" sz="quarter" idx="10"/>
          </p:nvPr>
        </p:nvSpPr>
        <p:spPr/>
        <p:txBody>
          <a:bodyPr/>
          <a:lstStyle/>
          <a:p>
            <a:fld id="{D2B520E3-5E2D-3642-AA0E-D9FE683337FC}" type="slidenum">
              <a:rPr lang="en-US" smtClean="0"/>
              <a:t>22</a:t>
            </a:fld>
            <a:endParaRPr lang="en-US"/>
          </a:p>
        </p:txBody>
      </p:sp>
    </p:spTree>
    <p:extLst>
      <p:ext uri="{BB962C8B-B14F-4D97-AF65-F5344CB8AC3E}">
        <p14:creationId xmlns:p14="http://schemas.microsoft.com/office/powerpoint/2010/main" val="15170858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pleasant surprise. We have</a:t>
            </a:r>
            <a:r>
              <a:rPr lang="en-US" baseline="0" dirty="0" smtClean="0"/>
              <a:t> to represent both x and 1/x as exact values for whatever set of x we pick. So reciprocate the decimals we know we want as </a:t>
            </a:r>
            <a:r>
              <a:rPr lang="en-US" i="1" baseline="0" dirty="0" smtClean="0"/>
              <a:t>x</a:t>
            </a:r>
            <a:r>
              <a:rPr lang="en-US" i="0" baseline="0" dirty="0" smtClean="0"/>
              <a:t> values in our collection, and take the union of that set with the starting set. Notice that they are not all new, because several pairs already exist as perfect reciprocals: 0.1 and 10,  0.2 and 5, 0.5 and 2, The numbers shown in orange are the new ones. Where there is a traditional way to write a reciprocal as a decimal with a finite number of digits, we do so, since we are not yet used to the unary “over” notation. Therefore, we write 0.125 instead of /8, 0.25 instead of /4, and so on. But it is easier to write /0.9 than 10/9, for example. The numbers are sorted into numerical order, and this is one of the things we have to get used to sine it’s not obvious that 0.1 is less than /9 or that /6 is less than 0.2, for example. </a:t>
            </a:r>
          </a:p>
          <a:p>
            <a:endParaRPr lang="en-US" i="0" baseline="0" dirty="0" smtClean="0"/>
          </a:p>
          <a:p>
            <a:r>
              <a:rPr lang="en-US" i="0" baseline="0" dirty="0" smtClean="0"/>
              <a:t>Some of you might be thinking, “This looks like rational arithmetic.” I see the resemblance, but it’s not rational arithmetic. With rational arithmetic, you allow numbers of the form </a:t>
            </a:r>
            <a:r>
              <a:rPr lang="en-US" i="1" baseline="0" dirty="0" smtClean="0"/>
              <a:t>p</a:t>
            </a:r>
            <a:r>
              <a:rPr lang="en-US" i="0" baseline="0" dirty="0" smtClean="0"/>
              <a:t> over </a:t>
            </a:r>
            <a:r>
              <a:rPr lang="en-US" i="1" baseline="0" dirty="0" smtClean="0"/>
              <a:t>q</a:t>
            </a:r>
            <a:r>
              <a:rPr lang="en-US" i="0" baseline="0" dirty="0" smtClean="0"/>
              <a:t> where </a:t>
            </a:r>
            <a:r>
              <a:rPr lang="en-US" i="1" baseline="0" dirty="0" smtClean="0"/>
              <a:t>p</a:t>
            </a:r>
            <a:r>
              <a:rPr lang="en-US" i="0" baseline="0" dirty="0" smtClean="0"/>
              <a:t> and </a:t>
            </a:r>
            <a:r>
              <a:rPr lang="en-US" i="1" baseline="0" dirty="0" smtClean="0"/>
              <a:t>q</a:t>
            </a:r>
            <a:r>
              <a:rPr lang="en-US" i="0" baseline="0" dirty="0" smtClean="0"/>
              <a:t> are integers represented in a traditional way. The above set does not have a lot of possible p and q values. For example, two-thirds is </a:t>
            </a:r>
            <a:r>
              <a:rPr lang="en-US" i="1" baseline="0" dirty="0" smtClean="0"/>
              <a:t>not</a:t>
            </a:r>
            <a:r>
              <a:rPr lang="en-US" i="0" baseline="0" dirty="0" smtClean="0"/>
              <a:t> part of the set. And of course there is no storage of two distinct integers.</a:t>
            </a:r>
          </a:p>
          <a:p>
            <a:endParaRPr lang="en-US" i="0" baseline="0" dirty="0" smtClean="0"/>
          </a:p>
          <a:p>
            <a:r>
              <a:rPr lang="en-US" i="0" baseline="0" dirty="0" smtClean="0"/>
              <a:t>We have space for 64 exact numbers on the positive half of the real number circle. Why 64? Because we have 256 possible bit strings in a byte, and half of those are inexact. Of the 128 exact numbers, almost half, 63, are positive; 63 are negative, and then there are the unsigned values zero and over zero. See, “over zero” is only four syllables, so it’s also a lot easier to say than “plus or minus infinity,” which is eight syllables. Maybe it will catch on.</a:t>
            </a:r>
            <a:endParaRPr lang="en-US" dirty="0"/>
          </a:p>
        </p:txBody>
      </p:sp>
      <p:sp>
        <p:nvSpPr>
          <p:cNvPr id="4" name="Slide Number Placeholder 3"/>
          <p:cNvSpPr>
            <a:spLocks noGrp="1"/>
          </p:cNvSpPr>
          <p:nvPr>
            <p:ph type="sldNum" sz="quarter" idx="10"/>
          </p:nvPr>
        </p:nvSpPr>
        <p:spPr/>
        <p:txBody>
          <a:bodyPr/>
          <a:lstStyle/>
          <a:p>
            <a:fld id="{D2B520E3-5E2D-3642-AA0E-D9FE683337FC}" type="slidenum">
              <a:rPr lang="en-US" smtClean="0"/>
              <a:t>23</a:t>
            </a:fld>
            <a:endParaRPr lang="en-US"/>
          </a:p>
        </p:txBody>
      </p:sp>
    </p:spTree>
    <p:extLst>
      <p:ext uri="{BB962C8B-B14F-4D97-AF65-F5344CB8AC3E}">
        <p14:creationId xmlns:p14="http://schemas.microsoft.com/office/powerpoint/2010/main" val="1071137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explained in </a:t>
            </a:r>
            <a:r>
              <a:rPr lang="en-US" i="1" dirty="0" smtClean="0"/>
              <a:t>The</a:t>
            </a:r>
            <a:r>
              <a:rPr lang="en-US" i="1" baseline="0" dirty="0" smtClean="0"/>
              <a:t> End of Error</a:t>
            </a:r>
            <a:r>
              <a:rPr lang="en-US" baseline="0" dirty="0" smtClean="0"/>
              <a:t>, it is often desirable to have more accuracy for numbers close to 1, less accuracy for very large and very small numbers. This is the way humans use numbers. One way to do this is shown here. Call each factor of ten range a “decade”. The next decade up from 1 to 10, from 10 to 100, has fewer numbers in the lattice. The ones I picked are the ones that do not need the unary “over” notation. They all have nice traditional decimal reciprocals that do not need repeating decimals. For the decade after that, 100 to 1000, it looks like the currency-style unums: 100, 200, 500 ,1000. After that, things really grow by leaps and bounds, getting all the way to a googol, 10</a:t>
            </a:r>
            <a:r>
              <a:rPr lang="en-US" baseline="30000" dirty="0" smtClean="0"/>
              <a:t>100,</a:t>
            </a:r>
            <a:r>
              <a:rPr lang="en-US" baseline="0" dirty="0" smtClean="0"/>
              <a:t>, so it’s very few operations that will land you a result larger in magnitude than a googol or smaller in magnitude than over googol.</a:t>
            </a:r>
          </a:p>
          <a:p>
            <a:endParaRPr lang="en-US" baseline="0" dirty="0" smtClean="0"/>
          </a:p>
          <a:p>
            <a:r>
              <a:rPr lang="en-US" baseline="0" dirty="0" smtClean="0"/>
              <a:t>In the blue box, I show the general procedure for creating any unum-SORN number system. I have a program that does the first five steps automatically, and I am working on extending that program to automatically populate the arithmetic tables. That will permit experimentation with challenge problems, and it may even be fairly fast, certainly far faster than the original unum prototype that had many branch conditions and variable length to manage.</a:t>
            </a:r>
            <a:endParaRPr lang="en-US" baseline="30000" dirty="0"/>
          </a:p>
        </p:txBody>
      </p:sp>
      <p:sp>
        <p:nvSpPr>
          <p:cNvPr id="4" name="Slide Number Placeholder 3"/>
          <p:cNvSpPr>
            <a:spLocks noGrp="1"/>
          </p:cNvSpPr>
          <p:nvPr>
            <p:ph type="sldNum" sz="quarter" idx="10"/>
          </p:nvPr>
        </p:nvSpPr>
        <p:spPr/>
        <p:txBody>
          <a:bodyPr/>
          <a:lstStyle/>
          <a:p>
            <a:fld id="{D2B520E3-5E2D-3642-AA0E-D9FE683337FC}" type="slidenum">
              <a:rPr lang="en-US" smtClean="0"/>
              <a:t>24</a:t>
            </a:fld>
            <a:endParaRPr lang="en-US"/>
          </a:p>
        </p:txBody>
      </p:sp>
    </p:spTree>
    <p:extLst>
      <p:ext uri="{BB962C8B-B14F-4D97-AF65-F5344CB8AC3E}">
        <p14:creationId xmlns:p14="http://schemas.microsoft.com/office/powerpoint/2010/main" val="22044270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little more like the way conventional</a:t>
            </a:r>
            <a:r>
              <a:rPr lang="en-US" baseline="0" dirty="0" smtClean="0"/>
              <a:t> floats work: each decade is self-similar, so the pattern aims for flat precision instead of tapered precision. The system provide one decimal accuracy and four orders of magnitude range, from about 0.01 to 100. With a system like this, it is much easier to figure out what decade you are in from the binary: Divide the binary (as a 2s complement integer) by the number of unums per decade, which is 30 in this case. By the way, if you have an aversion to dividing by integers other than a power of 2, since you can just shift right to divide by powers of 2, I can relate. So one thing you can do is add the square root of 10 to the lattice, which means 32 values per decade. The reciprocal of root 10, of course, is root 10 over 10. That’s an example of how an irrational number can be just another exact value in a computer number system.</a:t>
            </a:r>
          </a:p>
          <a:p>
            <a:endParaRPr lang="en-US" baseline="0" dirty="0" smtClean="0"/>
          </a:p>
          <a:p>
            <a:r>
              <a:rPr lang="en-US" baseline="0" dirty="0" smtClean="0"/>
              <a:t>Stanford has worked on “application-specific languages”. Well, consider this: we could also design </a:t>
            </a:r>
            <a:r>
              <a:rPr lang="en-US" b="1" i="1" baseline="0" dirty="0" smtClean="0"/>
              <a:t>application-specific number systems</a:t>
            </a:r>
            <a:r>
              <a:rPr lang="en-US" baseline="0" dirty="0" smtClean="0"/>
              <a:t>. Perhaps a future computer system could have a built-in default unum-SORN system that is very fast, but the option of instead defining a custom lattice and corresponding tables for arithmetic that runs somewhat slower, but gets better answers for that limited number of bits, for particular applications that make heavy use of specific numbers.</a:t>
            </a:r>
            <a:endParaRPr lang="en-US" dirty="0"/>
          </a:p>
        </p:txBody>
      </p:sp>
      <p:sp>
        <p:nvSpPr>
          <p:cNvPr id="4" name="Slide Number Placeholder 3"/>
          <p:cNvSpPr>
            <a:spLocks noGrp="1"/>
          </p:cNvSpPr>
          <p:nvPr>
            <p:ph type="sldNum" sz="quarter" idx="10"/>
          </p:nvPr>
        </p:nvSpPr>
        <p:spPr/>
        <p:txBody>
          <a:bodyPr/>
          <a:lstStyle/>
          <a:p>
            <a:fld id="{D2B520E3-5E2D-3642-AA0E-D9FE683337FC}" type="slidenum">
              <a:rPr lang="en-US" smtClean="0"/>
              <a:t>25</a:t>
            </a:fld>
            <a:endParaRPr lang="en-US"/>
          </a:p>
        </p:txBody>
      </p:sp>
    </p:spTree>
    <p:extLst>
      <p:ext uri="{BB962C8B-B14F-4D97-AF65-F5344CB8AC3E}">
        <p14:creationId xmlns:p14="http://schemas.microsoft.com/office/powerpoint/2010/main" val="24616151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that if the unum has </a:t>
            </a:r>
            <a:r>
              <a:rPr lang="en-US" i="1" dirty="0" smtClean="0"/>
              <a:t>n</a:t>
            </a:r>
            <a:r>
              <a:rPr lang="en-US" i="0" baseline="0" dirty="0" smtClean="0"/>
              <a:t> bits, the SORN has 2</a:t>
            </a:r>
            <a:r>
              <a:rPr lang="en-US" i="1" baseline="30000" dirty="0" smtClean="0"/>
              <a:t>n</a:t>
            </a:r>
            <a:r>
              <a:rPr lang="en-US" i="0" baseline="0" dirty="0" smtClean="0"/>
              <a:t> bits. So a byte-size unum results in a 256-bit SORN, and this is starting to look like a real explosion in the storage requirements. It is clear that the approach described up to this point looks very promising up to some precision, but we do not yet know where the SORN and the table-lookup approach become intractable. This is ongoing research, but there are some promising ways to deal with that apparent explosion in storage demand.</a:t>
            </a:r>
          </a:p>
          <a:p>
            <a:endParaRPr lang="en-US" i="0" baseline="0" dirty="0" smtClean="0"/>
          </a:p>
          <a:p>
            <a:r>
              <a:rPr lang="en-US" i="0" baseline="0" dirty="0" smtClean="0"/>
              <a:t>At 256 bits, an arbitrary SORN still only takes the space of four double-precision numbers. That does not seem to be a terrible price to pay for the ability to operate on subsets of the entire real number line, quite possibly in a single clock cycle if you build the circuitry for all of those OR operations and table look-ups. it should not take much chip area or electrical power. The next slide shows how we can radically reduce the size of SORN storage.</a:t>
            </a:r>
            <a:endParaRPr lang="en-US" dirty="0"/>
          </a:p>
        </p:txBody>
      </p:sp>
      <p:sp>
        <p:nvSpPr>
          <p:cNvPr id="4" name="Slide Number Placeholder 3"/>
          <p:cNvSpPr>
            <a:spLocks noGrp="1"/>
          </p:cNvSpPr>
          <p:nvPr>
            <p:ph type="sldNum" sz="quarter" idx="10"/>
          </p:nvPr>
        </p:nvSpPr>
        <p:spPr/>
        <p:txBody>
          <a:bodyPr/>
          <a:lstStyle/>
          <a:p>
            <a:fld id="{D2B520E3-5E2D-3642-AA0E-D9FE683337FC}" type="slidenum">
              <a:rPr lang="en-US" smtClean="0"/>
              <a:t>26</a:t>
            </a:fld>
            <a:endParaRPr lang="en-US"/>
          </a:p>
        </p:txBody>
      </p:sp>
    </p:spTree>
    <p:extLst>
      <p:ext uri="{BB962C8B-B14F-4D97-AF65-F5344CB8AC3E}">
        <p14:creationId xmlns:p14="http://schemas.microsoft.com/office/powerpoint/2010/main" val="36345441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start with traditional intervals,</a:t>
            </a:r>
            <a:r>
              <a:rPr lang="en-US" baseline="0" dirty="0" smtClean="0"/>
              <a:t> then plus-minus-times operations always produce intervals. Divide, always the bad boy, does not behave that way. If you divide 1 by the interval [–1, 1], you get two intervals: [–</a:t>
            </a:r>
            <a:r>
              <a:rPr lang="en-US" sz="1200" dirty="0" smtClean="0"/>
              <a:t>∞, –1]</a:t>
            </a:r>
            <a:r>
              <a:rPr lang="en-US" sz="1200" baseline="0" dirty="0" smtClean="0"/>
              <a:t> and [1, </a:t>
            </a:r>
            <a:r>
              <a:rPr lang="en-US" sz="1200" dirty="0" smtClean="0"/>
              <a:t>∞] because you’re dividing by zero and that</a:t>
            </a:r>
            <a:r>
              <a:rPr lang="en-US" sz="1200" baseline="0" dirty="0" smtClean="0"/>
              <a:t> sends you to the left extreme and right extreme part of the real number line.</a:t>
            </a:r>
          </a:p>
          <a:p>
            <a:endParaRPr lang="en-US" sz="1200" baseline="0" dirty="0" smtClean="0"/>
          </a:p>
          <a:p>
            <a:r>
              <a:rPr lang="en-US" sz="1200" baseline="0" dirty="0" smtClean="0"/>
              <a:t>But wait, we don’t have a real number line. We have a real number </a:t>
            </a:r>
            <a:r>
              <a:rPr lang="en-US" sz="1200" i="1" baseline="0" dirty="0" smtClean="0"/>
              <a:t>circle</a:t>
            </a:r>
            <a:r>
              <a:rPr lang="en-US" sz="1200" i="0" baseline="0" dirty="0" smtClean="0"/>
              <a:t>. Those two intervals are actually </a:t>
            </a:r>
            <a:r>
              <a:rPr lang="en-US" sz="1200" i="1" baseline="0" dirty="0" smtClean="0"/>
              <a:t>joined</a:t>
            </a:r>
            <a:r>
              <a:rPr lang="en-US" sz="1200" i="0" baseline="0" dirty="0" smtClean="0"/>
              <a:t> at /0. Connected sets stay connected under this number system!</a:t>
            </a:r>
          </a:p>
          <a:p>
            <a:endParaRPr lang="en-US" sz="1200" i="0" baseline="0" dirty="0" smtClean="0"/>
          </a:p>
          <a:p>
            <a:r>
              <a:rPr lang="en-US" sz="1200" i="0" baseline="0" dirty="0" smtClean="0"/>
              <a:t>That means that the four arithmetic operations will always take input values, exact or inexact, into connected sets. If each unum is </a:t>
            </a:r>
            <a:r>
              <a:rPr lang="en-US" sz="1200" i="1" baseline="0" dirty="0" smtClean="0"/>
              <a:t>n</a:t>
            </a:r>
            <a:r>
              <a:rPr lang="en-US" sz="1200" i="0" baseline="0" dirty="0" smtClean="0"/>
              <a:t> bits, the SORN for a contiguous block of 1s takes less than 2</a:t>
            </a:r>
            <a:r>
              <a:rPr lang="en-US" sz="1200" i="1" baseline="0" dirty="0" smtClean="0"/>
              <a:t>n</a:t>
            </a:r>
            <a:r>
              <a:rPr lang="en-US" sz="1200" i="0" baseline="0" dirty="0" smtClean="0"/>
              <a:t> bits. Without going into details here, it’s not a difficult system to learn or program. All zero bits means the SORN is all zero bits. All one bits means the SORN is all one bits. Otherwise, the first </a:t>
            </a:r>
            <a:r>
              <a:rPr lang="en-US" sz="1200" i="1" baseline="0" dirty="0" smtClean="0"/>
              <a:t>n</a:t>
            </a:r>
            <a:r>
              <a:rPr lang="en-US" sz="1200" i="0" baseline="0" dirty="0" smtClean="0"/>
              <a:t> bits says how many 1s in a row there are, and the second </a:t>
            </a:r>
            <a:r>
              <a:rPr lang="en-US" sz="1200" i="1" baseline="0" dirty="0" smtClean="0"/>
              <a:t>n</a:t>
            </a:r>
            <a:r>
              <a:rPr lang="en-US" sz="1200" i="0" baseline="0" dirty="0" smtClean="0"/>
              <a:t> bits is the position where the run of 1s starts, wrapping around to the beginning of the SORN if it goes off the end.</a:t>
            </a:r>
          </a:p>
          <a:p>
            <a:endParaRPr lang="en-US" sz="1200" i="0" baseline="0" dirty="0" smtClean="0"/>
          </a:p>
          <a:p>
            <a:r>
              <a:rPr lang="en-US" sz="1200" i="0" baseline="0" dirty="0" smtClean="0"/>
              <a:t>Here’s the thing: A computing environment could very easily set a tolerance level for the number of 1s in a row. That indicates how much information has been lost through loss of information. Since some of the indeterminate forms like infinity minus infinity light up the entire real number circle, that will trip the “time to give up!” trigger if there is a tolerance level set… the SORN will have nothing but 1s in it.</a:t>
            </a:r>
          </a:p>
          <a:p>
            <a:endParaRPr lang="en-US" sz="1200" i="0" baseline="0" dirty="0" smtClean="0"/>
          </a:p>
          <a:p>
            <a:r>
              <a:rPr lang="en-US" sz="1200" i="0" baseline="0" dirty="0" smtClean="0"/>
              <a:t>I don’t have time to go into detail here, but notice that every arithmetic operation consumes pairs of values that are either exact or just one “ULP” wide, that is, a single open interval between as-close-as-possible exact values. The fuzziness of the computation expands linearly in general, with the fuzz contributed by the outer edges of the contiguous range of values. That is the massive difference between unum arithmetic and interval arithmetic; interval arithmetic operations on inputs that keep getting larger, so the size of the containment grows </a:t>
            </a:r>
            <a:r>
              <a:rPr lang="en-US" sz="1200" i="1" baseline="0" dirty="0" smtClean="0"/>
              <a:t>exponentially</a:t>
            </a:r>
            <a:r>
              <a:rPr lang="en-US" sz="1200" i="0" baseline="0" dirty="0" smtClean="0"/>
              <a:t>, producing ridiculously pessimistic results. The IEEE-compatible unums deal with this problem via uboxes that subdivide ranges of numbers. Unums 2.0 automate the process by having a fixed lattice and a SORN that says how many unums are in the SORN. This is why we are finally within striking distance of being able to make accuracy control the responsibility of the computer, not the programmer, and without invoking symbolic mathematics or extended-precision libraries.</a:t>
            </a:r>
          </a:p>
        </p:txBody>
      </p:sp>
      <p:sp>
        <p:nvSpPr>
          <p:cNvPr id="4" name="Slide Number Placeholder 3"/>
          <p:cNvSpPr>
            <a:spLocks noGrp="1"/>
          </p:cNvSpPr>
          <p:nvPr>
            <p:ph type="sldNum" sz="quarter" idx="10"/>
          </p:nvPr>
        </p:nvSpPr>
        <p:spPr/>
        <p:txBody>
          <a:bodyPr/>
          <a:lstStyle/>
          <a:p>
            <a:fld id="{D2B520E3-5E2D-3642-AA0E-D9FE683337FC}" type="slidenum">
              <a:rPr lang="en-US" smtClean="0"/>
              <a:t>27</a:t>
            </a:fld>
            <a:endParaRPr lang="en-US"/>
          </a:p>
        </p:txBody>
      </p:sp>
    </p:spTree>
    <p:extLst>
      <p:ext uri="{BB962C8B-B14F-4D97-AF65-F5344CB8AC3E}">
        <p14:creationId xmlns:p14="http://schemas.microsoft.com/office/powerpoint/2010/main" val="7249487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remember</a:t>
            </a:r>
            <a:r>
              <a:rPr lang="en-US" baseline="0" dirty="0" smtClean="0"/>
              <a:t> being seven years old when my father told me about the CADET computer and what the name stood for, and I remember laughing pretty hard. Cute machine, isn’t it? I especially like that dial on the right, just to the left of the printer output. I wonder what you dialed up and down?</a:t>
            </a:r>
          </a:p>
          <a:p>
            <a:endParaRPr lang="en-US" baseline="0" dirty="0" smtClean="0"/>
          </a:p>
          <a:p>
            <a:r>
              <a:rPr lang="en-US" baseline="0" dirty="0" smtClean="0"/>
              <a:t>It could handle binary or decimal representations, and decimal representations used table look-up. Why did IBM make that choice.</a:t>
            </a:r>
          </a:p>
          <a:p>
            <a:endParaRPr lang="en-US" baseline="0" dirty="0" smtClean="0"/>
          </a:p>
          <a:p>
            <a:r>
              <a:rPr lang="en-US" baseline="0" dirty="0" smtClean="0"/>
              <a:t>First of all, transistors were </a:t>
            </a:r>
            <a:r>
              <a:rPr lang="en-US" i="1" baseline="0" dirty="0" smtClean="0"/>
              <a:t>awfully</a:t>
            </a:r>
            <a:r>
              <a:rPr lang="en-US" baseline="0" dirty="0" smtClean="0"/>
              <a:t> expensive in 1959. A single transistor was more expensive than a tire for a car, to give you something that sort of adjusts for inflation all the way to 2016. Table look-up certainly saves transistors compared to doing all the calculations with Boolean logic, at least up to some precision.</a:t>
            </a:r>
          </a:p>
          <a:p>
            <a:endParaRPr lang="en-US" baseline="0" dirty="0" smtClean="0"/>
          </a:p>
          <a:p>
            <a:r>
              <a:rPr lang="en-US" baseline="0" dirty="0" smtClean="0"/>
              <a:t>Chips still use a lot of table memory, but they use it for other things like microcode. A very big part of the real estate of every modern Intel chip is the microcode to emulate most of the instructions, where only the most commonly-used instructions are native to the circuitry. How many bits of table memory can we put on a chip these days? As Sagan would say, “Billions and billions!” though he denied ever saying that phrase.</a:t>
            </a:r>
          </a:p>
          <a:p>
            <a:endParaRPr lang="en-US" baseline="0" dirty="0" smtClean="0"/>
          </a:p>
          <a:p>
            <a:r>
              <a:rPr lang="en-US" baseline="0" dirty="0" smtClean="0"/>
              <a:t>Is it time to reconsider table lookup for arithmetic, at least up to some precision?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2B520E3-5E2D-3642-AA0E-D9FE683337FC}" type="slidenum">
              <a:rPr lang="en-US" smtClean="0"/>
              <a:t>28</a:t>
            </a:fld>
            <a:endParaRPr lang="en-US"/>
          </a:p>
        </p:txBody>
      </p:sp>
    </p:spTree>
    <p:extLst>
      <p:ext uri="{BB962C8B-B14F-4D97-AF65-F5344CB8AC3E}">
        <p14:creationId xmlns:p14="http://schemas.microsoft.com/office/powerpoint/2010/main" val="41534347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Compared to RAM, and compared</a:t>
            </a:r>
            <a:r>
              <a:rPr lang="en-US" baseline="0" dirty="0" smtClean="0"/>
              <a:t> to Boolean logic for arithmetic, ROM is really simple. The diagram shows that you only really have three gate delays to go from input to output; gate delays are measured in picoseconds these days. It takes dozens of gate delays, a lot of them in parallel, to perform even a half-precision IEEE float operation. I’m just estimating the 100x speed increase; obviously, we have to build something and measure it before we can back up that claim. But as someone who has programmed math libraries, I can tell you that a single-clock execution time for x to the y power is pretty mind-blowing. Even more compelling is the ability to table the single-operand functions like logarithm, exponential, sine, cosine, tangent, and so on. Or even the arc hyperbolic cosecant, or Bessel functions. They take hardly any space because they are one-dimensional tables! Imagine vast math libraries, all computed to ultimate accuracy, on tap and not subject to “The Table-Makers Dilemma” of unpredictable execution time, or an unpredictable number of ULPs of rounding error.</a:t>
            </a:r>
          </a:p>
          <a:p>
            <a:endParaRPr lang="en-US" baseline="0" dirty="0" smtClean="0"/>
          </a:p>
          <a:p>
            <a:r>
              <a:rPr lang="en-US" baseline="0" dirty="0" smtClean="0"/>
              <a:t>Fewer transistors per operation means smaller circuits, which means faster circuits since we are speed-of-light limited now. It also means less power consumption. Those two things together means more copies of processors can exist on a given area of silicon, increasing parallel computing power. </a:t>
            </a:r>
            <a:endParaRPr lang="en-US" dirty="0"/>
          </a:p>
        </p:txBody>
      </p:sp>
      <p:sp>
        <p:nvSpPr>
          <p:cNvPr id="4" name="Slide Number Placeholder 3"/>
          <p:cNvSpPr>
            <a:spLocks noGrp="1"/>
          </p:cNvSpPr>
          <p:nvPr>
            <p:ph type="sldNum" sz="quarter" idx="10"/>
          </p:nvPr>
        </p:nvSpPr>
        <p:spPr/>
        <p:txBody>
          <a:bodyPr/>
          <a:lstStyle/>
          <a:p>
            <a:fld id="{D2B520E3-5E2D-3642-AA0E-D9FE683337FC}" type="slidenum">
              <a:rPr lang="en-US" smtClean="0"/>
              <a:t>29</a:t>
            </a:fld>
            <a:endParaRPr lang="en-US"/>
          </a:p>
        </p:txBody>
      </p:sp>
    </p:spTree>
    <p:extLst>
      <p:ext uri="{BB962C8B-B14F-4D97-AF65-F5344CB8AC3E}">
        <p14:creationId xmlns:p14="http://schemas.microsoft.com/office/powerpoint/2010/main" val="517092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the “scaffolding” on which all the unums are built. The projective real line is an old idea, but mapping it to 2s complement integers seems to be a new idea.</a:t>
            </a:r>
            <a:endParaRPr lang="en-US" dirty="0"/>
          </a:p>
        </p:txBody>
      </p:sp>
      <p:sp>
        <p:nvSpPr>
          <p:cNvPr id="4" name="Slide Number Placeholder 3"/>
          <p:cNvSpPr>
            <a:spLocks noGrp="1"/>
          </p:cNvSpPr>
          <p:nvPr>
            <p:ph type="sldNum" sz="quarter" idx="10"/>
          </p:nvPr>
        </p:nvSpPr>
        <p:spPr/>
        <p:txBody>
          <a:bodyPr/>
          <a:lstStyle/>
          <a:p>
            <a:fld id="{D2B520E3-5E2D-3642-AA0E-D9FE683337FC}" type="slidenum">
              <a:rPr lang="en-US" smtClean="0"/>
              <a:t>3</a:t>
            </a:fld>
            <a:endParaRPr lang="en-US"/>
          </a:p>
        </p:txBody>
      </p:sp>
    </p:spTree>
    <p:extLst>
      <p:ext uri="{BB962C8B-B14F-4D97-AF65-F5344CB8AC3E}">
        <p14:creationId xmlns:p14="http://schemas.microsoft.com/office/powerpoint/2010/main" val="2467951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Suppose we did the brain-dead</a:t>
            </a:r>
            <a:r>
              <a:rPr lang="en-US" baseline="0" dirty="0" smtClean="0"/>
              <a:t> thing of just populating the entire addition table for 256 possible x and 256 possible y values. With the 2-byte compressed form of the SORN, that would take 128 kilobytes. But if we just store the part of the table for </a:t>
            </a:r>
            <a:r>
              <a:rPr lang="en-US" i="1" baseline="0" dirty="0" smtClean="0"/>
              <a:t>x</a:t>
            </a:r>
            <a:r>
              <a:rPr lang="en-US" baseline="0" dirty="0" smtClean="0"/>
              <a:t> less than </a:t>
            </a:r>
            <a:r>
              <a:rPr lang="en-US" i="1" baseline="0" dirty="0" smtClean="0"/>
              <a:t>y</a:t>
            </a:r>
            <a:r>
              <a:rPr lang="en-US" baseline="0" dirty="0" smtClean="0"/>
              <a:t>, since addition is commutative, we can cut that very nearly in half. Subtraction table? Just use the addition table using negative </a:t>
            </a:r>
            <a:r>
              <a:rPr lang="en-US" i="1" baseline="0" dirty="0" smtClean="0"/>
              <a:t>y</a:t>
            </a:r>
            <a:r>
              <a:rPr lang="en-US" i="0" baseline="0" dirty="0" smtClean="0"/>
              <a:t>, which you may recall is very easy to compute with 2s complement bit-flips. So about 64 kilobytes suffices for addition and subtraction.</a:t>
            </a:r>
          </a:p>
          <a:p>
            <a:endParaRPr lang="en-US" i="0" baseline="0" dirty="0" smtClean="0"/>
          </a:p>
          <a:p>
            <a:r>
              <a:rPr lang="en-US" i="0" baseline="0" dirty="0" smtClean="0"/>
              <a:t>The multiplication table is like the addition table, symmetric because </a:t>
            </a:r>
            <a:r>
              <a:rPr lang="en-US" i="1" baseline="0" dirty="0" smtClean="0"/>
              <a:t>x</a:t>
            </a:r>
            <a:r>
              <a:rPr lang="en-US" i="0" baseline="0" dirty="0" smtClean="0"/>
              <a:t> times </a:t>
            </a:r>
            <a:r>
              <a:rPr lang="en-US" i="1" baseline="0" dirty="0" smtClean="0"/>
              <a:t>y</a:t>
            </a:r>
            <a:r>
              <a:rPr lang="en-US" i="0" baseline="0" dirty="0" smtClean="0"/>
              <a:t> is the same as </a:t>
            </a:r>
            <a:r>
              <a:rPr lang="en-US" i="1" baseline="0" dirty="0" smtClean="0"/>
              <a:t>y</a:t>
            </a:r>
            <a:r>
              <a:rPr lang="en-US" i="0" baseline="0" dirty="0" smtClean="0"/>
              <a:t> times </a:t>
            </a:r>
            <a:r>
              <a:rPr lang="en-US" i="1" baseline="0" dirty="0" smtClean="0"/>
              <a:t>x</a:t>
            </a:r>
            <a:r>
              <a:rPr lang="en-US" i="0" baseline="0" dirty="0" smtClean="0"/>
              <a:t>. The division table? Just use the multiplication table with over </a:t>
            </a:r>
            <a:r>
              <a:rPr lang="en-US" i="1" baseline="0" dirty="0" smtClean="0"/>
              <a:t>y</a:t>
            </a:r>
            <a:r>
              <a:rPr lang="en-US" i="0" baseline="0" dirty="0" smtClean="0"/>
              <a:t>, just as easy to compute with the 2s complement integers. Therefore, 64 kilobytes of table also provides multiplication and division, for a grand total of 128 kilobytes for the four arithmetic operations.</a:t>
            </a:r>
          </a:p>
          <a:p>
            <a:endParaRPr lang="en-US" i="0" baseline="0" dirty="0" smtClean="0"/>
          </a:p>
          <a:p>
            <a:r>
              <a:rPr lang="en-US" i="0" baseline="0" dirty="0" smtClean="0"/>
              <a:t>The power function </a:t>
            </a:r>
            <a:r>
              <a:rPr lang="en-US" i="1" baseline="0" dirty="0" smtClean="0"/>
              <a:t>x</a:t>
            </a:r>
            <a:r>
              <a:rPr lang="en-US" i="0" baseline="0" dirty="0" smtClean="0"/>
              <a:t> to the </a:t>
            </a:r>
            <a:r>
              <a:rPr lang="en-US" i="1" baseline="0" dirty="0" smtClean="0"/>
              <a:t>y</a:t>
            </a:r>
            <a:r>
              <a:rPr lang="en-US" i="0" baseline="0" dirty="0" smtClean="0"/>
              <a:t> does not have symmetry, so we need another 128 kilobytes to hold all those entries.</a:t>
            </a:r>
          </a:p>
          <a:p>
            <a:endParaRPr lang="en-US" i="0" baseline="0" dirty="0" smtClean="0"/>
          </a:p>
          <a:p>
            <a:r>
              <a:rPr lang="en-US" i="0" baseline="0" dirty="0" smtClean="0"/>
              <a:t>Most of the bits in the table are simple wired connections between metal layers, so this is a </a:t>
            </a:r>
            <a:r>
              <a:rPr lang="en-US" i="1" baseline="0" dirty="0" smtClean="0"/>
              <a:t>very</a:t>
            </a:r>
            <a:r>
              <a:rPr lang="en-US" i="0" baseline="0" dirty="0" smtClean="0"/>
              <a:t> dense table compared to RAM or logic circuits. I estimate it would take less than one-hundredth of a square millimeter and consume less than a </a:t>
            </a:r>
            <a:r>
              <a:rPr lang="en-US" i="0" baseline="0" dirty="0" err="1" smtClean="0"/>
              <a:t>milliwatt</a:t>
            </a:r>
            <a:r>
              <a:rPr lang="en-US" i="0" baseline="0" dirty="0" smtClean="0"/>
              <a:t> even when driven hard. If I’m right, you will probably want quite a few of these tables on the chip.</a:t>
            </a:r>
          </a:p>
          <a:p>
            <a:endParaRPr lang="en-US" i="0" baseline="0" dirty="0" smtClean="0"/>
          </a:p>
          <a:p>
            <a:r>
              <a:rPr lang="en-US" i="0" baseline="0" dirty="0" smtClean="0"/>
              <a:t>By the way, single-argument tables just take 512 bytes each!  Get out your Handbook of Mathematical Functions, because you could put just about every imaginable special function anyone has ever thought up into the tables, just as people used to use math tables in reference books to do tough computations. </a:t>
            </a:r>
            <a:endParaRPr lang="en-US" dirty="0"/>
          </a:p>
        </p:txBody>
      </p:sp>
      <p:sp>
        <p:nvSpPr>
          <p:cNvPr id="4" name="Slide Number Placeholder 3"/>
          <p:cNvSpPr>
            <a:spLocks noGrp="1"/>
          </p:cNvSpPr>
          <p:nvPr>
            <p:ph type="sldNum" sz="quarter" idx="10"/>
          </p:nvPr>
        </p:nvSpPr>
        <p:spPr/>
        <p:txBody>
          <a:bodyPr/>
          <a:lstStyle/>
          <a:p>
            <a:fld id="{D2B520E3-5E2D-3642-AA0E-D9FE683337FC}" type="slidenum">
              <a:rPr lang="en-US" smtClean="0"/>
              <a:t>30</a:t>
            </a:fld>
            <a:endParaRPr lang="en-US"/>
          </a:p>
        </p:txBody>
      </p:sp>
    </p:spTree>
    <p:extLst>
      <p:ext uri="{BB962C8B-B14F-4D97-AF65-F5344CB8AC3E}">
        <p14:creationId xmlns:p14="http://schemas.microsoft.com/office/powerpoint/2010/main" val="33625701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so</a:t>
            </a:r>
            <a:r>
              <a:rPr lang="en-US" baseline="0" dirty="0" smtClean="0"/>
              <a:t> many applications, the user seeks only three or four </a:t>
            </a:r>
            <a:r>
              <a:rPr lang="en-US" i="1" baseline="0" dirty="0" smtClean="0"/>
              <a:t>correct</a:t>
            </a:r>
            <a:r>
              <a:rPr lang="en-US" i="0" baseline="0" dirty="0" smtClean="0"/>
              <a:t> digits of output , and the reason for using 15-digit double precision for the calculation is just over-insurance against rounding errors of an unknown, un-analyzed nature. If you had rock-solid math good to three decimals, and real decimals instead of binary substitutes, maybe you would discover that 16-bit unum data types could be sufficient or even superior to half-precision IEEE floats, for many workloads.</a:t>
            </a:r>
          </a:p>
          <a:p>
            <a:endParaRPr lang="en-US" i="0" baseline="0" dirty="0" smtClean="0"/>
          </a:p>
          <a:p>
            <a:r>
              <a:rPr lang="en-US" i="0" baseline="0" dirty="0" smtClean="0"/>
              <a:t>By the way, there is no IEEE standard for 16-bit</a:t>
            </a:r>
            <a:r>
              <a:rPr lang="en-US" i="1" baseline="0" dirty="0" smtClean="0"/>
              <a:t> decimal</a:t>
            </a:r>
            <a:r>
              <a:rPr lang="en-US" i="0" baseline="0" dirty="0" smtClean="0"/>
              <a:t> floats, only 32-bit, 64-bit, and 128-bit decimal floats. Apparently they took a look at how the IEEE Standard would work for such low-precision decimals and realized it was so awful that they would be better off not even trying. The mathematically unsound parts of the standard become especially conspicuous as precision is reduced.</a:t>
            </a:r>
          </a:p>
          <a:p>
            <a:endParaRPr lang="en-US" i="0" baseline="0" dirty="0" smtClean="0"/>
          </a:p>
          <a:p>
            <a:r>
              <a:rPr lang="en-US" i="0" baseline="0" dirty="0" smtClean="0"/>
              <a:t>Unum representation has more to do than floats, though. It has to keep all those reciprocals, </a:t>
            </a:r>
            <a:r>
              <a:rPr lang="en-US" i="1" baseline="0" dirty="0" smtClean="0"/>
              <a:t>and</a:t>
            </a:r>
            <a:r>
              <a:rPr lang="en-US" i="0" baseline="0" dirty="0" smtClean="0"/>
              <a:t> it has to store the open intervals between exact numbers, not just the exact numbers. That will suck up a lot of bit patterns that IEEE floats do not have to spend. On the other hand, IEEE floats waste lots of bit patterns on NaN and ways to represent zero (especially if they do not support gradual underflow, which is typical for graphics chip implementations of 16-bit floats). That makes us suspect that the extra mathematical power of unums will come at the cost of reduced dynamic range, since you won’t be able to store as many decades in the 2s complement integer form. Let’s see what the penalty is.</a:t>
            </a:r>
            <a:endParaRPr lang="en-US" dirty="0"/>
          </a:p>
        </p:txBody>
      </p:sp>
      <p:sp>
        <p:nvSpPr>
          <p:cNvPr id="4" name="Slide Number Placeholder 3"/>
          <p:cNvSpPr>
            <a:spLocks noGrp="1"/>
          </p:cNvSpPr>
          <p:nvPr>
            <p:ph type="sldNum" sz="quarter" idx="10"/>
          </p:nvPr>
        </p:nvSpPr>
        <p:spPr/>
        <p:txBody>
          <a:bodyPr/>
          <a:lstStyle/>
          <a:p>
            <a:fld id="{D2B520E3-5E2D-3642-AA0E-D9FE683337FC}" type="slidenum">
              <a:rPr lang="en-US" smtClean="0"/>
              <a:t>31</a:t>
            </a:fld>
            <a:endParaRPr lang="en-US"/>
          </a:p>
        </p:txBody>
      </p:sp>
    </p:spTree>
    <p:extLst>
      <p:ext uri="{BB962C8B-B14F-4D97-AF65-F5344CB8AC3E}">
        <p14:creationId xmlns:p14="http://schemas.microsoft.com/office/powerpoint/2010/main" val="40422585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Whoa. That was </a:t>
            </a:r>
            <a:r>
              <a:rPr lang="en-US" i="1" dirty="0" smtClean="0"/>
              <a:t>not</a:t>
            </a:r>
            <a:r>
              <a:rPr lang="en-US" i="0" dirty="0" smtClean="0"/>
              <a:t> expected. Unums actually have a</a:t>
            </a:r>
            <a:r>
              <a:rPr lang="en-US" i="0" baseline="0" dirty="0" smtClean="0"/>
              <a:t> larger dynamic range than floats with the same number of bits, on top of having perfect reciprocals and tracking of both exact and inexact values! And exact representation of decimals.</a:t>
            </a:r>
          </a:p>
          <a:p>
            <a:endParaRPr lang="en-US" i="0" baseline="0" dirty="0" smtClean="0"/>
          </a:p>
          <a:p>
            <a:r>
              <a:rPr lang="en-US" i="0" baseline="0" dirty="0" smtClean="0"/>
              <a:t>As I usually do when I suspect people won’t believe me, I supply the Mathematica code to reproduce the result.</a:t>
            </a:r>
          </a:p>
          <a:p>
            <a:endParaRPr lang="en-US" i="0" baseline="0" dirty="0" smtClean="0"/>
          </a:p>
          <a:p>
            <a:r>
              <a:rPr lang="en-US" i="0" baseline="0" dirty="0" smtClean="0"/>
              <a:t>Hardware designers hate gradual underflow because it adds almost thirty percent to the silicon area needed for the floating-point math. Subnormal numbers are such a hotly contested part of the IEEE standard that they are a “recommendation” of the standard, not a requirement. Or is it an “option” of the standard? The standard has requirements, recommendations, and options, which is why it’s not really a standard at all since various designs can all be IEEE compliant yet produce many different wrong answers instead of a single, repeatable wrong answer. Notice that there are no gradual underflow unum numbers in the system described here. There is also no way two computers could get different answers unless at least one of them is broken, any more than integer calculations could produce different answers.</a:t>
            </a:r>
            <a:endParaRPr lang="en-US" dirty="0"/>
          </a:p>
        </p:txBody>
      </p:sp>
      <p:sp>
        <p:nvSpPr>
          <p:cNvPr id="4" name="Slide Number Placeholder 3"/>
          <p:cNvSpPr>
            <a:spLocks noGrp="1"/>
          </p:cNvSpPr>
          <p:nvPr>
            <p:ph type="sldNum" sz="quarter" idx="10"/>
          </p:nvPr>
        </p:nvSpPr>
        <p:spPr/>
        <p:txBody>
          <a:bodyPr/>
          <a:lstStyle/>
          <a:p>
            <a:fld id="{D2B520E3-5E2D-3642-AA0E-D9FE683337FC}" type="slidenum">
              <a:rPr lang="en-US" smtClean="0"/>
              <a:t>32</a:t>
            </a:fld>
            <a:endParaRPr lang="en-US"/>
          </a:p>
        </p:txBody>
      </p:sp>
    </p:spTree>
    <p:extLst>
      <p:ext uri="{BB962C8B-B14F-4D97-AF65-F5344CB8AC3E}">
        <p14:creationId xmlns:p14="http://schemas.microsoft.com/office/powerpoint/2010/main" val="10540142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almost compare apples with apples by comparing traditional interval</a:t>
            </a:r>
            <a:r>
              <a:rPr lang="en-US" baseline="0" dirty="0" smtClean="0"/>
              <a:t> arithmetic, using 16-bit floats, with SORNs restricted to connected sets so that they can be stored in only 32 bits. They both take 32 bits and they both use techniques to rigorously contain the correct mathematical result. SORNs win on every count.</a:t>
            </a:r>
          </a:p>
          <a:p>
            <a:endParaRPr lang="en-US" baseline="0" dirty="0" smtClean="0"/>
          </a:p>
          <a:p>
            <a:r>
              <a:rPr lang="en-US" baseline="0" dirty="0" smtClean="0"/>
              <a:t>Besides the advantages of unums listed here, perhaps it deserves mention that the SORNs store decimal numbers whereas the IEEE 16-bit floats are binary and in general make rounding errors converting to and from human-readable form. Also, there are many problems that traditional intervals cannot solve because all their intervals are closed at both endpoints. Sometimes it is crucial to know whether the exact endpoint is included, or just approached. You cannot do proper set operations with traditional intervals. Like, if you ask for the set of strictly positive real numbers, you get [0, </a:t>
            </a:r>
            <a:r>
              <a:rPr lang="en-US" sz="1200" dirty="0" smtClean="0"/>
              <a:t>∞]</a:t>
            </a:r>
            <a:r>
              <a:rPr lang="en-US" sz="1200" baseline="0" dirty="0" smtClean="0"/>
              <a:t> which incorrectly includes zero (not strictly positive) and infinity (not a real number). If you ask for the </a:t>
            </a:r>
            <a:r>
              <a:rPr lang="en-US" sz="1200" i="1" baseline="0" dirty="0" smtClean="0"/>
              <a:t>complement</a:t>
            </a:r>
            <a:r>
              <a:rPr lang="en-US" sz="1200" i="0" baseline="0" dirty="0" smtClean="0"/>
              <a:t> of that set, well, the best you can do is [–</a:t>
            </a:r>
            <a:r>
              <a:rPr lang="en-US" sz="1200" dirty="0" smtClean="0"/>
              <a:t>∞, 0]. How can it be the complement if both sets contain</a:t>
            </a:r>
            <a:r>
              <a:rPr lang="en-US" sz="1200" baseline="0" dirty="0" smtClean="0"/>
              <a:t> the same number, zero? The mathematical rigor claimed for traditional interval arithmetic is actually couched in lots of “gotcha” exceptions that make it even more treacherous to use than floats. Which is why people stick with floats instead of migrating to intervals.</a:t>
            </a:r>
            <a:endParaRPr lang="en-US" dirty="0"/>
          </a:p>
        </p:txBody>
      </p:sp>
      <p:sp>
        <p:nvSpPr>
          <p:cNvPr id="4" name="Slide Number Placeholder 3"/>
          <p:cNvSpPr>
            <a:spLocks noGrp="1"/>
          </p:cNvSpPr>
          <p:nvPr>
            <p:ph type="sldNum" sz="quarter" idx="10"/>
          </p:nvPr>
        </p:nvSpPr>
        <p:spPr/>
        <p:txBody>
          <a:bodyPr/>
          <a:lstStyle/>
          <a:p>
            <a:fld id="{D2B520E3-5E2D-3642-AA0E-D9FE683337FC}" type="slidenum">
              <a:rPr lang="en-US" smtClean="0"/>
              <a:t>33</a:t>
            </a:fld>
            <a:endParaRPr lang="en-US"/>
          </a:p>
        </p:txBody>
      </p:sp>
    </p:spTree>
    <p:extLst>
      <p:ext uri="{BB962C8B-B14F-4D97-AF65-F5344CB8AC3E}">
        <p14:creationId xmlns:p14="http://schemas.microsoft.com/office/powerpoint/2010/main" val="19175917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prototypes of this type of unum math look promising up to 16 bits, as described here. Once the precision gets up to</a:t>
            </a:r>
            <a:r>
              <a:rPr lang="en-US" baseline="0" dirty="0" smtClean="0"/>
              <a:t> 32-bit and 64-bit, an arbitrary SORN will have to be stored with some form of run-length encoding. That means a SORN that allows representation of disconnected sets will have variable storage. Maybe it’s worth it, but it is pretty clear we do not want to store a SORN with 4 billion bits. The single-precision contiguous SORN requires 64 bits in general. The table look-up gets big, but you need only store the table for one decade, and handle the exponent separately as is done with floats. I’ve listed some workloads that I think would be good tests. William Kahan has suggested that the best acid test is to simulate the orbit of Halley’s Comet, with just the sun and the gas giant planets in the </a:t>
            </a:r>
            <a:r>
              <a:rPr lang="en-US" i="1" baseline="0" dirty="0" smtClean="0"/>
              <a:t>n</a:t>
            </a:r>
            <a:r>
              <a:rPr lang="en-US" baseline="0" dirty="0" smtClean="0"/>
              <a:t>-body problem. The uncertainty, he says, becomes severe with traditional interval arithmetic, and it is easy to see how that can happen. Can unums do better? We will find out once we get an implementation that is both fast and high-precision.</a:t>
            </a:r>
            <a:endParaRPr lang="en-US" dirty="0"/>
          </a:p>
        </p:txBody>
      </p:sp>
      <p:sp>
        <p:nvSpPr>
          <p:cNvPr id="4" name="Slide Number Placeholder 3"/>
          <p:cNvSpPr>
            <a:spLocks noGrp="1"/>
          </p:cNvSpPr>
          <p:nvPr>
            <p:ph type="sldNum" sz="quarter" idx="10"/>
          </p:nvPr>
        </p:nvSpPr>
        <p:spPr/>
        <p:txBody>
          <a:bodyPr/>
          <a:lstStyle/>
          <a:p>
            <a:fld id="{D2B520E3-5E2D-3642-AA0E-D9FE683337FC}" type="slidenum">
              <a:rPr lang="en-US" smtClean="0"/>
              <a:t>34</a:t>
            </a:fld>
            <a:endParaRPr lang="en-US"/>
          </a:p>
        </p:txBody>
      </p:sp>
    </p:spTree>
    <p:extLst>
      <p:ext uri="{BB962C8B-B14F-4D97-AF65-F5344CB8AC3E}">
        <p14:creationId xmlns:p14="http://schemas.microsoft.com/office/powerpoint/2010/main" val="11220295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started this work over thirty years ago, trying to fix not just floating point arithmetic but also figure out and repair, if possible, the flawed alternatives that have been proposed (like interval arithmetic). The work got a big boost when it became clear that the biggest obstacle to exascale computing was electrical power, and the biggest part of power consumption was moving data to and from DRAM instead of on-chip operations. Company executives always care about power consumption, and very few company executives care about correct answers since they do not hear complaints about incorrect answers. I admit that I smuggle mathematical correctness into the computing business inside of a Trojan horse of energy and power savings. For the longest time, there has been a tradeoff between getting high-quality answers and running fast. I think you can have it both ways. Not only that, I think unum arithmetic can get us to exascale computations sooner than floats can get us to exascale. It’s a shortcut. All we have to do is agree to a complete break from traditional, bit-parceled IEEE format, and we can </a:t>
            </a:r>
            <a:r>
              <a:rPr lang="en-US" baseline="0" smtClean="0"/>
              <a:t>get there.</a:t>
            </a:r>
            <a:endParaRPr lang="en-US"/>
          </a:p>
        </p:txBody>
      </p:sp>
      <p:sp>
        <p:nvSpPr>
          <p:cNvPr id="4" name="Slide Number Placeholder 3"/>
          <p:cNvSpPr>
            <a:spLocks noGrp="1"/>
          </p:cNvSpPr>
          <p:nvPr>
            <p:ph type="sldNum" sz="quarter" idx="10"/>
          </p:nvPr>
        </p:nvSpPr>
        <p:spPr/>
        <p:txBody>
          <a:bodyPr/>
          <a:lstStyle/>
          <a:p>
            <a:fld id="{D2B520E3-5E2D-3642-AA0E-D9FE683337FC}" type="slidenum">
              <a:rPr lang="en-US" smtClean="0"/>
              <a:t>35</a:t>
            </a:fld>
            <a:endParaRPr lang="en-US"/>
          </a:p>
        </p:txBody>
      </p:sp>
    </p:spTree>
    <p:extLst>
      <p:ext uri="{BB962C8B-B14F-4D97-AF65-F5344CB8AC3E}">
        <p14:creationId xmlns:p14="http://schemas.microsoft.com/office/powerpoint/2010/main" val="4078136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Here is the more common</a:t>
            </a:r>
            <a:r>
              <a:rPr lang="en-US" baseline="0" dirty="0" smtClean="0"/>
              <a:t> way of depicting real numbers, as points on a line. The four binary numbers shown, if they were signed integers, would be –2, –1, 0, and 1. If you add 1 to 1, it “wraps” around to –2, the same way positive infinity “wraps” to negative infinity. “±</a:t>
            </a:r>
            <a:r>
              <a:rPr lang="en-US" sz="1200" dirty="0" smtClean="0"/>
              <a:t>∞” is sometimes</a:t>
            </a:r>
            <a:r>
              <a:rPr lang="en-US" sz="1200" baseline="0" dirty="0" smtClean="0"/>
              <a:t> called “the point at infinity”. It seems like we have lost the ability to distinguish between positive infinity and negative infinity, but this will turn out not to diminish our ability to do anything.</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D2B520E3-5E2D-3642-AA0E-D9FE683337FC}" type="slidenum">
              <a:rPr lang="en-US" smtClean="0"/>
              <a:t>4</a:t>
            </a:fld>
            <a:endParaRPr lang="en-US"/>
          </a:p>
        </p:txBody>
      </p:sp>
    </p:spTree>
    <p:extLst>
      <p:ext uri="{BB962C8B-B14F-4D97-AF65-F5344CB8AC3E}">
        <p14:creationId xmlns:p14="http://schemas.microsoft.com/office/powerpoint/2010/main" val="426912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where the concept really starts to depart from what you normally think of as numerical computing. The positional notation of a set of bits can be used to mark the presence or absence of a positional set of bits, that is, unums. Color-coding helps. Instead of using 0s and 1s, we use open and filled shapes. That way, it’s less likely that you will confuse a string of 0-1 bits representing a unum with the open-filled bits representing whether a particular unum is absent or present in a set of unums. We need a new name for this set of absence-presence bits. Next slide.</a:t>
            </a:r>
            <a:endParaRPr lang="en-US" dirty="0"/>
          </a:p>
        </p:txBody>
      </p:sp>
      <p:sp>
        <p:nvSpPr>
          <p:cNvPr id="4" name="Slide Number Placeholder 3"/>
          <p:cNvSpPr>
            <a:spLocks noGrp="1"/>
          </p:cNvSpPr>
          <p:nvPr>
            <p:ph type="sldNum" sz="quarter" idx="10"/>
          </p:nvPr>
        </p:nvSpPr>
        <p:spPr/>
        <p:txBody>
          <a:bodyPr/>
          <a:lstStyle/>
          <a:p>
            <a:fld id="{D2B520E3-5E2D-3642-AA0E-D9FE683337FC}" type="slidenum">
              <a:rPr lang="en-US" smtClean="0"/>
              <a:t>5</a:t>
            </a:fld>
            <a:endParaRPr lang="en-US"/>
          </a:p>
        </p:txBody>
      </p:sp>
    </p:spTree>
    <p:extLst>
      <p:ext uri="{BB962C8B-B14F-4D97-AF65-F5344CB8AC3E}">
        <p14:creationId xmlns:p14="http://schemas.microsoft.com/office/powerpoint/2010/main" val="583320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Call them “SORNs”, and that really is an acronym so it should be in capital letters. “Unum” is just short for “universal number” so it’s not an acronym</a:t>
            </a:r>
            <a:r>
              <a:rPr lang="en-US" baseline="0" dirty="0" smtClean="0"/>
              <a:t> and should not be capitalized, though everyone seems to want to capitalize the entire word.</a:t>
            </a:r>
          </a:p>
          <a:p>
            <a:endParaRPr lang="en-US" baseline="0" dirty="0" smtClean="0"/>
          </a:p>
          <a:p>
            <a:r>
              <a:rPr lang="en-US" baseline="0" dirty="0" smtClean="0"/>
              <a:t>Notice how much more expressive this is than interval arithmetic. It is actually possible to do useful calculations with this set of SORNs, where (for example) all we need to know about a result is its </a:t>
            </a:r>
            <a:r>
              <a:rPr lang="en-US" i="1" baseline="0" dirty="0" smtClean="0"/>
              <a:t>sign</a:t>
            </a:r>
            <a:r>
              <a:rPr lang="en-US" i="0" baseline="0" dirty="0" smtClean="0"/>
              <a:t>. Or you could show that </a:t>
            </a:r>
            <a:r>
              <a:rPr lang="en-US" i="1" baseline="0" dirty="0" smtClean="0"/>
              <a:t>x</a:t>
            </a:r>
            <a:r>
              <a:rPr lang="en-US" i="0" baseline="30000" dirty="0" smtClean="0"/>
              <a:t>2</a:t>
            </a:r>
            <a:r>
              <a:rPr lang="en-US" i="0" baseline="0" dirty="0" smtClean="0"/>
              <a:t> + 1 has no roots on the entire real number line by evaluating </a:t>
            </a:r>
            <a:r>
              <a:rPr lang="en-US" i="1" baseline="0" dirty="0" smtClean="0"/>
              <a:t>x</a:t>
            </a:r>
            <a:r>
              <a:rPr lang="en-US" i="0" baseline="30000" dirty="0" smtClean="0"/>
              <a:t>2</a:t>
            </a:r>
            <a:r>
              <a:rPr lang="en-US" i="0" baseline="0" dirty="0" smtClean="0"/>
              <a:t> + 1 on (-</a:t>
            </a:r>
            <a:r>
              <a:rPr lang="en-US" sz="1200" dirty="0" smtClean="0"/>
              <a:t>∞, ∞) and getting the result (0, ∞) which proves the polynomial</a:t>
            </a:r>
            <a:r>
              <a:rPr lang="en-US" sz="1200" baseline="0" dirty="0" smtClean="0"/>
              <a:t> is never zero for any real </a:t>
            </a:r>
            <a:r>
              <a:rPr lang="en-US" sz="1200" i="1" baseline="0" dirty="0" smtClean="0"/>
              <a:t>x.</a:t>
            </a:r>
          </a:p>
          <a:p>
            <a:endParaRPr lang="en-US" sz="1200" i="1" baseline="0" dirty="0" smtClean="0"/>
          </a:p>
          <a:p>
            <a:r>
              <a:rPr lang="en-US" sz="1200" i="0" baseline="0" dirty="0" smtClean="0"/>
              <a:t>These things form a closed set, and there are </a:t>
            </a:r>
            <a:r>
              <a:rPr lang="en-US" sz="1200" i="1" baseline="0" dirty="0" smtClean="0"/>
              <a:t>no</a:t>
            </a:r>
            <a:r>
              <a:rPr lang="en-US" sz="1200" i="0" baseline="0" dirty="0" smtClean="0"/>
              <a:t> indeterminate forms! More about that on the next slide. There are symbolic manipulation programs like </a:t>
            </a:r>
            <a:r>
              <a:rPr lang="en-US" sz="1200" i="1" baseline="0" dirty="0" smtClean="0"/>
              <a:t>Mathematica</a:t>
            </a:r>
            <a:r>
              <a:rPr lang="en-US" sz="1200" i="0" baseline="0" dirty="0" smtClean="0"/>
              <a:t> that can handle sets, but they do it with list processing and not numerically. A SORN is a </a:t>
            </a:r>
            <a:r>
              <a:rPr lang="en-US" sz="1200" i="1" baseline="0" dirty="0" smtClean="0"/>
              <a:t>number</a:t>
            </a:r>
            <a:r>
              <a:rPr lang="en-US" sz="1200" i="0" baseline="0" dirty="0" smtClean="0"/>
              <a:t>, subject to bitwise operations. Needless to say, that is a lot faster than working with list representations. Plus, it becomes possible, even easy, to put into hardware form.</a:t>
            </a:r>
            <a:endParaRPr lang="en-US" i="0" dirty="0"/>
          </a:p>
        </p:txBody>
      </p:sp>
      <p:sp>
        <p:nvSpPr>
          <p:cNvPr id="4" name="Slide Number Placeholder 3"/>
          <p:cNvSpPr>
            <a:spLocks noGrp="1"/>
          </p:cNvSpPr>
          <p:nvPr>
            <p:ph type="sldNum" sz="quarter" idx="10"/>
          </p:nvPr>
        </p:nvSpPr>
        <p:spPr/>
        <p:txBody>
          <a:bodyPr/>
          <a:lstStyle/>
          <a:p>
            <a:fld id="{D2B520E3-5E2D-3642-AA0E-D9FE683337FC}" type="slidenum">
              <a:rPr lang="en-US" smtClean="0"/>
              <a:t>6</a:t>
            </a:fld>
            <a:endParaRPr lang="en-US"/>
          </a:p>
        </p:txBody>
      </p:sp>
    </p:spTree>
    <p:extLst>
      <p:ext uri="{BB962C8B-B14F-4D97-AF65-F5344CB8AC3E}">
        <p14:creationId xmlns:p14="http://schemas.microsoft.com/office/powerpoint/2010/main" val="3971986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you get a NaN result with IEEE, about the only choice you have is signaling NaN (stop the computation) or quiet NaN (keep going, but the NaN will propagate to all results that make use of the number). All that goes away with SORN representation. if there are no real numbers that solve a problem, like the square root of a negative number or the arcsine of 3, then the answer is the empty set. If you ask for zero divided by zero or infinity minus infinity or zero times infinity or any of the other classic “indeterminate forms”, you get the entire extended real number line because the answer could be anything. IEEE floats would tell you NaN for both situations, so they cannot distinguish between the very opposite concepts of NOTHING and EVERYTHING!</a:t>
            </a:r>
          </a:p>
          <a:p>
            <a:endParaRPr lang="en-US" baseline="0" dirty="0" smtClean="0"/>
          </a:p>
          <a:p>
            <a:r>
              <a:rPr lang="en-US" baseline="0" dirty="0" smtClean="0"/>
              <a:t>There are actually a lot of forms of expressions where the answer is a set and not a point value. 1 to the infinity power, as a limit, can be anything from 0 to positive infinity. So the answer is as shown: everything but the negative real numbers. This is a lot more expressive than just throwing up your hands and saying, “It’s not a number! I can’t go on!” It’s a </a:t>
            </a:r>
            <a:r>
              <a:rPr lang="en-US" i="1" baseline="0" dirty="0" smtClean="0"/>
              <a:t>set </a:t>
            </a:r>
            <a:r>
              <a:rPr lang="en-US" i="0" baseline="0" dirty="0" smtClean="0"/>
              <a:t> of numbers, and a contiguous set at that, so keep on computing.</a:t>
            </a:r>
            <a:endParaRPr lang="en-US" dirty="0"/>
          </a:p>
        </p:txBody>
      </p:sp>
      <p:sp>
        <p:nvSpPr>
          <p:cNvPr id="4" name="Slide Number Placeholder 3"/>
          <p:cNvSpPr>
            <a:spLocks noGrp="1"/>
          </p:cNvSpPr>
          <p:nvPr>
            <p:ph type="sldNum" sz="quarter" idx="10"/>
          </p:nvPr>
        </p:nvSpPr>
        <p:spPr/>
        <p:txBody>
          <a:bodyPr/>
          <a:lstStyle/>
          <a:p>
            <a:fld id="{D2B520E3-5E2D-3642-AA0E-D9FE683337FC}" type="slidenum">
              <a:rPr lang="en-US" smtClean="0"/>
              <a:t>7</a:t>
            </a:fld>
            <a:endParaRPr lang="en-US"/>
          </a:p>
        </p:txBody>
      </p:sp>
    </p:spTree>
    <p:extLst>
      <p:ext uri="{BB962C8B-B14F-4D97-AF65-F5344CB8AC3E}">
        <p14:creationId xmlns:p14="http://schemas.microsoft.com/office/powerpoint/2010/main" val="4069485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I sort the inputs x and y so that x is always less than or equal than y</a:t>
            </a:r>
            <a:r>
              <a:rPr lang="en-US" baseline="0" dirty="0" smtClean="0"/>
              <a:t> (as a bit string), then I only need about half the table since addition is commutative, x plus y is the same as y plus x. I could just have 12 entries instead of 16. The savings gets a lot closer to 2x for larger SORN strings, obviously.</a:t>
            </a:r>
          </a:p>
          <a:p>
            <a:endParaRPr lang="en-US" baseline="0" dirty="0" smtClean="0"/>
          </a:p>
          <a:p>
            <a:r>
              <a:rPr lang="en-US" baseline="0" dirty="0" smtClean="0"/>
              <a:t>The point is that even though there are 16 possible input SORNs, you can deal with the arithmetic one bit at a time, and then OR all the results together because that’s how you take the union of two SORNs. (To intersect two SORNs, which is also sometimes very useful, you simply AND their bit strings).</a:t>
            </a:r>
          </a:p>
          <a:p>
            <a:endParaRPr lang="en-US" baseline="0" dirty="0" smtClean="0"/>
          </a:p>
          <a:p>
            <a:r>
              <a:rPr lang="en-US" baseline="0" dirty="0" smtClean="0"/>
              <a:t>If you add ±</a:t>
            </a:r>
            <a:r>
              <a:rPr lang="en-US" sz="1200" dirty="0" smtClean="0"/>
              <a:t>∞ to ±∞, you get everything. If you ad</a:t>
            </a:r>
            <a:r>
              <a:rPr lang="en-US" sz="1200" baseline="0" dirty="0" smtClean="0"/>
              <a:t>d (0,</a:t>
            </a:r>
            <a:r>
              <a:rPr lang="en-US" sz="1200" dirty="0" smtClean="0"/>
              <a:t> ∞) to (–∞,0) then</a:t>
            </a:r>
            <a:r>
              <a:rPr lang="en-US" sz="1200" baseline="0" dirty="0" smtClean="0"/>
              <a:t> you get all real numbers, (–</a:t>
            </a:r>
            <a:r>
              <a:rPr lang="en-US" sz="1200" dirty="0" smtClean="0"/>
              <a:t>∞, ∞). Those create</a:t>
            </a:r>
            <a:r>
              <a:rPr lang="en-US" sz="1200" baseline="0" dirty="0" smtClean="0"/>
              <a:t> three cases where the arguments may be single-bit SORNs but the result of the operation lights up several contiguous points in the SORN representation. This is an early taste of what happens with more precise numerical arithmetic. If the result of a math operation is not exactly expressible with a single unum, it will spread across multiple unums. But the computer can automatically keep track of </a:t>
            </a:r>
            <a:r>
              <a:rPr lang="en-US" sz="1200" baseline="0" dirty="0" err="1" smtClean="0"/>
              <a:t>htat</a:t>
            </a:r>
            <a:r>
              <a:rPr lang="en-US" sz="1200" baseline="0" dirty="0" smtClean="0"/>
              <a:t> spreading.</a:t>
            </a:r>
            <a:endParaRPr lang="en-US" dirty="0"/>
          </a:p>
        </p:txBody>
      </p:sp>
      <p:sp>
        <p:nvSpPr>
          <p:cNvPr id="4" name="Slide Number Placeholder 3"/>
          <p:cNvSpPr>
            <a:spLocks noGrp="1"/>
          </p:cNvSpPr>
          <p:nvPr>
            <p:ph type="sldNum" sz="quarter" idx="10"/>
          </p:nvPr>
        </p:nvSpPr>
        <p:spPr/>
        <p:txBody>
          <a:bodyPr/>
          <a:lstStyle/>
          <a:p>
            <a:fld id="{D2B520E3-5E2D-3642-AA0E-D9FE683337FC}" type="slidenum">
              <a:rPr lang="en-US" smtClean="0"/>
              <a:t>8</a:t>
            </a:fld>
            <a:endParaRPr lang="en-US"/>
          </a:p>
        </p:txBody>
      </p:sp>
    </p:spTree>
    <p:extLst>
      <p:ext uri="{BB962C8B-B14F-4D97-AF65-F5344CB8AC3E}">
        <p14:creationId xmlns:p14="http://schemas.microsoft.com/office/powerpoint/2010/main" val="2407738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you’ve gotten used to 4-bit unums and their 16-bit</a:t>
            </a:r>
            <a:r>
              <a:rPr lang="en-US" baseline="0" dirty="0" smtClean="0"/>
              <a:t> SORNs, let’s add just one more bit to the unum so that we can represent +1 and –1, as well as the open intervals between those numbers and the two values we had before, 0 and ±</a:t>
            </a:r>
            <a:r>
              <a:rPr lang="en-US" sz="1200" dirty="0" smtClean="0"/>
              <a:t>∞. To show that such a simplistic system is actually useful, we will use it to solve a very real problem, one that has vexed the robot-building community for many years.</a:t>
            </a:r>
            <a:endParaRPr lang="en-US" dirty="0"/>
          </a:p>
        </p:txBody>
      </p:sp>
      <p:sp>
        <p:nvSpPr>
          <p:cNvPr id="4" name="Slide Number Placeholder 3"/>
          <p:cNvSpPr>
            <a:spLocks noGrp="1"/>
          </p:cNvSpPr>
          <p:nvPr>
            <p:ph type="sldNum" sz="quarter" idx="10"/>
          </p:nvPr>
        </p:nvSpPr>
        <p:spPr/>
        <p:txBody>
          <a:bodyPr/>
          <a:lstStyle/>
          <a:p>
            <a:fld id="{D2B520E3-5E2D-3642-AA0E-D9FE683337FC}" type="slidenum">
              <a:rPr lang="en-US" smtClean="0"/>
              <a:t>9</a:t>
            </a:fld>
            <a:endParaRPr lang="en-US"/>
          </a:p>
        </p:txBody>
      </p:sp>
    </p:spTree>
    <p:extLst>
      <p:ext uri="{BB962C8B-B14F-4D97-AF65-F5344CB8AC3E}">
        <p14:creationId xmlns:p14="http://schemas.microsoft.com/office/powerpoint/2010/main" val="3144321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2240554"/>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914400"/>
            <a:ext cx="7543800" cy="1614488"/>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2531618"/>
            <a:ext cx="6172200" cy="51435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a:xfrm>
            <a:off x="6172200" y="4616054"/>
            <a:ext cx="2133600" cy="273844"/>
          </a:xfrm>
          <a:prstGeom prst="rect">
            <a:avLst/>
          </a:prstGeom>
        </p:spPr>
        <p:txBody>
          <a:bodyPr/>
          <a:lstStyle/>
          <a:p>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a:xfrm>
            <a:off x="777240" y="250768"/>
            <a:ext cx="7543800" cy="685800"/>
          </a:xfrm>
        </p:spPr>
        <p:txBody>
          <a:bodyPr/>
          <a:lstStyle>
            <a:lvl1pPr>
              <a:defRPr sz="4400"/>
            </a:lvl1pPr>
          </a:lstStyle>
          <a:p>
            <a:r>
              <a:rPr lang="en-US" dirty="0" smtClean="0"/>
              <a:t>Click to edit Master title style</a:t>
            </a:r>
            <a:endParaRPr lang="en-US" dirty="0"/>
          </a:p>
        </p:txBody>
      </p:sp>
      <p:sp>
        <p:nvSpPr>
          <p:cNvPr id="7" name="Date Placeholder 6"/>
          <p:cNvSpPr>
            <a:spLocks noGrp="1"/>
          </p:cNvSpPr>
          <p:nvPr>
            <p:ph type="dt" sz="half" idx="10"/>
          </p:nvPr>
        </p:nvSpPr>
        <p:spPr>
          <a:xfrm>
            <a:off x="6172200" y="4616054"/>
            <a:ext cx="2133600" cy="273844"/>
          </a:xfrm>
          <a:prstGeom prst="rect">
            <a:avLst/>
          </a:prstGeom>
        </p:spPr>
        <p:txBody>
          <a:bodyPr/>
          <a:lstStyle/>
          <a:p>
            <a:endParaRPr lang="en-US" dirty="0"/>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Oval 7"/>
          <p:cNvSpPr/>
          <p:nvPr/>
        </p:nvSpPr>
        <p:spPr>
          <a:xfrm rot="19724275">
            <a:off x="1373221" y="778831"/>
            <a:ext cx="7240620" cy="4280240"/>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362327"/>
            <a:ext cx="7543800" cy="685800"/>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77240" y="1321006"/>
            <a:ext cx="6096000" cy="2743199"/>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Box 4"/>
          <p:cNvSpPr txBox="1"/>
          <p:nvPr userDrawn="1"/>
        </p:nvSpPr>
        <p:spPr>
          <a:xfrm>
            <a:off x="37779" y="4830898"/>
            <a:ext cx="377026" cy="276999"/>
          </a:xfrm>
          <a:prstGeom prst="rect">
            <a:avLst/>
          </a:prstGeom>
          <a:noFill/>
        </p:spPr>
        <p:txBody>
          <a:bodyPr wrap="none" rtlCol="0">
            <a:spAutoFit/>
          </a:bodyPr>
          <a:lstStyle/>
          <a:p>
            <a:fld id="{4E1F5456-DD74-EF4B-85DD-F5822A76C8E7}" type="slidenum">
              <a:rPr lang="en-US" sz="1200" smtClean="0"/>
              <a:t>‹#›</a:t>
            </a:fld>
            <a:endParaRPr lang="en-US" sz="1200" dirty="0"/>
          </a:p>
        </p:txBody>
      </p:sp>
      <p:sp>
        <p:nvSpPr>
          <p:cNvPr id="9" name="Slide Number Placeholder 8"/>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4FB7401-FA08-0D4D-810F-C8B08CEF2EFE}"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961" r:id="rId1"/>
    <p:sldLayoutId id="2147483966" r:id="rId2"/>
  </p:sldLayoutIdLst>
  <p:timing>
    <p:tnLst>
      <p:par>
        <p:cTn xmlns:p14="http://schemas.microsoft.com/office/powerpoint/2010/main" id="1" dur="indefinite" restart="never" nodeType="tmRoot"/>
      </p:par>
    </p:tnLst>
  </p:timing>
  <p:hf hdr="0" ftr="0" dt="0"/>
  <p:txStyles>
    <p:titleStyle>
      <a:lvl1pPr algn="l"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7240" y="914401"/>
            <a:ext cx="7543800" cy="1291030"/>
          </a:xfrm>
        </p:spPr>
        <p:txBody>
          <a:bodyPr/>
          <a:lstStyle/>
          <a:p>
            <a:r>
              <a:rPr lang="en-US" sz="4000" dirty="0" smtClean="0"/>
              <a:t>A Radical Approach to Computation with Real Numbers</a:t>
            </a:r>
            <a:endParaRPr lang="en-US" sz="4000" dirty="0"/>
          </a:p>
        </p:txBody>
      </p:sp>
      <p:sp>
        <p:nvSpPr>
          <p:cNvPr id="3" name="Subtitle 2"/>
          <p:cNvSpPr>
            <a:spLocks noGrp="1"/>
          </p:cNvSpPr>
          <p:nvPr>
            <p:ph type="subTitle" idx="1"/>
          </p:nvPr>
        </p:nvSpPr>
        <p:spPr>
          <a:xfrm>
            <a:off x="2133600" y="2531617"/>
            <a:ext cx="6172200" cy="712167"/>
          </a:xfrm>
        </p:spPr>
        <p:txBody>
          <a:bodyPr>
            <a:normAutofit lnSpcReduction="10000"/>
          </a:bodyPr>
          <a:lstStyle/>
          <a:p>
            <a:r>
              <a:rPr lang="en-US" dirty="0" smtClean="0"/>
              <a:t>John Gustafson</a:t>
            </a:r>
            <a:br>
              <a:rPr lang="en-US" dirty="0" smtClean="0"/>
            </a:br>
            <a:r>
              <a:rPr lang="en-US" dirty="0" smtClean="0"/>
              <a:t>A*CRC and NUS</a:t>
            </a:r>
          </a:p>
        </p:txBody>
      </p:sp>
      <p:sp>
        <p:nvSpPr>
          <p:cNvPr id="7" name="Donut 6"/>
          <p:cNvSpPr/>
          <p:nvPr/>
        </p:nvSpPr>
        <p:spPr>
          <a:xfrm>
            <a:off x="5795486" y="2572134"/>
            <a:ext cx="2070738" cy="2070738"/>
          </a:xfrm>
          <a:prstGeom prst="donut">
            <a:avLst>
              <a:gd name="adj" fmla="val 1387"/>
            </a:avLst>
          </a:prstGeom>
          <a:effectLst>
            <a:glow rad="139700">
              <a:schemeClr val="accent1">
                <a:satMod val="175000"/>
                <a:alpha val="40000"/>
              </a:schemeClr>
            </a:glow>
            <a:outerShdw blurRad="76200" dist="38100" dir="5400000" rotWithShape="0">
              <a:srgbClr val="000000">
                <a:alpha val="6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6468806" y="2453973"/>
            <a:ext cx="767157" cy="646331"/>
          </a:xfrm>
          <a:prstGeom prst="rect">
            <a:avLst/>
          </a:prstGeom>
          <a:noFill/>
        </p:spPr>
        <p:txBody>
          <a:bodyPr wrap="none" rtlCol="0">
            <a:spAutoFit/>
          </a:bodyPr>
          <a:lstStyle/>
          <a:p>
            <a:pPr algn="ctr"/>
            <a:r>
              <a:rPr lang="en-US" sz="3600" dirty="0" smtClean="0">
                <a:solidFill>
                  <a:srgbClr val="A5FF08"/>
                </a:solidFill>
                <a:latin typeface="Symbol" charset="2"/>
                <a:cs typeface="Symbol" charset="2"/>
              </a:rPr>
              <a:t>±∞</a:t>
            </a:r>
            <a:endParaRPr lang="en-US" sz="3200" dirty="0">
              <a:solidFill>
                <a:srgbClr val="A5FF08"/>
              </a:solidFill>
              <a:latin typeface="Symbol" charset="2"/>
              <a:cs typeface="Symbol" charset="2"/>
            </a:endParaRPr>
          </a:p>
        </p:txBody>
      </p:sp>
      <p:sp>
        <p:nvSpPr>
          <p:cNvPr id="9" name="TextBox 8"/>
          <p:cNvSpPr txBox="1"/>
          <p:nvPr/>
        </p:nvSpPr>
        <p:spPr>
          <a:xfrm>
            <a:off x="6641689" y="3984250"/>
            <a:ext cx="415498" cy="646331"/>
          </a:xfrm>
          <a:prstGeom prst="rect">
            <a:avLst/>
          </a:prstGeom>
          <a:noFill/>
        </p:spPr>
        <p:txBody>
          <a:bodyPr wrap="none" rtlCol="0">
            <a:spAutoFit/>
          </a:bodyPr>
          <a:lstStyle/>
          <a:p>
            <a:pPr algn="ctr"/>
            <a:r>
              <a:rPr lang="en-US" sz="3600" dirty="0" smtClean="0">
                <a:solidFill>
                  <a:srgbClr val="A5FF08"/>
                </a:solidFill>
                <a:latin typeface="Symbol" charset="2"/>
                <a:cs typeface="Symbol" charset="2"/>
              </a:rPr>
              <a:t>0</a:t>
            </a:r>
            <a:endParaRPr lang="en-US" sz="3200" dirty="0">
              <a:solidFill>
                <a:srgbClr val="A5FF08"/>
              </a:solidFill>
              <a:latin typeface="Symbol" charset="2"/>
              <a:cs typeface="Symbol" charset="2"/>
            </a:endParaRPr>
          </a:p>
        </p:txBody>
      </p:sp>
      <p:sp>
        <p:nvSpPr>
          <p:cNvPr id="10" name="TextBox 9"/>
          <p:cNvSpPr txBox="1"/>
          <p:nvPr/>
        </p:nvSpPr>
        <p:spPr>
          <a:xfrm>
            <a:off x="7354036" y="3206911"/>
            <a:ext cx="438041" cy="646331"/>
          </a:xfrm>
          <a:prstGeom prst="rect">
            <a:avLst/>
          </a:prstGeom>
          <a:noFill/>
        </p:spPr>
        <p:txBody>
          <a:bodyPr wrap="none" rtlCol="0">
            <a:spAutoFit/>
          </a:bodyPr>
          <a:lstStyle/>
          <a:p>
            <a:pPr algn="ctr"/>
            <a:r>
              <a:rPr lang="en-US" sz="3600" dirty="0" smtClean="0">
                <a:solidFill>
                  <a:srgbClr val="A5FF08"/>
                </a:solidFill>
                <a:latin typeface="Symbol" charset="2"/>
                <a:cs typeface="Symbol" charset="2"/>
              </a:rPr>
              <a:t>+</a:t>
            </a:r>
            <a:endParaRPr lang="en-US" sz="3200" dirty="0">
              <a:solidFill>
                <a:srgbClr val="A5FF08"/>
              </a:solidFill>
              <a:latin typeface="Symbol" charset="2"/>
              <a:cs typeface="Symbol" charset="2"/>
            </a:endParaRPr>
          </a:p>
        </p:txBody>
      </p:sp>
      <p:sp>
        <p:nvSpPr>
          <p:cNvPr id="11" name="TextBox 10"/>
          <p:cNvSpPr txBox="1"/>
          <p:nvPr/>
        </p:nvSpPr>
        <p:spPr>
          <a:xfrm>
            <a:off x="5878697" y="3251978"/>
            <a:ext cx="417302" cy="646331"/>
          </a:xfrm>
          <a:prstGeom prst="rect">
            <a:avLst/>
          </a:prstGeom>
          <a:noFill/>
        </p:spPr>
        <p:txBody>
          <a:bodyPr wrap="none" rtlCol="0">
            <a:spAutoFit/>
          </a:bodyPr>
          <a:lstStyle/>
          <a:p>
            <a:pPr algn="ctr"/>
            <a:r>
              <a:rPr lang="en-US" sz="3600" dirty="0" smtClean="0">
                <a:solidFill>
                  <a:srgbClr val="A5FF08"/>
                </a:solidFill>
                <a:latin typeface="Symbol" charset="2"/>
                <a:cs typeface="Symbol" charset="2"/>
              </a:rPr>
              <a:t>–</a:t>
            </a:r>
            <a:endParaRPr lang="en-US" sz="3200" dirty="0">
              <a:solidFill>
                <a:srgbClr val="A5FF08"/>
              </a:solidFill>
              <a:latin typeface="Symbol" charset="2"/>
              <a:cs typeface="Symbol" charset="2"/>
            </a:endParaRPr>
          </a:p>
        </p:txBody>
      </p:sp>
      <p:sp>
        <p:nvSpPr>
          <p:cNvPr id="13" name="Oval 12"/>
          <p:cNvSpPr/>
          <p:nvPr/>
        </p:nvSpPr>
        <p:spPr>
          <a:xfrm>
            <a:off x="6780893" y="4562929"/>
            <a:ext cx="131536" cy="13153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6780893" y="2506366"/>
            <a:ext cx="131536" cy="13153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Freeform 15"/>
          <p:cNvSpPr/>
          <p:nvPr/>
        </p:nvSpPr>
        <p:spPr>
          <a:xfrm>
            <a:off x="6904659" y="2530113"/>
            <a:ext cx="219873" cy="170644"/>
          </a:xfrm>
          <a:custGeom>
            <a:avLst/>
            <a:gdLst>
              <a:gd name="connsiteX0" fmla="*/ 167366 w 219873"/>
              <a:gd name="connsiteY0" fmla="*/ 170644 h 170644"/>
              <a:gd name="connsiteX1" fmla="*/ 0 w 219873"/>
              <a:gd name="connsiteY1" fmla="*/ 52506 h 170644"/>
              <a:gd name="connsiteX2" fmla="*/ 219873 w 219873"/>
              <a:gd name="connsiteY2" fmla="*/ 0 h 170644"/>
              <a:gd name="connsiteX3" fmla="*/ 150957 w 219873"/>
              <a:gd name="connsiteY3" fmla="*/ 78759 h 170644"/>
              <a:gd name="connsiteX4" fmla="*/ 167366 w 219873"/>
              <a:gd name="connsiteY4" fmla="*/ 170644 h 170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873" h="170644">
                <a:moveTo>
                  <a:pt x="167366" y="170644"/>
                </a:moveTo>
                <a:lnTo>
                  <a:pt x="0" y="52506"/>
                </a:lnTo>
                <a:lnTo>
                  <a:pt x="219873" y="0"/>
                </a:lnTo>
                <a:lnTo>
                  <a:pt x="150957" y="78759"/>
                </a:lnTo>
                <a:lnTo>
                  <a:pt x="167366" y="170644"/>
                </a:lnTo>
                <a:close/>
              </a:path>
            </a:pathLst>
          </a:custGeom>
          <a:effectLst>
            <a:glow rad="1397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Freeform 16"/>
          <p:cNvSpPr/>
          <p:nvPr/>
        </p:nvSpPr>
        <p:spPr>
          <a:xfrm flipH="1">
            <a:off x="6577430" y="2528335"/>
            <a:ext cx="219873" cy="170644"/>
          </a:xfrm>
          <a:custGeom>
            <a:avLst/>
            <a:gdLst>
              <a:gd name="connsiteX0" fmla="*/ 167366 w 219873"/>
              <a:gd name="connsiteY0" fmla="*/ 170644 h 170644"/>
              <a:gd name="connsiteX1" fmla="*/ 0 w 219873"/>
              <a:gd name="connsiteY1" fmla="*/ 52506 h 170644"/>
              <a:gd name="connsiteX2" fmla="*/ 219873 w 219873"/>
              <a:gd name="connsiteY2" fmla="*/ 0 h 170644"/>
              <a:gd name="connsiteX3" fmla="*/ 150957 w 219873"/>
              <a:gd name="connsiteY3" fmla="*/ 78759 h 170644"/>
              <a:gd name="connsiteX4" fmla="*/ 167366 w 219873"/>
              <a:gd name="connsiteY4" fmla="*/ 170644 h 170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873" h="170644">
                <a:moveTo>
                  <a:pt x="167366" y="170644"/>
                </a:moveTo>
                <a:lnTo>
                  <a:pt x="0" y="52506"/>
                </a:lnTo>
                <a:lnTo>
                  <a:pt x="219873" y="0"/>
                </a:lnTo>
                <a:lnTo>
                  <a:pt x="150957" y="78759"/>
                </a:lnTo>
                <a:lnTo>
                  <a:pt x="167366" y="170644"/>
                </a:lnTo>
                <a:close/>
              </a:path>
            </a:pathLst>
          </a:custGeom>
          <a:effectLst>
            <a:glow rad="1397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2407464" y="4207605"/>
            <a:ext cx="2267906" cy="369332"/>
          </a:xfrm>
          <a:prstGeom prst="rect">
            <a:avLst/>
          </a:prstGeom>
          <a:noFill/>
        </p:spPr>
        <p:txBody>
          <a:bodyPr wrap="none" rtlCol="0">
            <a:spAutoFit/>
          </a:bodyPr>
          <a:lstStyle/>
          <a:p>
            <a:r>
              <a:rPr lang="en-US" dirty="0" smtClean="0"/>
              <a:t>“Unums version 2.0”</a:t>
            </a:r>
            <a:endParaRPr lang="en-US" dirty="0"/>
          </a:p>
        </p:txBody>
      </p:sp>
    </p:spTree>
    <p:extLst>
      <p:ext uri="{BB962C8B-B14F-4D97-AF65-F5344CB8AC3E}">
        <p14:creationId xmlns:p14="http://schemas.microsoft.com/office/powerpoint/2010/main" val="235127854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081" y="250768"/>
            <a:ext cx="8151835" cy="685800"/>
          </a:xfrm>
        </p:spPr>
        <p:txBody>
          <a:bodyPr/>
          <a:lstStyle/>
          <a:p>
            <a:r>
              <a:rPr lang="en-US" sz="4000" dirty="0" smtClean="0"/>
              <a:t>Example: Robotic Arm Kinematics</a:t>
            </a:r>
            <a:endParaRPr lang="en-US" sz="4000" dirty="0"/>
          </a:p>
        </p:txBody>
      </p:sp>
      <p:sp>
        <p:nvSpPr>
          <p:cNvPr id="19" name="TextBox 18"/>
          <p:cNvSpPr txBox="1"/>
          <p:nvPr/>
        </p:nvSpPr>
        <p:spPr>
          <a:xfrm>
            <a:off x="4787014" y="1229150"/>
            <a:ext cx="4117111" cy="954107"/>
          </a:xfrm>
          <a:prstGeom prst="rect">
            <a:avLst/>
          </a:prstGeom>
          <a:noFill/>
        </p:spPr>
        <p:txBody>
          <a:bodyPr wrap="square" rtlCol="0">
            <a:spAutoFit/>
          </a:bodyPr>
          <a:lstStyle/>
          <a:p>
            <a:r>
              <a:rPr lang="en-US" sz="2800" dirty="0" smtClean="0"/>
              <a:t>12-dimensional nonlinear system (!)</a:t>
            </a:r>
            <a:endParaRPr lang="en-US" sz="2800" dirty="0"/>
          </a:p>
        </p:txBody>
      </p:sp>
      <p:pic>
        <p:nvPicPr>
          <p:cNvPr id="4" name="Picture 3" descr="ElbowManipulator.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192" y="970163"/>
            <a:ext cx="4298544" cy="2794457"/>
          </a:xfrm>
          <a:prstGeom prst="rect">
            <a:avLst/>
          </a:prstGeom>
        </p:spPr>
      </p:pic>
      <p:pic>
        <p:nvPicPr>
          <p:cNvPr id="3" name="Picture 2" descr="KinematicsProblem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0185" y="2367392"/>
            <a:ext cx="5664046" cy="2600791"/>
          </a:xfrm>
          <a:prstGeom prst="rect">
            <a:avLst/>
          </a:prstGeom>
        </p:spPr>
      </p:pic>
      <p:sp>
        <p:nvSpPr>
          <p:cNvPr id="39" name="TextBox 38"/>
          <p:cNvSpPr txBox="1"/>
          <p:nvPr/>
        </p:nvSpPr>
        <p:spPr>
          <a:xfrm>
            <a:off x="729573" y="4332080"/>
            <a:ext cx="2904175" cy="707886"/>
          </a:xfrm>
          <a:prstGeom prst="rect">
            <a:avLst/>
          </a:prstGeom>
          <a:noFill/>
        </p:spPr>
        <p:txBody>
          <a:bodyPr wrap="square" rtlCol="0">
            <a:spAutoFit/>
          </a:bodyPr>
          <a:lstStyle/>
          <a:p>
            <a:r>
              <a:rPr lang="en-US" sz="2000" dirty="0" smtClean="0"/>
              <a:t>Notice all values</a:t>
            </a:r>
          </a:p>
          <a:p>
            <a:r>
              <a:rPr lang="en-US" sz="2000" dirty="0" smtClean="0"/>
              <a:t>must be in [–1,1]  </a:t>
            </a:r>
            <a:r>
              <a:rPr lang="en-US" sz="2000" dirty="0" smtClean="0">
                <a:latin typeface="Wingdings"/>
                <a:ea typeface="Wingdings"/>
                <a:cs typeface="Wingdings"/>
                <a:sym typeface="Wingdings"/>
              </a:rPr>
              <a:t></a:t>
            </a:r>
            <a:endParaRPr lang="en-US" sz="2000" dirty="0"/>
          </a:p>
        </p:txBody>
      </p:sp>
    </p:spTree>
    <p:extLst>
      <p:ext uri="{BB962C8B-B14F-4D97-AF65-F5344CB8AC3E}">
        <p14:creationId xmlns:p14="http://schemas.microsoft.com/office/powerpoint/2010/main" val="40926226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“Try everything”… in 12 dimensions</a:t>
            </a:r>
            <a:endParaRPr lang="en-US" sz="3600" dirty="0"/>
          </a:p>
        </p:txBody>
      </p:sp>
      <p:pic>
        <p:nvPicPr>
          <p:cNvPr id="3" name="Picture 2" descr="Screen Shot 2016-01-03 at 1.34.58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2839" y="1069146"/>
            <a:ext cx="3903406" cy="3922470"/>
          </a:xfrm>
          <a:prstGeom prst="rect">
            <a:avLst/>
          </a:prstGeom>
        </p:spPr>
      </p:pic>
      <p:sp>
        <p:nvSpPr>
          <p:cNvPr id="4" name="TextBox 3"/>
          <p:cNvSpPr txBox="1"/>
          <p:nvPr/>
        </p:nvSpPr>
        <p:spPr>
          <a:xfrm>
            <a:off x="551274" y="1374624"/>
            <a:ext cx="3412318" cy="3139321"/>
          </a:xfrm>
          <a:prstGeom prst="rect">
            <a:avLst/>
          </a:prstGeom>
          <a:noFill/>
        </p:spPr>
        <p:txBody>
          <a:bodyPr wrap="square" rtlCol="0">
            <a:spAutoFit/>
          </a:bodyPr>
          <a:lstStyle/>
          <a:p>
            <a:r>
              <a:rPr lang="en-US" dirty="0" smtClean="0"/>
              <a:t>Every variable is in [-1,1], so split into [-1,0) and [0,1] and compute the constraint function to 3-bit accuracy.</a:t>
            </a:r>
          </a:p>
          <a:p>
            <a:endParaRPr lang="en-US" dirty="0"/>
          </a:p>
          <a:p>
            <a:r>
              <a:rPr lang="en-US" dirty="0" smtClean="0">
                <a:solidFill>
                  <a:srgbClr val="B5FF6D"/>
                </a:solidFill>
                <a:latin typeface="Wingdings"/>
                <a:ea typeface="Wingdings"/>
                <a:cs typeface="Wingdings"/>
                <a:sym typeface="Wingdings"/>
              </a:rPr>
              <a:t></a:t>
            </a:r>
            <a:r>
              <a:rPr lang="en-US" dirty="0"/>
              <a:t>= violates </a:t>
            </a:r>
            <a:r>
              <a:rPr lang="en-US" dirty="0" smtClean="0"/>
              <a:t>constraints</a:t>
            </a:r>
            <a:r>
              <a:rPr lang="en-US" dirty="0" smtClean="0">
                <a:latin typeface="Wingdings"/>
                <a:ea typeface="Wingdings"/>
                <a:cs typeface="Wingdings"/>
                <a:sym typeface="Wingdings"/>
              </a:rPr>
              <a:t/>
            </a:r>
            <a:br>
              <a:rPr lang="en-US" dirty="0" smtClean="0">
                <a:latin typeface="Wingdings"/>
                <a:ea typeface="Wingdings"/>
                <a:cs typeface="Wingdings"/>
                <a:sym typeface="Wingdings"/>
              </a:rPr>
            </a:br>
            <a:r>
              <a:rPr lang="en-US" dirty="0" smtClean="0">
                <a:solidFill>
                  <a:srgbClr val="FF0000"/>
                </a:solidFill>
                <a:latin typeface="Wingdings"/>
                <a:ea typeface="Wingdings"/>
                <a:cs typeface="Wingdings"/>
                <a:sym typeface="Wingdings"/>
              </a:rPr>
              <a:t></a:t>
            </a:r>
            <a:r>
              <a:rPr lang="en-US" dirty="0"/>
              <a:t>= compliant subset</a:t>
            </a:r>
            <a:endParaRPr lang="en-US" dirty="0">
              <a:latin typeface="Wingdings"/>
              <a:ea typeface="Wingdings"/>
              <a:cs typeface="Wingdings"/>
              <a:sym typeface="Wingdings"/>
            </a:endParaRPr>
          </a:p>
          <a:p>
            <a:endParaRPr lang="en-US" dirty="0"/>
          </a:p>
          <a:p>
            <a:r>
              <a:rPr lang="en-US" dirty="0" smtClean="0"/>
              <a:t>2</a:t>
            </a:r>
            <a:r>
              <a:rPr lang="en-US" baseline="30000" dirty="0" smtClean="0"/>
              <a:t>12 </a:t>
            </a:r>
            <a:r>
              <a:rPr lang="en-US" dirty="0" smtClean="0"/>
              <a:t>= 4096 sub-cubes can be evaluated in parallel, in a few </a:t>
            </a:r>
            <a:r>
              <a:rPr lang="en-US" i="1" dirty="0" smtClean="0"/>
              <a:t>nanoseconds</a:t>
            </a:r>
            <a:r>
              <a:rPr lang="en-US" dirty="0" smtClean="0"/>
              <a:t>.</a:t>
            </a:r>
            <a:endParaRPr lang="en-US" dirty="0"/>
          </a:p>
        </p:txBody>
      </p:sp>
    </p:spTree>
    <p:extLst>
      <p:ext uri="{BB962C8B-B14F-4D97-AF65-F5344CB8AC3E}">
        <p14:creationId xmlns:p14="http://schemas.microsoft.com/office/powerpoint/2010/main" val="222293054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081" y="250768"/>
            <a:ext cx="8151835" cy="685800"/>
          </a:xfrm>
        </p:spPr>
        <p:txBody>
          <a:bodyPr/>
          <a:lstStyle/>
          <a:p>
            <a:r>
              <a:rPr lang="en-US" dirty="0" smtClean="0"/>
              <a:t>One option: more powers of 2</a:t>
            </a:r>
            <a:endParaRPr lang="en-US" dirty="0"/>
          </a:p>
        </p:txBody>
      </p:sp>
      <p:sp>
        <p:nvSpPr>
          <p:cNvPr id="12" name="TextBox 11"/>
          <p:cNvSpPr txBox="1"/>
          <p:nvPr/>
        </p:nvSpPr>
        <p:spPr>
          <a:xfrm>
            <a:off x="2206914" y="4341419"/>
            <a:ext cx="738754" cy="369332"/>
          </a:xfrm>
          <a:prstGeom prst="rect">
            <a:avLst/>
          </a:prstGeom>
          <a:noFill/>
        </p:spPr>
        <p:txBody>
          <a:bodyPr wrap="none" rtlCol="0">
            <a:spAutoFit/>
          </a:bodyPr>
          <a:lstStyle/>
          <a:p>
            <a:pPr algn="ctr"/>
            <a:r>
              <a:rPr lang="en-US" b="1" dirty="0" smtClean="0">
                <a:solidFill>
                  <a:srgbClr val="72FFFF"/>
                </a:solidFill>
                <a:latin typeface="Courier"/>
                <a:cs typeface="Courier"/>
              </a:rPr>
              <a:t>0000</a:t>
            </a:r>
            <a:endParaRPr lang="en-US" b="1" dirty="0">
              <a:solidFill>
                <a:srgbClr val="72FFFF"/>
              </a:solidFill>
              <a:latin typeface="Courier"/>
              <a:cs typeface="Courier"/>
            </a:endParaRPr>
          </a:p>
        </p:txBody>
      </p:sp>
      <p:sp>
        <p:nvSpPr>
          <p:cNvPr id="13" name="TextBox 12"/>
          <p:cNvSpPr txBox="1"/>
          <p:nvPr/>
        </p:nvSpPr>
        <p:spPr>
          <a:xfrm>
            <a:off x="4000111" y="2622205"/>
            <a:ext cx="738754" cy="369332"/>
          </a:xfrm>
          <a:prstGeom prst="rect">
            <a:avLst/>
          </a:prstGeom>
          <a:noFill/>
        </p:spPr>
        <p:txBody>
          <a:bodyPr wrap="none" rtlCol="0">
            <a:spAutoFit/>
          </a:bodyPr>
          <a:lstStyle/>
          <a:p>
            <a:pPr algn="ctr"/>
            <a:r>
              <a:rPr lang="en-US" b="1" dirty="0" smtClean="0">
                <a:solidFill>
                  <a:srgbClr val="72FFFF"/>
                </a:solidFill>
                <a:latin typeface="Courier"/>
                <a:cs typeface="Courier"/>
              </a:rPr>
              <a:t>0100</a:t>
            </a:r>
            <a:endParaRPr lang="en-US" b="1" dirty="0">
              <a:solidFill>
                <a:srgbClr val="72FFFF"/>
              </a:solidFill>
              <a:latin typeface="Courier"/>
              <a:cs typeface="Courier"/>
            </a:endParaRPr>
          </a:p>
        </p:txBody>
      </p:sp>
      <p:sp>
        <p:nvSpPr>
          <p:cNvPr id="17" name="TextBox 16"/>
          <p:cNvSpPr txBox="1"/>
          <p:nvPr/>
        </p:nvSpPr>
        <p:spPr>
          <a:xfrm>
            <a:off x="2206914" y="917876"/>
            <a:ext cx="738754" cy="369332"/>
          </a:xfrm>
          <a:prstGeom prst="rect">
            <a:avLst/>
          </a:prstGeom>
          <a:noFill/>
        </p:spPr>
        <p:txBody>
          <a:bodyPr wrap="none" rtlCol="0">
            <a:spAutoFit/>
          </a:bodyPr>
          <a:lstStyle/>
          <a:p>
            <a:pPr algn="ctr"/>
            <a:r>
              <a:rPr lang="en-US" b="1" dirty="0" smtClean="0">
                <a:solidFill>
                  <a:srgbClr val="72FFFF"/>
                </a:solidFill>
                <a:latin typeface="Courier"/>
                <a:cs typeface="Courier"/>
              </a:rPr>
              <a:t>1000</a:t>
            </a:r>
            <a:endParaRPr lang="en-US" b="1" dirty="0">
              <a:solidFill>
                <a:srgbClr val="72FFFF"/>
              </a:solidFill>
              <a:latin typeface="Courier"/>
              <a:cs typeface="Courier"/>
            </a:endParaRPr>
          </a:p>
        </p:txBody>
      </p:sp>
      <p:sp>
        <p:nvSpPr>
          <p:cNvPr id="18" name="TextBox 17"/>
          <p:cNvSpPr txBox="1"/>
          <p:nvPr/>
        </p:nvSpPr>
        <p:spPr>
          <a:xfrm>
            <a:off x="320977" y="2615227"/>
            <a:ext cx="738754" cy="369332"/>
          </a:xfrm>
          <a:prstGeom prst="rect">
            <a:avLst/>
          </a:prstGeom>
          <a:noFill/>
        </p:spPr>
        <p:txBody>
          <a:bodyPr wrap="none" rtlCol="0">
            <a:spAutoFit/>
          </a:bodyPr>
          <a:lstStyle/>
          <a:p>
            <a:pPr algn="ctr"/>
            <a:r>
              <a:rPr lang="en-US" b="1" dirty="0" smtClean="0">
                <a:solidFill>
                  <a:srgbClr val="72FFFF"/>
                </a:solidFill>
                <a:latin typeface="Courier"/>
                <a:cs typeface="Courier"/>
              </a:rPr>
              <a:t>1100</a:t>
            </a:r>
            <a:endParaRPr lang="en-US" b="1" dirty="0">
              <a:solidFill>
                <a:srgbClr val="72FFFF"/>
              </a:solidFill>
              <a:latin typeface="Courier"/>
              <a:cs typeface="Courier"/>
            </a:endParaRPr>
          </a:p>
        </p:txBody>
      </p:sp>
      <p:sp>
        <p:nvSpPr>
          <p:cNvPr id="19" name="TextBox 18"/>
          <p:cNvSpPr txBox="1"/>
          <p:nvPr/>
        </p:nvSpPr>
        <p:spPr>
          <a:xfrm>
            <a:off x="4807950" y="1191044"/>
            <a:ext cx="4117111" cy="3539431"/>
          </a:xfrm>
          <a:prstGeom prst="rect">
            <a:avLst/>
          </a:prstGeom>
          <a:noFill/>
        </p:spPr>
        <p:txBody>
          <a:bodyPr wrap="square" rtlCol="0">
            <a:spAutoFit/>
          </a:bodyPr>
          <a:lstStyle/>
          <a:p>
            <a:r>
              <a:rPr lang="en-US" sz="2800" dirty="0" smtClean="0"/>
              <a:t>There is nothing special about 2. We could have added 10 and 1/10, or even </a:t>
            </a:r>
            <a:r>
              <a:rPr lang="en-US" sz="2800" i="1" dirty="0" smtClean="0"/>
              <a:t>π</a:t>
            </a:r>
            <a:r>
              <a:rPr lang="en-US" sz="2800" dirty="0" smtClean="0"/>
              <a:t> and 1/</a:t>
            </a:r>
            <a:r>
              <a:rPr lang="en-US" sz="2800" i="1" dirty="0"/>
              <a:t>π</a:t>
            </a:r>
            <a:r>
              <a:rPr lang="en-US" sz="2800" dirty="0" smtClean="0"/>
              <a:t>, or </a:t>
            </a:r>
            <a:r>
              <a:rPr lang="en-US" sz="2800" i="1" dirty="0" smtClean="0"/>
              <a:t>any exact number</a:t>
            </a:r>
            <a:r>
              <a:rPr lang="en-US" sz="2800" dirty="0" smtClean="0"/>
              <a:t>.</a:t>
            </a:r>
          </a:p>
          <a:p>
            <a:r>
              <a:rPr lang="en-US" sz="2800" dirty="0" smtClean="0"/>
              <a:t>(Yes, </a:t>
            </a:r>
            <a:r>
              <a:rPr lang="en-US" sz="2800" i="1" dirty="0" smtClean="0"/>
              <a:t>π</a:t>
            </a:r>
            <a:r>
              <a:rPr lang="en-US" sz="2800" dirty="0" smtClean="0"/>
              <a:t> can be numerically exact, if we want it to be!)</a:t>
            </a:r>
            <a:endParaRPr lang="en-US" sz="2800" dirty="0"/>
          </a:p>
        </p:txBody>
      </p:sp>
      <p:sp>
        <p:nvSpPr>
          <p:cNvPr id="20" name="Donut 19"/>
          <p:cNvSpPr/>
          <p:nvPr/>
        </p:nvSpPr>
        <p:spPr>
          <a:xfrm>
            <a:off x="1110326" y="1388071"/>
            <a:ext cx="2905526" cy="2905526"/>
          </a:xfrm>
          <a:prstGeom prst="donut">
            <a:avLst>
              <a:gd name="adj" fmla="val 1387"/>
            </a:avLst>
          </a:prstGeom>
          <a:ln>
            <a:solidFill>
              <a:srgbClr val="C1F944"/>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1" name="TextBox 20"/>
          <p:cNvSpPr txBox="1"/>
          <p:nvPr/>
        </p:nvSpPr>
        <p:spPr>
          <a:xfrm>
            <a:off x="2339161" y="1397196"/>
            <a:ext cx="508272" cy="400110"/>
          </a:xfrm>
          <a:prstGeom prst="rect">
            <a:avLst/>
          </a:prstGeom>
          <a:noFill/>
          <a:effectLst/>
        </p:spPr>
        <p:txBody>
          <a:bodyPr wrap="none" rtlCol="0">
            <a:spAutoFit/>
          </a:bodyPr>
          <a:lstStyle/>
          <a:p>
            <a:pPr algn="ctr"/>
            <a:r>
              <a:rPr lang="en-US" sz="2000" dirty="0" smtClean="0">
                <a:solidFill>
                  <a:srgbClr val="A5FF08"/>
                </a:solidFill>
                <a:latin typeface="Symbol" charset="2"/>
                <a:cs typeface="Symbol" charset="2"/>
              </a:rPr>
              <a:t>±∞</a:t>
            </a:r>
            <a:endParaRPr lang="en-US" sz="2000" dirty="0">
              <a:solidFill>
                <a:srgbClr val="A5FF08"/>
              </a:solidFill>
              <a:latin typeface="Symbol" charset="2"/>
              <a:cs typeface="Symbol" charset="2"/>
            </a:endParaRPr>
          </a:p>
        </p:txBody>
      </p:sp>
      <p:sp>
        <p:nvSpPr>
          <p:cNvPr id="22" name="TextBox 21"/>
          <p:cNvSpPr txBox="1"/>
          <p:nvPr/>
        </p:nvSpPr>
        <p:spPr>
          <a:xfrm>
            <a:off x="2419838" y="3779370"/>
            <a:ext cx="312906" cy="400110"/>
          </a:xfrm>
          <a:prstGeom prst="rect">
            <a:avLst/>
          </a:prstGeom>
          <a:noFill/>
          <a:effectLst/>
        </p:spPr>
        <p:txBody>
          <a:bodyPr wrap="none" rtlCol="0">
            <a:spAutoFit/>
          </a:bodyPr>
          <a:lstStyle/>
          <a:p>
            <a:pPr algn="ctr"/>
            <a:r>
              <a:rPr lang="en-US" sz="2000" dirty="0" smtClean="0">
                <a:solidFill>
                  <a:srgbClr val="A5FF08"/>
                </a:solidFill>
                <a:latin typeface="Symbol" charset="2"/>
                <a:cs typeface="Symbol" charset="2"/>
              </a:rPr>
              <a:t>0</a:t>
            </a:r>
            <a:endParaRPr lang="en-US" sz="2000" dirty="0">
              <a:solidFill>
                <a:srgbClr val="A5FF08"/>
              </a:solidFill>
              <a:latin typeface="Symbol" charset="2"/>
              <a:cs typeface="Symbol" charset="2"/>
            </a:endParaRPr>
          </a:p>
        </p:txBody>
      </p:sp>
      <p:sp>
        <p:nvSpPr>
          <p:cNvPr id="23" name="TextBox 22"/>
          <p:cNvSpPr txBox="1"/>
          <p:nvPr/>
        </p:nvSpPr>
        <p:spPr>
          <a:xfrm>
            <a:off x="3631091" y="2652983"/>
            <a:ext cx="128240" cy="307777"/>
          </a:xfrm>
          <a:prstGeom prst="rect">
            <a:avLst/>
          </a:prstGeom>
          <a:noFill/>
          <a:effectLst/>
        </p:spPr>
        <p:txBody>
          <a:bodyPr wrap="none" lIns="0" tIns="0" rIns="0" bIns="0" rtlCol="0" anchor="ctr" anchorCtr="1">
            <a:spAutoFit/>
          </a:bodyPr>
          <a:lstStyle/>
          <a:p>
            <a:pPr algn="ctr"/>
            <a:r>
              <a:rPr lang="en-US" sz="2000" dirty="0" smtClean="0">
                <a:solidFill>
                  <a:srgbClr val="A5FF08"/>
                </a:solidFill>
                <a:latin typeface="Symbol" charset="2"/>
                <a:cs typeface="Symbol" charset="2"/>
              </a:rPr>
              <a:t>1</a:t>
            </a:r>
            <a:endParaRPr lang="en-US" sz="2000" dirty="0">
              <a:solidFill>
                <a:srgbClr val="A5FF08"/>
              </a:solidFill>
              <a:latin typeface="Symbol" charset="2"/>
              <a:cs typeface="Symbol" charset="2"/>
            </a:endParaRPr>
          </a:p>
        </p:txBody>
      </p:sp>
      <p:sp>
        <p:nvSpPr>
          <p:cNvPr id="25" name="Oval 24"/>
          <p:cNvSpPr/>
          <p:nvPr/>
        </p:nvSpPr>
        <p:spPr>
          <a:xfrm>
            <a:off x="2484010" y="4181426"/>
            <a:ext cx="184563" cy="184561"/>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2484010" y="1295789"/>
            <a:ext cx="184563" cy="184561"/>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Freeform 26"/>
          <p:cNvSpPr/>
          <p:nvPr/>
        </p:nvSpPr>
        <p:spPr>
          <a:xfrm>
            <a:off x="2659668" y="1329110"/>
            <a:ext cx="308512" cy="239437"/>
          </a:xfrm>
          <a:custGeom>
            <a:avLst/>
            <a:gdLst>
              <a:gd name="connsiteX0" fmla="*/ 167366 w 219873"/>
              <a:gd name="connsiteY0" fmla="*/ 170644 h 170644"/>
              <a:gd name="connsiteX1" fmla="*/ 0 w 219873"/>
              <a:gd name="connsiteY1" fmla="*/ 52506 h 170644"/>
              <a:gd name="connsiteX2" fmla="*/ 219873 w 219873"/>
              <a:gd name="connsiteY2" fmla="*/ 0 h 170644"/>
              <a:gd name="connsiteX3" fmla="*/ 150957 w 219873"/>
              <a:gd name="connsiteY3" fmla="*/ 78759 h 170644"/>
              <a:gd name="connsiteX4" fmla="*/ 167366 w 219873"/>
              <a:gd name="connsiteY4" fmla="*/ 170644 h 170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873" h="170644">
                <a:moveTo>
                  <a:pt x="167366" y="170644"/>
                </a:moveTo>
                <a:lnTo>
                  <a:pt x="0" y="52506"/>
                </a:lnTo>
                <a:lnTo>
                  <a:pt x="219873" y="0"/>
                </a:lnTo>
                <a:lnTo>
                  <a:pt x="150957" y="78759"/>
                </a:lnTo>
                <a:lnTo>
                  <a:pt x="167366" y="170644"/>
                </a:lnTo>
                <a:close/>
              </a:path>
            </a:pathLst>
          </a:cu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Freeform 27"/>
          <p:cNvSpPr/>
          <p:nvPr/>
        </p:nvSpPr>
        <p:spPr>
          <a:xfrm flipH="1">
            <a:off x="2193543" y="1326615"/>
            <a:ext cx="308512" cy="239437"/>
          </a:xfrm>
          <a:custGeom>
            <a:avLst/>
            <a:gdLst>
              <a:gd name="connsiteX0" fmla="*/ 167366 w 219873"/>
              <a:gd name="connsiteY0" fmla="*/ 170644 h 170644"/>
              <a:gd name="connsiteX1" fmla="*/ 0 w 219873"/>
              <a:gd name="connsiteY1" fmla="*/ 52506 h 170644"/>
              <a:gd name="connsiteX2" fmla="*/ 219873 w 219873"/>
              <a:gd name="connsiteY2" fmla="*/ 0 h 170644"/>
              <a:gd name="connsiteX3" fmla="*/ 150957 w 219873"/>
              <a:gd name="connsiteY3" fmla="*/ 78759 h 170644"/>
              <a:gd name="connsiteX4" fmla="*/ 167366 w 219873"/>
              <a:gd name="connsiteY4" fmla="*/ 170644 h 170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873" h="170644">
                <a:moveTo>
                  <a:pt x="167366" y="170644"/>
                </a:moveTo>
                <a:lnTo>
                  <a:pt x="0" y="52506"/>
                </a:lnTo>
                <a:lnTo>
                  <a:pt x="219873" y="0"/>
                </a:lnTo>
                <a:lnTo>
                  <a:pt x="150957" y="78759"/>
                </a:lnTo>
                <a:lnTo>
                  <a:pt x="167366" y="170644"/>
                </a:lnTo>
                <a:close/>
              </a:path>
            </a:pathLst>
          </a:cu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1324122" y="2652983"/>
            <a:ext cx="257482" cy="307777"/>
          </a:xfrm>
          <a:prstGeom prst="rect">
            <a:avLst/>
          </a:prstGeom>
          <a:noFill/>
          <a:effectLst/>
        </p:spPr>
        <p:txBody>
          <a:bodyPr wrap="none" lIns="0" tIns="0" rIns="0" bIns="0" rtlCol="0" anchor="ctr" anchorCtr="1">
            <a:spAutoFit/>
          </a:bodyPr>
          <a:lstStyle/>
          <a:p>
            <a:pPr algn="ctr"/>
            <a:r>
              <a:rPr lang="en-US" sz="2000" dirty="0" smtClean="0">
                <a:solidFill>
                  <a:srgbClr val="A5FF08"/>
                </a:solidFill>
                <a:latin typeface="Symbol" charset="2"/>
                <a:cs typeface="Symbol" charset="2"/>
              </a:rPr>
              <a:t>–1</a:t>
            </a:r>
            <a:endParaRPr lang="en-US" sz="2000" dirty="0">
              <a:solidFill>
                <a:srgbClr val="A5FF08"/>
              </a:solidFill>
              <a:latin typeface="Symbol" charset="2"/>
              <a:cs typeface="Symbol" charset="2"/>
            </a:endParaRPr>
          </a:p>
        </p:txBody>
      </p:sp>
      <p:sp>
        <p:nvSpPr>
          <p:cNvPr id="24" name="TextBox 23"/>
          <p:cNvSpPr txBox="1"/>
          <p:nvPr/>
        </p:nvSpPr>
        <p:spPr>
          <a:xfrm>
            <a:off x="3510489" y="3843711"/>
            <a:ext cx="738754" cy="369332"/>
          </a:xfrm>
          <a:prstGeom prst="rect">
            <a:avLst/>
          </a:prstGeom>
          <a:noFill/>
        </p:spPr>
        <p:txBody>
          <a:bodyPr wrap="none" rtlCol="0">
            <a:spAutoFit/>
          </a:bodyPr>
          <a:lstStyle/>
          <a:p>
            <a:pPr algn="ctr"/>
            <a:r>
              <a:rPr lang="en-US" b="1" dirty="0" smtClean="0">
                <a:solidFill>
                  <a:srgbClr val="72FFFF"/>
                </a:solidFill>
                <a:latin typeface="Courier"/>
                <a:cs typeface="Courier"/>
              </a:rPr>
              <a:t>0010</a:t>
            </a:r>
            <a:endParaRPr lang="en-US" b="1" dirty="0">
              <a:solidFill>
                <a:srgbClr val="72FFFF"/>
              </a:solidFill>
              <a:latin typeface="Courier"/>
              <a:cs typeface="Courier"/>
            </a:endParaRPr>
          </a:p>
        </p:txBody>
      </p:sp>
      <p:sp>
        <p:nvSpPr>
          <p:cNvPr id="29" name="TextBox 28"/>
          <p:cNvSpPr txBox="1"/>
          <p:nvPr/>
        </p:nvSpPr>
        <p:spPr>
          <a:xfrm>
            <a:off x="861126" y="3843711"/>
            <a:ext cx="738754" cy="369332"/>
          </a:xfrm>
          <a:prstGeom prst="rect">
            <a:avLst/>
          </a:prstGeom>
          <a:noFill/>
        </p:spPr>
        <p:txBody>
          <a:bodyPr wrap="none" rtlCol="0">
            <a:spAutoFit/>
          </a:bodyPr>
          <a:lstStyle/>
          <a:p>
            <a:pPr algn="ctr"/>
            <a:r>
              <a:rPr lang="en-US" b="1" dirty="0" smtClean="0">
                <a:solidFill>
                  <a:srgbClr val="72FFFF"/>
                </a:solidFill>
                <a:latin typeface="Courier"/>
                <a:cs typeface="Courier"/>
              </a:rPr>
              <a:t>1110</a:t>
            </a:r>
            <a:endParaRPr lang="en-US" b="1" dirty="0">
              <a:solidFill>
                <a:srgbClr val="72FFFF"/>
              </a:solidFill>
              <a:latin typeface="Courier"/>
              <a:cs typeface="Courier"/>
            </a:endParaRPr>
          </a:p>
        </p:txBody>
      </p:sp>
      <p:sp>
        <p:nvSpPr>
          <p:cNvPr id="30" name="TextBox 29"/>
          <p:cNvSpPr txBox="1"/>
          <p:nvPr/>
        </p:nvSpPr>
        <p:spPr>
          <a:xfrm>
            <a:off x="3510489" y="1473025"/>
            <a:ext cx="738754" cy="369332"/>
          </a:xfrm>
          <a:prstGeom prst="rect">
            <a:avLst/>
          </a:prstGeom>
          <a:noFill/>
        </p:spPr>
        <p:txBody>
          <a:bodyPr wrap="none" rtlCol="0">
            <a:spAutoFit/>
          </a:bodyPr>
          <a:lstStyle/>
          <a:p>
            <a:pPr algn="ctr"/>
            <a:r>
              <a:rPr lang="en-US" b="1" dirty="0" smtClean="0">
                <a:solidFill>
                  <a:srgbClr val="72FFFF"/>
                </a:solidFill>
                <a:latin typeface="Courier"/>
                <a:cs typeface="Courier"/>
              </a:rPr>
              <a:t>0110</a:t>
            </a:r>
            <a:endParaRPr lang="en-US" b="1" dirty="0">
              <a:solidFill>
                <a:srgbClr val="72FFFF"/>
              </a:solidFill>
              <a:latin typeface="Courier"/>
              <a:cs typeface="Courier"/>
            </a:endParaRPr>
          </a:p>
        </p:txBody>
      </p:sp>
      <p:sp>
        <p:nvSpPr>
          <p:cNvPr id="32" name="TextBox 31"/>
          <p:cNvSpPr txBox="1"/>
          <p:nvPr/>
        </p:nvSpPr>
        <p:spPr>
          <a:xfrm>
            <a:off x="861126" y="1473025"/>
            <a:ext cx="738754" cy="369332"/>
          </a:xfrm>
          <a:prstGeom prst="rect">
            <a:avLst/>
          </a:prstGeom>
          <a:noFill/>
        </p:spPr>
        <p:txBody>
          <a:bodyPr wrap="none" rtlCol="0">
            <a:spAutoFit/>
          </a:bodyPr>
          <a:lstStyle/>
          <a:p>
            <a:pPr algn="ctr"/>
            <a:r>
              <a:rPr lang="en-US" b="1" dirty="0" smtClean="0">
                <a:solidFill>
                  <a:srgbClr val="72FFFF"/>
                </a:solidFill>
                <a:latin typeface="Courier"/>
                <a:cs typeface="Courier"/>
              </a:rPr>
              <a:t>1010</a:t>
            </a:r>
            <a:endParaRPr lang="en-US" b="1" dirty="0">
              <a:solidFill>
                <a:srgbClr val="72FFFF"/>
              </a:solidFill>
              <a:latin typeface="Courier"/>
              <a:cs typeface="Courier"/>
            </a:endParaRPr>
          </a:p>
        </p:txBody>
      </p:sp>
      <p:sp>
        <p:nvSpPr>
          <p:cNvPr id="33" name="Oval 32"/>
          <p:cNvSpPr/>
          <p:nvPr/>
        </p:nvSpPr>
        <p:spPr>
          <a:xfrm>
            <a:off x="3902636" y="2714591"/>
            <a:ext cx="184563" cy="184561"/>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1030770" y="2714591"/>
            <a:ext cx="184563" cy="184561"/>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p:cNvSpPr txBox="1"/>
          <p:nvPr/>
        </p:nvSpPr>
        <p:spPr>
          <a:xfrm>
            <a:off x="3073100" y="3407353"/>
            <a:ext cx="518091" cy="400110"/>
          </a:xfrm>
          <a:prstGeom prst="rect">
            <a:avLst/>
          </a:prstGeom>
          <a:noFill/>
          <a:effectLst/>
        </p:spPr>
        <p:txBody>
          <a:bodyPr wrap="none" rtlCol="0">
            <a:spAutoFit/>
          </a:bodyPr>
          <a:lstStyle/>
          <a:p>
            <a:pPr algn="ctr"/>
            <a:r>
              <a:rPr lang="en-US" sz="2000" dirty="0" smtClean="0">
                <a:solidFill>
                  <a:srgbClr val="A5FF08"/>
                </a:solidFill>
                <a:latin typeface="Symbol" charset="2"/>
                <a:cs typeface="Symbol" charset="2"/>
              </a:rPr>
              <a:t>1/2</a:t>
            </a:r>
            <a:endParaRPr lang="en-US" sz="2000" dirty="0">
              <a:solidFill>
                <a:srgbClr val="A5FF08"/>
              </a:solidFill>
              <a:latin typeface="Symbol" charset="2"/>
              <a:cs typeface="Symbol" charset="2"/>
            </a:endParaRPr>
          </a:p>
        </p:txBody>
      </p:sp>
      <p:sp>
        <p:nvSpPr>
          <p:cNvPr id="36" name="TextBox 35"/>
          <p:cNvSpPr txBox="1"/>
          <p:nvPr/>
        </p:nvSpPr>
        <p:spPr>
          <a:xfrm>
            <a:off x="2881976" y="1801790"/>
            <a:ext cx="788488" cy="400110"/>
          </a:xfrm>
          <a:prstGeom prst="rect">
            <a:avLst/>
          </a:prstGeom>
          <a:noFill/>
          <a:effectLst/>
        </p:spPr>
        <p:txBody>
          <a:bodyPr wrap="square" rtlCol="0">
            <a:spAutoFit/>
          </a:bodyPr>
          <a:lstStyle/>
          <a:p>
            <a:pPr algn="ctr"/>
            <a:r>
              <a:rPr lang="en-US" sz="2000" dirty="0" smtClean="0">
                <a:solidFill>
                  <a:srgbClr val="A5FF08"/>
                </a:solidFill>
                <a:latin typeface="Symbol" charset="2"/>
                <a:cs typeface="Symbol" charset="2"/>
              </a:rPr>
              <a:t>2</a:t>
            </a:r>
            <a:endParaRPr lang="en-US" sz="2000" dirty="0">
              <a:solidFill>
                <a:srgbClr val="A5FF08"/>
              </a:solidFill>
              <a:latin typeface="Symbol" charset="2"/>
              <a:cs typeface="Symbol" charset="2"/>
            </a:endParaRPr>
          </a:p>
        </p:txBody>
      </p:sp>
      <p:sp>
        <p:nvSpPr>
          <p:cNvPr id="37" name="TextBox 36"/>
          <p:cNvSpPr txBox="1"/>
          <p:nvPr/>
        </p:nvSpPr>
        <p:spPr>
          <a:xfrm>
            <a:off x="1478284" y="1801790"/>
            <a:ext cx="580272" cy="400110"/>
          </a:xfrm>
          <a:prstGeom prst="rect">
            <a:avLst/>
          </a:prstGeom>
          <a:noFill/>
          <a:effectLst/>
        </p:spPr>
        <p:txBody>
          <a:bodyPr wrap="square" rtlCol="0">
            <a:spAutoFit/>
          </a:bodyPr>
          <a:lstStyle/>
          <a:p>
            <a:pPr algn="ctr"/>
            <a:r>
              <a:rPr lang="en-US" sz="2000" dirty="0" smtClean="0">
                <a:solidFill>
                  <a:srgbClr val="A5FF08"/>
                </a:solidFill>
                <a:latin typeface="Symbol" charset="2"/>
                <a:cs typeface="Symbol" charset="2"/>
              </a:rPr>
              <a:t>–2</a:t>
            </a:r>
            <a:endParaRPr lang="en-US" sz="2000" dirty="0">
              <a:solidFill>
                <a:srgbClr val="A5FF08"/>
              </a:solidFill>
              <a:latin typeface="Symbol" charset="2"/>
              <a:cs typeface="Symbol" charset="2"/>
            </a:endParaRPr>
          </a:p>
        </p:txBody>
      </p:sp>
      <p:sp>
        <p:nvSpPr>
          <p:cNvPr id="38" name="TextBox 37"/>
          <p:cNvSpPr txBox="1"/>
          <p:nvPr/>
        </p:nvSpPr>
        <p:spPr>
          <a:xfrm>
            <a:off x="1437504" y="3407353"/>
            <a:ext cx="872949" cy="400110"/>
          </a:xfrm>
          <a:prstGeom prst="rect">
            <a:avLst/>
          </a:prstGeom>
          <a:noFill/>
          <a:effectLst/>
        </p:spPr>
        <p:txBody>
          <a:bodyPr wrap="square" rtlCol="0">
            <a:spAutoFit/>
          </a:bodyPr>
          <a:lstStyle/>
          <a:p>
            <a:pPr algn="ctr"/>
            <a:r>
              <a:rPr lang="en-US" sz="2000" dirty="0" smtClean="0">
                <a:solidFill>
                  <a:srgbClr val="A5FF08"/>
                </a:solidFill>
                <a:latin typeface="Symbol" charset="2"/>
                <a:cs typeface="Symbol" charset="2"/>
              </a:rPr>
              <a:t>-1/2</a:t>
            </a:r>
            <a:endParaRPr lang="en-US" sz="2000" dirty="0">
              <a:solidFill>
                <a:srgbClr val="A5FF08"/>
              </a:solidFill>
              <a:latin typeface="Symbol" charset="2"/>
              <a:cs typeface="Symbol" charset="2"/>
            </a:endParaRPr>
          </a:p>
        </p:txBody>
      </p:sp>
      <p:sp>
        <p:nvSpPr>
          <p:cNvPr id="39" name="Oval 38"/>
          <p:cNvSpPr/>
          <p:nvPr/>
        </p:nvSpPr>
        <p:spPr>
          <a:xfrm>
            <a:off x="3485626" y="3767950"/>
            <a:ext cx="184563" cy="184561"/>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1397041" y="3715182"/>
            <a:ext cx="184563" cy="184561"/>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1434848" y="1751002"/>
            <a:ext cx="184563" cy="184561"/>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3560709" y="1801790"/>
            <a:ext cx="184563" cy="184561"/>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TextBox 42"/>
          <p:cNvSpPr txBox="1"/>
          <p:nvPr/>
        </p:nvSpPr>
        <p:spPr>
          <a:xfrm>
            <a:off x="3048480" y="4124878"/>
            <a:ext cx="738754" cy="369332"/>
          </a:xfrm>
          <a:prstGeom prst="rect">
            <a:avLst/>
          </a:prstGeom>
          <a:noFill/>
        </p:spPr>
        <p:txBody>
          <a:bodyPr wrap="none" rtlCol="0">
            <a:spAutoFit/>
          </a:bodyPr>
          <a:lstStyle/>
          <a:p>
            <a:pPr algn="ctr"/>
            <a:r>
              <a:rPr lang="en-US" b="1" dirty="0" smtClean="0">
                <a:solidFill>
                  <a:srgbClr val="72FFFF"/>
                </a:solidFill>
                <a:latin typeface="Courier"/>
                <a:cs typeface="Courier"/>
              </a:rPr>
              <a:t>0001</a:t>
            </a:r>
            <a:endParaRPr lang="en-US" b="1" dirty="0">
              <a:solidFill>
                <a:srgbClr val="72FFFF"/>
              </a:solidFill>
              <a:latin typeface="Courier"/>
              <a:cs typeface="Courier"/>
            </a:endParaRPr>
          </a:p>
        </p:txBody>
      </p:sp>
      <p:sp>
        <p:nvSpPr>
          <p:cNvPr id="44" name="TextBox 43"/>
          <p:cNvSpPr txBox="1"/>
          <p:nvPr/>
        </p:nvSpPr>
        <p:spPr>
          <a:xfrm>
            <a:off x="3902636" y="3225702"/>
            <a:ext cx="738754" cy="369332"/>
          </a:xfrm>
          <a:prstGeom prst="rect">
            <a:avLst/>
          </a:prstGeom>
          <a:noFill/>
        </p:spPr>
        <p:txBody>
          <a:bodyPr wrap="none" rtlCol="0">
            <a:spAutoFit/>
          </a:bodyPr>
          <a:lstStyle/>
          <a:p>
            <a:pPr algn="ctr"/>
            <a:r>
              <a:rPr lang="en-US" b="1" dirty="0" smtClean="0">
                <a:solidFill>
                  <a:srgbClr val="72FFFF"/>
                </a:solidFill>
                <a:latin typeface="Courier"/>
                <a:cs typeface="Courier"/>
              </a:rPr>
              <a:t>0011</a:t>
            </a:r>
            <a:endParaRPr lang="en-US" b="1" dirty="0">
              <a:solidFill>
                <a:srgbClr val="72FFFF"/>
              </a:solidFill>
              <a:latin typeface="Courier"/>
              <a:cs typeface="Courier"/>
            </a:endParaRPr>
          </a:p>
        </p:txBody>
      </p:sp>
      <p:sp>
        <p:nvSpPr>
          <p:cNvPr id="45" name="TextBox 44"/>
          <p:cNvSpPr txBox="1"/>
          <p:nvPr/>
        </p:nvSpPr>
        <p:spPr>
          <a:xfrm>
            <a:off x="3902636" y="2044135"/>
            <a:ext cx="738754" cy="369332"/>
          </a:xfrm>
          <a:prstGeom prst="rect">
            <a:avLst/>
          </a:prstGeom>
          <a:noFill/>
        </p:spPr>
        <p:txBody>
          <a:bodyPr wrap="none" rtlCol="0">
            <a:spAutoFit/>
          </a:bodyPr>
          <a:lstStyle/>
          <a:p>
            <a:pPr algn="ctr"/>
            <a:r>
              <a:rPr lang="en-US" b="1" dirty="0" smtClean="0">
                <a:solidFill>
                  <a:srgbClr val="72FFFF"/>
                </a:solidFill>
                <a:latin typeface="Courier"/>
                <a:cs typeface="Courier"/>
              </a:rPr>
              <a:t>0101</a:t>
            </a:r>
            <a:endParaRPr lang="en-US" b="1" dirty="0">
              <a:solidFill>
                <a:srgbClr val="72FFFF"/>
              </a:solidFill>
              <a:latin typeface="Courier"/>
              <a:cs typeface="Courier"/>
            </a:endParaRPr>
          </a:p>
        </p:txBody>
      </p:sp>
      <p:sp>
        <p:nvSpPr>
          <p:cNvPr id="46" name="TextBox 45"/>
          <p:cNvSpPr txBox="1"/>
          <p:nvPr/>
        </p:nvSpPr>
        <p:spPr>
          <a:xfrm>
            <a:off x="3048480" y="1103570"/>
            <a:ext cx="738754" cy="369332"/>
          </a:xfrm>
          <a:prstGeom prst="rect">
            <a:avLst/>
          </a:prstGeom>
          <a:noFill/>
        </p:spPr>
        <p:txBody>
          <a:bodyPr wrap="none" rtlCol="0">
            <a:spAutoFit/>
          </a:bodyPr>
          <a:lstStyle/>
          <a:p>
            <a:pPr algn="ctr"/>
            <a:r>
              <a:rPr lang="en-US" b="1" dirty="0" smtClean="0">
                <a:solidFill>
                  <a:srgbClr val="72FFFF"/>
                </a:solidFill>
                <a:latin typeface="Courier"/>
                <a:cs typeface="Courier"/>
              </a:rPr>
              <a:t>0111</a:t>
            </a:r>
            <a:endParaRPr lang="en-US" b="1" dirty="0">
              <a:solidFill>
                <a:srgbClr val="72FFFF"/>
              </a:solidFill>
              <a:latin typeface="Courier"/>
              <a:cs typeface="Courier"/>
            </a:endParaRPr>
          </a:p>
        </p:txBody>
      </p:sp>
      <p:sp>
        <p:nvSpPr>
          <p:cNvPr id="47" name="TextBox 46"/>
          <p:cNvSpPr txBox="1"/>
          <p:nvPr/>
        </p:nvSpPr>
        <p:spPr>
          <a:xfrm>
            <a:off x="1392066" y="1103570"/>
            <a:ext cx="738754" cy="369332"/>
          </a:xfrm>
          <a:prstGeom prst="rect">
            <a:avLst/>
          </a:prstGeom>
          <a:noFill/>
        </p:spPr>
        <p:txBody>
          <a:bodyPr wrap="none" rtlCol="0">
            <a:spAutoFit/>
          </a:bodyPr>
          <a:lstStyle/>
          <a:p>
            <a:pPr algn="ctr"/>
            <a:r>
              <a:rPr lang="en-US" b="1" dirty="0" smtClean="0">
                <a:solidFill>
                  <a:srgbClr val="72FFFF"/>
                </a:solidFill>
                <a:latin typeface="Courier"/>
                <a:cs typeface="Courier"/>
              </a:rPr>
              <a:t>1001</a:t>
            </a:r>
            <a:endParaRPr lang="en-US" b="1" dirty="0">
              <a:solidFill>
                <a:srgbClr val="72FFFF"/>
              </a:solidFill>
              <a:latin typeface="Courier"/>
              <a:cs typeface="Courier"/>
            </a:endParaRPr>
          </a:p>
        </p:txBody>
      </p:sp>
      <p:sp>
        <p:nvSpPr>
          <p:cNvPr id="48" name="TextBox 47"/>
          <p:cNvSpPr txBox="1"/>
          <p:nvPr/>
        </p:nvSpPr>
        <p:spPr>
          <a:xfrm>
            <a:off x="496483" y="2044135"/>
            <a:ext cx="738754" cy="369332"/>
          </a:xfrm>
          <a:prstGeom prst="rect">
            <a:avLst/>
          </a:prstGeom>
          <a:noFill/>
        </p:spPr>
        <p:txBody>
          <a:bodyPr wrap="none" rtlCol="0">
            <a:spAutoFit/>
          </a:bodyPr>
          <a:lstStyle/>
          <a:p>
            <a:pPr algn="ctr"/>
            <a:r>
              <a:rPr lang="en-US" b="1" dirty="0" smtClean="0">
                <a:solidFill>
                  <a:srgbClr val="72FFFF"/>
                </a:solidFill>
                <a:latin typeface="Courier"/>
                <a:cs typeface="Courier"/>
              </a:rPr>
              <a:t>1011</a:t>
            </a:r>
            <a:endParaRPr lang="en-US" b="1" dirty="0">
              <a:solidFill>
                <a:srgbClr val="72FFFF"/>
              </a:solidFill>
              <a:latin typeface="Courier"/>
              <a:cs typeface="Courier"/>
            </a:endParaRPr>
          </a:p>
        </p:txBody>
      </p:sp>
      <p:sp>
        <p:nvSpPr>
          <p:cNvPr id="49" name="TextBox 48"/>
          <p:cNvSpPr txBox="1"/>
          <p:nvPr/>
        </p:nvSpPr>
        <p:spPr>
          <a:xfrm>
            <a:off x="496483" y="3225702"/>
            <a:ext cx="738754" cy="369332"/>
          </a:xfrm>
          <a:prstGeom prst="rect">
            <a:avLst/>
          </a:prstGeom>
          <a:noFill/>
        </p:spPr>
        <p:txBody>
          <a:bodyPr wrap="none" rtlCol="0">
            <a:spAutoFit/>
          </a:bodyPr>
          <a:lstStyle/>
          <a:p>
            <a:pPr algn="ctr"/>
            <a:r>
              <a:rPr lang="en-US" b="1" dirty="0" smtClean="0">
                <a:solidFill>
                  <a:srgbClr val="72FFFF"/>
                </a:solidFill>
                <a:latin typeface="Courier"/>
                <a:cs typeface="Courier"/>
              </a:rPr>
              <a:t>1101</a:t>
            </a:r>
            <a:endParaRPr lang="en-US" b="1" dirty="0">
              <a:solidFill>
                <a:srgbClr val="72FFFF"/>
              </a:solidFill>
              <a:latin typeface="Courier"/>
              <a:cs typeface="Courier"/>
            </a:endParaRPr>
          </a:p>
        </p:txBody>
      </p:sp>
      <p:sp>
        <p:nvSpPr>
          <p:cNvPr id="50" name="TextBox 49"/>
          <p:cNvSpPr txBox="1"/>
          <p:nvPr/>
        </p:nvSpPr>
        <p:spPr>
          <a:xfrm>
            <a:off x="1392066" y="4124878"/>
            <a:ext cx="738754" cy="369332"/>
          </a:xfrm>
          <a:prstGeom prst="rect">
            <a:avLst/>
          </a:prstGeom>
          <a:noFill/>
        </p:spPr>
        <p:txBody>
          <a:bodyPr wrap="none" rtlCol="0">
            <a:spAutoFit/>
          </a:bodyPr>
          <a:lstStyle/>
          <a:p>
            <a:pPr algn="ctr"/>
            <a:r>
              <a:rPr lang="en-US" b="1" dirty="0" smtClean="0">
                <a:solidFill>
                  <a:srgbClr val="72FFFF"/>
                </a:solidFill>
                <a:latin typeface="Courier"/>
                <a:cs typeface="Courier"/>
              </a:rPr>
              <a:t>1111</a:t>
            </a:r>
            <a:endParaRPr lang="en-US" b="1" dirty="0">
              <a:solidFill>
                <a:srgbClr val="72FFFF"/>
              </a:solidFill>
              <a:latin typeface="Courier"/>
              <a:cs typeface="Courier"/>
            </a:endParaRPr>
          </a:p>
        </p:txBody>
      </p:sp>
    </p:spTree>
    <p:extLst>
      <p:ext uri="{BB962C8B-B14F-4D97-AF65-F5344CB8AC3E}">
        <p14:creationId xmlns:p14="http://schemas.microsoft.com/office/powerpoint/2010/main" val="26571909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081" y="250768"/>
            <a:ext cx="8151835" cy="685800"/>
          </a:xfrm>
        </p:spPr>
        <p:txBody>
          <a:bodyPr/>
          <a:lstStyle/>
          <a:p>
            <a:r>
              <a:rPr lang="en-US" sz="4000" dirty="0" smtClean="0"/>
              <a:t>Note: sign bit is in the usual place</a:t>
            </a:r>
            <a:endParaRPr lang="en-US" sz="4000" dirty="0"/>
          </a:p>
        </p:txBody>
      </p:sp>
      <p:sp>
        <p:nvSpPr>
          <p:cNvPr id="12" name="TextBox 11"/>
          <p:cNvSpPr txBox="1"/>
          <p:nvPr/>
        </p:nvSpPr>
        <p:spPr>
          <a:xfrm>
            <a:off x="2206914" y="4341419"/>
            <a:ext cx="738754" cy="369332"/>
          </a:xfrm>
          <a:prstGeom prst="rect">
            <a:avLst/>
          </a:prstGeom>
          <a:noFill/>
        </p:spPr>
        <p:txBody>
          <a:bodyPr wrap="none" rtlCol="0">
            <a:spAutoFit/>
          </a:bodyPr>
          <a:lstStyle/>
          <a:p>
            <a:pPr algn="ctr"/>
            <a:r>
              <a:rPr lang="en-US" b="1" dirty="0" smtClean="0">
                <a:solidFill>
                  <a:srgbClr val="FF0000"/>
                </a:solidFill>
                <a:latin typeface="Courier"/>
                <a:cs typeface="Courier"/>
              </a:rPr>
              <a:t>0</a:t>
            </a:r>
            <a:r>
              <a:rPr lang="en-US" b="1" dirty="0" smtClean="0">
                <a:solidFill>
                  <a:srgbClr val="72FFFF"/>
                </a:solidFill>
                <a:latin typeface="Courier"/>
                <a:cs typeface="Courier"/>
              </a:rPr>
              <a:t>000</a:t>
            </a:r>
            <a:endParaRPr lang="en-US" b="1" dirty="0">
              <a:solidFill>
                <a:srgbClr val="72FFFF"/>
              </a:solidFill>
              <a:latin typeface="Courier"/>
              <a:cs typeface="Courier"/>
            </a:endParaRPr>
          </a:p>
        </p:txBody>
      </p:sp>
      <p:sp>
        <p:nvSpPr>
          <p:cNvPr id="13" name="TextBox 12"/>
          <p:cNvSpPr txBox="1"/>
          <p:nvPr/>
        </p:nvSpPr>
        <p:spPr>
          <a:xfrm>
            <a:off x="4028023" y="2622205"/>
            <a:ext cx="738754" cy="369332"/>
          </a:xfrm>
          <a:prstGeom prst="rect">
            <a:avLst/>
          </a:prstGeom>
          <a:noFill/>
        </p:spPr>
        <p:txBody>
          <a:bodyPr wrap="none" rtlCol="0">
            <a:spAutoFit/>
          </a:bodyPr>
          <a:lstStyle/>
          <a:p>
            <a:pPr algn="ctr"/>
            <a:r>
              <a:rPr lang="en-US" b="1" dirty="0" smtClean="0">
                <a:solidFill>
                  <a:srgbClr val="FF0000"/>
                </a:solidFill>
                <a:latin typeface="Courier"/>
                <a:cs typeface="Courier"/>
              </a:rPr>
              <a:t>0</a:t>
            </a:r>
            <a:r>
              <a:rPr lang="en-US" b="1" dirty="0" smtClean="0">
                <a:solidFill>
                  <a:srgbClr val="72FFFF"/>
                </a:solidFill>
                <a:latin typeface="Courier"/>
                <a:cs typeface="Courier"/>
              </a:rPr>
              <a:t>100</a:t>
            </a:r>
            <a:endParaRPr lang="en-US" b="1" dirty="0">
              <a:solidFill>
                <a:srgbClr val="72FFFF"/>
              </a:solidFill>
              <a:latin typeface="Courier"/>
              <a:cs typeface="Courier"/>
            </a:endParaRPr>
          </a:p>
        </p:txBody>
      </p:sp>
      <p:sp>
        <p:nvSpPr>
          <p:cNvPr id="17" name="TextBox 16"/>
          <p:cNvSpPr txBox="1"/>
          <p:nvPr/>
        </p:nvSpPr>
        <p:spPr>
          <a:xfrm>
            <a:off x="2206914" y="917876"/>
            <a:ext cx="738754" cy="369332"/>
          </a:xfrm>
          <a:prstGeom prst="rect">
            <a:avLst/>
          </a:prstGeom>
          <a:noFill/>
        </p:spPr>
        <p:txBody>
          <a:bodyPr wrap="none" rtlCol="0">
            <a:spAutoFit/>
          </a:bodyPr>
          <a:lstStyle/>
          <a:p>
            <a:pPr algn="ctr"/>
            <a:r>
              <a:rPr lang="en-US" b="1" dirty="0" smtClean="0">
                <a:solidFill>
                  <a:srgbClr val="FF0000"/>
                </a:solidFill>
                <a:latin typeface="Courier"/>
                <a:cs typeface="Courier"/>
              </a:rPr>
              <a:t>1</a:t>
            </a:r>
            <a:r>
              <a:rPr lang="en-US" b="1" dirty="0" smtClean="0">
                <a:solidFill>
                  <a:srgbClr val="72FFFF"/>
                </a:solidFill>
                <a:latin typeface="Courier"/>
                <a:cs typeface="Courier"/>
              </a:rPr>
              <a:t>000</a:t>
            </a:r>
            <a:endParaRPr lang="en-US" b="1" dirty="0">
              <a:solidFill>
                <a:srgbClr val="72FFFF"/>
              </a:solidFill>
              <a:latin typeface="Courier"/>
              <a:cs typeface="Courier"/>
            </a:endParaRPr>
          </a:p>
        </p:txBody>
      </p:sp>
      <p:sp>
        <p:nvSpPr>
          <p:cNvPr id="18" name="TextBox 17"/>
          <p:cNvSpPr txBox="1"/>
          <p:nvPr/>
        </p:nvSpPr>
        <p:spPr>
          <a:xfrm>
            <a:off x="320977" y="2615227"/>
            <a:ext cx="738754" cy="369332"/>
          </a:xfrm>
          <a:prstGeom prst="rect">
            <a:avLst/>
          </a:prstGeom>
          <a:noFill/>
        </p:spPr>
        <p:txBody>
          <a:bodyPr wrap="none" rtlCol="0">
            <a:spAutoFit/>
          </a:bodyPr>
          <a:lstStyle/>
          <a:p>
            <a:pPr algn="ctr"/>
            <a:r>
              <a:rPr lang="en-US" b="1" dirty="0" smtClean="0">
                <a:solidFill>
                  <a:srgbClr val="FF0000"/>
                </a:solidFill>
                <a:latin typeface="Courier"/>
                <a:cs typeface="Courier"/>
              </a:rPr>
              <a:t>1</a:t>
            </a:r>
            <a:r>
              <a:rPr lang="en-US" b="1" dirty="0" smtClean="0">
                <a:solidFill>
                  <a:srgbClr val="72FFFF"/>
                </a:solidFill>
                <a:latin typeface="Courier"/>
                <a:cs typeface="Courier"/>
              </a:rPr>
              <a:t>100</a:t>
            </a:r>
            <a:endParaRPr lang="en-US" b="1" dirty="0">
              <a:solidFill>
                <a:srgbClr val="72FFFF"/>
              </a:solidFill>
              <a:latin typeface="Courier"/>
              <a:cs typeface="Courier"/>
            </a:endParaRPr>
          </a:p>
        </p:txBody>
      </p:sp>
      <p:sp>
        <p:nvSpPr>
          <p:cNvPr id="19" name="TextBox 18"/>
          <p:cNvSpPr txBox="1"/>
          <p:nvPr/>
        </p:nvSpPr>
        <p:spPr>
          <a:xfrm>
            <a:off x="4821906" y="1498820"/>
            <a:ext cx="3998483" cy="2246769"/>
          </a:xfrm>
          <a:prstGeom prst="rect">
            <a:avLst/>
          </a:prstGeom>
          <a:noFill/>
        </p:spPr>
        <p:txBody>
          <a:bodyPr wrap="square" rtlCol="0">
            <a:spAutoFit/>
          </a:bodyPr>
          <a:lstStyle/>
          <a:p>
            <a:r>
              <a:rPr lang="en-US" sz="2800" dirty="0" smtClean="0"/>
              <a:t>The sign of 0 and ±∞ is meaningless, since</a:t>
            </a:r>
          </a:p>
          <a:p>
            <a:endParaRPr lang="en-US" sz="2800" dirty="0"/>
          </a:p>
          <a:p>
            <a:r>
              <a:rPr lang="en-US" sz="2800" dirty="0" smtClean="0"/>
              <a:t>0 = –0 and</a:t>
            </a:r>
          </a:p>
          <a:p>
            <a:r>
              <a:rPr lang="en-US" sz="2800" dirty="0"/>
              <a:t>±∞ </a:t>
            </a:r>
            <a:r>
              <a:rPr lang="en-US" sz="2800" dirty="0" smtClean="0"/>
              <a:t> = –</a:t>
            </a:r>
            <a:r>
              <a:rPr lang="en-US" sz="2800" dirty="0"/>
              <a:t>±</a:t>
            </a:r>
            <a:r>
              <a:rPr lang="en-US" sz="2800" dirty="0" smtClean="0"/>
              <a:t>∞.</a:t>
            </a:r>
            <a:endParaRPr lang="en-US" sz="2800" dirty="0"/>
          </a:p>
        </p:txBody>
      </p:sp>
      <p:sp>
        <p:nvSpPr>
          <p:cNvPr id="20" name="Donut 19"/>
          <p:cNvSpPr/>
          <p:nvPr/>
        </p:nvSpPr>
        <p:spPr>
          <a:xfrm>
            <a:off x="1110326" y="1388071"/>
            <a:ext cx="2905526" cy="2905526"/>
          </a:xfrm>
          <a:prstGeom prst="donut">
            <a:avLst>
              <a:gd name="adj" fmla="val 1387"/>
            </a:avLst>
          </a:prstGeom>
          <a:ln>
            <a:solidFill>
              <a:srgbClr val="C1F944"/>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 name="TextBox 21"/>
          <p:cNvSpPr txBox="1"/>
          <p:nvPr/>
        </p:nvSpPr>
        <p:spPr>
          <a:xfrm>
            <a:off x="2419838" y="3779370"/>
            <a:ext cx="312906" cy="400110"/>
          </a:xfrm>
          <a:prstGeom prst="rect">
            <a:avLst/>
          </a:prstGeom>
          <a:noFill/>
          <a:effectLst/>
        </p:spPr>
        <p:txBody>
          <a:bodyPr wrap="none" rtlCol="0">
            <a:spAutoFit/>
          </a:bodyPr>
          <a:lstStyle/>
          <a:p>
            <a:pPr algn="ctr"/>
            <a:r>
              <a:rPr lang="en-US" sz="2000" dirty="0" smtClean="0">
                <a:solidFill>
                  <a:srgbClr val="A5FF08"/>
                </a:solidFill>
                <a:latin typeface="Symbol" charset="2"/>
                <a:cs typeface="Symbol" charset="2"/>
              </a:rPr>
              <a:t>0</a:t>
            </a:r>
            <a:endParaRPr lang="en-US" sz="2000" dirty="0">
              <a:solidFill>
                <a:srgbClr val="A5FF08"/>
              </a:solidFill>
              <a:latin typeface="Symbol" charset="2"/>
              <a:cs typeface="Symbol" charset="2"/>
            </a:endParaRPr>
          </a:p>
        </p:txBody>
      </p:sp>
      <p:sp>
        <p:nvSpPr>
          <p:cNvPr id="23" name="TextBox 22"/>
          <p:cNvSpPr txBox="1"/>
          <p:nvPr/>
        </p:nvSpPr>
        <p:spPr>
          <a:xfrm>
            <a:off x="3631091" y="2652983"/>
            <a:ext cx="128240" cy="307777"/>
          </a:xfrm>
          <a:prstGeom prst="rect">
            <a:avLst/>
          </a:prstGeom>
          <a:noFill/>
          <a:effectLst/>
        </p:spPr>
        <p:txBody>
          <a:bodyPr wrap="none" lIns="0" tIns="0" rIns="0" bIns="0" rtlCol="0" anchor="ctr" anchorCtr="1">
            <a:spAutoFit/>
          </a:bodyPr>
          <a:lstStyle/>
          <a:p>
            <a:pPr algn="ctr"/>
            <a:r>
              <a:rPr lang="en-US" sz="2000" dirty="0" smtClean="0">
                <a:solidFill>
                  <a:srgbClr val="A5FF08"/>
                </a:solidFill>
                <a:latin typeface="Symbol" charset="2"/>
                <a:cs typeface="Symbol" charset="2"/>
              </a:rPr>
              <a:t>1</a:t>
            </a:r>
            <a:endParaRPr lang="en-US" sz="2000" dirty="0">
              <a:solidFill>
                <a:srgbClr val="A5FF08"/>
              </a:solidFill>
              <a:latin typeface="Symbol" charset="2"/>
              <a:cs typeface="Symbol" charset="2"/>
            </a:endParaRPr>
          </a:p>
        </p:txBody>
      </p:sp>
      <p:sp>
        <p:nvSpPr>
          <p:cNvPr id="25" name="Oval 24"/>
          <p:cNvSpPr/>
          <p:nvPr/>
        </p:nvSpPr>
        <p:spPr>
          <a:xfrm>
            <a:off x="2484010" y="4181426"/>
            <a:ext cx="184563" cy="184561"/>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2484010" y="1295789"/>
            <a:ext cx="184563" cy="184561"/>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Freeform 26"/>
          <p:cNvSpPr/>
          <p:nvPr/>
        </p:nvSpPr>
        <p:spPr>
          <a:xfrm>
            <a:off x="2659668" y="1329110"/>
            <a:ext cx="308512" cy="239437"/>
          </a:xfrm>
          <a:custGeom>
            <a:avLst/>
            <a:gdLst>
              <a:gd name="connsiteX0" fmla="*/ 167366 w 219873"/>
              <a:gd name="connsiteY0" fmla="*/ 170644 h 170644"/>
              <a:gd name="connsiteX1" fmla="*/ 0 w 219873"/>
              <a:gd name="connsiteY1" fmla="*/ 52506 h 170644"/>
              <a:gd name="connsiteX2" fmla="*/ 219873 w 219873"/>
              <a:gd name="connsiteY2" fmla="*/ 0 h 170644"/>
              <a:gd name="connsiteX3" fmla="*/ 150957 w 219873"/>
              <a:gd name="connsiteY3" fmla="*/ 78759 h 170644"/>
              <a:gd name="connsiteX4" fmla="*/ 167366 w 219873"/>
              <a:gd name="connsiteY4" fmla="*/ 170644 h 170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873" h="170644">
                <a:moveTo>
                  <a:pt x="167366" y="170644"/>
                </a:moveTo>
                <a:lnTo>
                  <a:pt x="0" y="52506"/>
                </a:lnTo>
                <a:lnTo>
                  <a:pt x="219873" y="0"/>
                </a:lnTo>
                <a:lnTo>
                  <a:pt x="150957" y="78759"/>
                </a:lnTo>
                <a:lnTo>
                  <a:pt x="167366" y="170644"/>
                </a:lnTo>
                <a:close/>
              </a:path>
            </a:pathLst>
          </a:cu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Freeform 27"/>
          <p:cNvSpPr/>
          <p:nvPr/>
        </p:nvSpPr>
        <p:spPr>
          <a:xfrm flipH="1">
            <a:off x="2193543" y="1326615"/>
            <a:ext cx="308512" cy="239437"/>
          </a:xfrm>
          <a:custGeom>
            <a:avLst/>
            <a:gdLst>
              <a:gd name="connsiteX0" fmla="*/ 167366 w 219873"/>
              <a:gd name="connsiteY0" fmla="*/ 170644 h 170644"/>
              <a:gd name="connsiteX1" fmla="*/ 0 w 219873"/>
              <a:gd name="connsiteY1" fmla="*/ 52506 h 170644"/>
              <a:gd name="connsiteX2" fmla="*/ 219873 w 219873"/>
              <a:gd name="connsiteY2" fmla="*/ 0 h 170644"/>
              <a:gd name="connsiteX3" fmla="*/ 150957 w 219873"/>
              <a:gd name="connsiteY3" fmla="*/ 78759 h 170644"/>
              <a:gd name="connsiteX4" fmla="*/ 167366 w 219873"/>
              <a:gd name="connsiteY4" fmla="*/ 170644 h 170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873" h="170644">
                <a:moveTo>
                  <a:pt x="167366" y="170644"/>
                </a:moveTo>
                <a:lnTo>
                  <a:pt x="0" y="52506"/>
                </a:lnTo>
                <a:lnTo>
                  <a:pt x="219873" y="0"/>
                </a:lnTo>
                <a:lnTo>
                  <a:pt x="150957" y="78759"/>
                </a:lnTo>
                <a:lnTo>
                  <a:pt x="167366" y="170644"/>
                </a:lnTo>
                <a:close/>
              </a:path>
            </a:pathLst>
          </a:cu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1324122" y="2652983"/>
            <a:ext cx="257482" cy="307777"/>
          </a:xfrm>
          <a:prstGeom prst="rect">
            <a:avLst/>
          </a:prstGeom>
          <a:noFill/>
          <a:effectLst/>
        </p:spPr>
        <p:txBody>
          <a:bodyPr wrap="none" lIns="0" tIns="0" rIns="0" bIns="0" rtlCol="0" anchor="ctr" anchorCtr="1">
            <a:spAutoFit/>
          </a:bodyPr>
          <a:lstStyle/>
          <a:p>
            <a:pPr algn="ctr"/>
            <a:r>
              <a:rPr lang="en-US" sz="2000" dirty="0" smtClean="0">
                <a:solidFill>
                  <a:srgbClr val="A5FF08"/>
                </a:solidFill>
                <a:latin typeface="Symbol" charset="2"/>
                <a:cs typeface="Symbol" charset="2"/>
              </a:rPr>
              <a:t>–1</a:t>
            </a:r>
            <a:endParaRPr lang="en-US" sz="2000" dirty="0">
              <a:solidFill>
                <a:srgbClr val="A5FF08"/>
              </a:solidFill>
              <a:latin typeface="Symbol" charset="2"/>
              <a:cs typeface="Symbol" charset="2"/>
            </a:endParaRPr>
          </a:p>
        </p:txBody>
      </p:sp>
      <p:sp>
        <p:nvSpPr>
          <p:cNvPr id="24" name="TextBox 23"/>
          <p:cNvSpPr txBox="1"/>
          <p:nvPr/>
        </p:nvSpPr>
        <p:spPr>
          <a:xfrm>
            <a:off x="3510489" y="3843711"/>
            <a:ext cx="738754" cy="369332"/>
          </a:xfrm>
          <a:prstGeom prst="rect">
            <a:avLst/>
          </a:prstGeom>
          <a:noFill/>
        </p:spPr>
        <p:txBody>
          <a:bodyPr wrap="none" rtlCol="0">
            <a:spAutoFit/>
          </a:bodyPr>
          <a:lstStyle/>
          <a:p>
            <a:pPr algn="ctr"/>
            <a:r>
              <a:rPr lang="en-US" b="1" dirty="0" smtClean="0">
                <a:solidFill>
                  <a:srgbClr val="FF0000"/>
                </a:solidFill>
                <a:latin typeface="Courier"/>
                <a:cs typeface="Courier"/>
              </a:rPr>
              <a:t>0</a:t>
            </a:r>
            <a:r>
              <a:rPr lang="en-US" b="1" dirty="0" smtClean="0">
                <a:solidFill>
                  <a:srgbClr val="72FFFF"/>
                </a:solidFill>
                <a:latin typeface="Courier"/>
                <a:cs typeface="Courier"/>
              </a:rPr>
              <a:t>010</a:t>
            </a:r>
            <a:endParaRPr lang="en-US" b="1" dirty="0">
              <a:solidFill>
                <a:srgbClr val="72FFFF"/>
              </a:solidFill>
              <a:latin typeface="Courier"/>
              <a:cs typeface="Courier"/>
            </a:endParaRPr>
          </a:p>
        </p:txBody>
      </p:sp>
      <p:sp>
        <p:nvSpPr>
          <p:cNvPr id="29" name="TextBox 28"/>
          <p:cNvSpPr txBox="1"/>
          <p:nvPr/>
        </p:nvSpPr>
        <p:spPr>
          <a:xfrm>
            <a:off x="861126" y="3843711"/>
            <a:ext cx="738754" cy="369332"/>
          </a:xfrm>
          <a:prstGeom prst="rect">
            <a:avLst/>
          </a:prstGeom>
          <a:noFill/>
        </p:spPr>
        <p:txBody>
          <a:bodyPr wrap="none" rtlCol="0">
            <a:spAutoFit/>
          </a:bodyPr>
          <a:lstStyle/>
          <a:p>
            <a:pPr algn="ctr"/>
            <a:r>
              <a:rPr lang="en-US" b="1" dirty="0" smtClean="0">
                <a:solidFill>
                  <a:srgbClr val="FF0000"/>
                </a:solidFill>
                <a:latin typeface="Courier"/>
                <a:cs typeface="Courier"/>
              </a:rPr>
              <a:t>1</a:t>
            </a:r>
            <a:r>
              <a:rPr lang="en-US" b="1" dirty="0" smtClean="0">
                <a:solidFill>
                  <a:srgbClr val="72FFFF"/>
                </a:solidFill>
                <a:latin typeface="Courier"/>
                <a:cs typeface="Courier"/>
              </a:rPr>
              <a:t>110</a:t>
            </a:r>
            <a:endParaRPr lang="en-US" b="1" dirty="0">
              <a:solidFill>
                <a:srgbClr val="72FFFF"/>
              </a:solidFill>
              <a:latin typeface="Courier"/>
              <a:cs typeface="Courier"/>
            </a:endParaRPr>
          </a:p>
        </p:txBody>
      </p:sp>
      <p:sp>
        <p:nvSpPr>
          <p:cNvPr id="30" name="TextBox 29"/>
          <p:cNvSpPr txBox="1"/>
          <p:nvPr/>
        </p:nvSpPr>
        <p:spPr>
          <a:xfrm>
            <a:off x="3510489" y="1473025"/>
            <a:ext cx="738754" cy="369332"/>
          </a:xfrm>
          <a:prstGeom prst="rect">
            <a:avLst/>
          </a:prstGeom>
          <a:noFill/>
        </p:spPr>
        <p:txBody>
          <a:bodyPr wrap="none" rtlCol="0">
            <a:spAutoFit/>
          </a:bodyPr>
          <a:lstStyle/>
          <a:p>
            <a:pPr algn="ctr"/>
            <a:r>
              <a:rPr lang="en-US" b="1" dirty="0" smtClean="0">
                <a:solidFill>
                  <a:srgbClr val="FF0000"/>
                </a:solidFill>
                <a:latin typeface="Courier"/>
                <a:cs typeface="Courier"/>
              </a:rPr>
              <a:t>0</a:t>
            </a:r>
            <a:r>
              <a:rPr lang="en-US" b="1" dirty="0" smtClean="0">
                <a:solidFill>
                  <a:srgbClr val="72FFFF"/>
                </a:solidFill>
                <a:latin typeface="Courier"/>
                <a:cs typeface="Courier"/>
              </a:rPr>
              <a:t>110</a:t>
            </a:r>
            <a:endParaRPr lang="en-US" b="1" dirty="0">
              <a:solidFill>
                <a:srgbClr val="72FFFF"/>
              </a:solidFill>
              <a:latin typeface="Courier"/>
              <a:cs typeface="Courier"/>
            </a:endParaRPr>
          </a:p>
        </p:txBody>
      </p:sp>
      <p:sp>
        <p:nvSpPr>
          <p:cNvPr id="32" name="TextBox 31"/>
          <p:cNvSpPr txBox="1"/>
          <p:nvPr/>
        </p:nvSpPr>
        <p:spPr>
          <a:xfrm>
            <a:off x="861126" y="1473025"/>
            <a:ext cx="738754" cy="369332"/>
          </a:xfrm>
          <a:prstGeom prst="rect">
            <a:avLst/>
          </a:prstGeom>
          <a:noFill/>
        </p:spPr>
        <p:txBody>
          <a:bodyPr wrap="none" rtlCol="0">
            <a:spAutoFit/>
          </a:bodyPr>
          <a:lstStyle/>
          <a:p>
            <a:pPr algn="ctr"/>
            <a:r>
              <a:rPr lang="en-US" b="1" dirty="0" smtClean="0">
                <a:solidFill>
                  <a:srgbClr val="FF0000"/>
                </a:solidFill>
                <a:latin typeface="Courier"/>
                <a:cs typeface="Courier"/>
              </a:rPr>
              <a:t>1</a:t>
            </a:r>
            <a:r>
              <a:rPr lang="en-US" b="1" dirty="0" smtClean="0">
                <a:solidFill>
                  <a:srgbClr val="72FFFF"/>
                </a:solidFill>
                <a:latin typeface="Courier"/>
                <a:cs typeface="Courier"/>
              </a:rPr>
              <a:t>010</a:t>
            </a:r>
            <a:endParaRPr lang="en-US" b="1" dirty="0">
              <a:solidFill>
                <a:srgbClr val="72FFFF"/>
              </a:solidFill>
              <a:latin typeface="Courier"/>
              <a:cs typeface="Courier"/>
            </a:endParaRPr>
          </a:p>
        </p:txBody>
      </p:sp>
      <p:sp>
        <p:nvSpPr>
          <p:cNvPr id="33" name="Oval 32"/>
          <p:cNvSpPr/>
          <p:nvPr/>
        </p:nvSpPr>
        <p:spPr>
          <a:xfrm>
            <a:off x="3902636" y="2714591"/>
            <a:ext cx="184563" cy="184561"/>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1030770" y="2714591"/>
            <a:ext cx="184563" cy="184561"/>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p:cNvSpPr txBox="1"/>
          <p:nvPr/>
        </p:nvSpPr>
        <p:spPr>
          <a:xfrm>
            <a:off x="3137220" y="3407353"/>
            <a:ext cx="389850" cy="400110"/>
          </a:xfrm>
          <a:prstGeom prst="rect">
            <a:avLst/>
          </a:prstGeom>
          <a:noFill/>
          <a:effectLst/>
        </p:spPr>
        <p:txBody>
          <a:bodyPr wrap="none" rtlCol="0">
            <a:spAutoFit/>
          </a:bodyPr>
          <a:lstStyle/>
          <a:p>
            <a:pPr algn="ctr"/>
            <a:r>
              <a:rPr lang="en-US" sz="2000" dirty="0" smtClean="0">
                <a:solidFill>
                  <a:srgbClr val="A5FF08"/>
                </a:solidFill>
                <a:latin typeface="Symbol" charset="2"/>
                <a:cs typeface="Symbol" charset="2"/>
              </a:rPr>
              <a:t>/2</a:t>
            </a:r>
            <a:endParaRPr lang="en-US" sz="2000" dirty="0">
              <a:solidFill>
                <a:srgbClr val="A5FF08"/>
              </a:solidFill>
              <a:latin typeface="Symbol" charset="2"/>
              <a:cs typeface="Symbol" charset="2"/>
            </a:endParaRPr>
          </a:p>
        </p:txBody>
      </p:sp>
      <p:sp>
        <p:nvSpPr>
          <p:cNvPr id="36" name="TextBox 35"/>
          <p:cNvSpPr txBox="1"/>
          <p:nvPr/>
        </p:nvSpPr>
        <p:spPr>
          <a:xfrm>
            <a:off x="2881976" y="1801790"/>
            <a:ext cx="788488" cy="400110"/>
          </a:xfrm>
          <a:prstGeom prst="rect">
            <a:avLst/>
          </a:prstGeom>
          <a:noFill/>
          <a:effectLst/>
        </p:spPr>
        <p:txBody>
          <a:bodyPr wrap="square" rtlCol="0">
            <a:spAutoFit/>
          </a:bodyPr>
          <a:lstStyle/>
          <a:p>
            <a:pPr algn="ctr"/>
            <a:r>
              <a:rPr lang="en-US" sz="2000" dirty="0" smtClean="0">
                <a:solidFill>
                  <a:srgbClr val="A5FF08"/>
                </a:solidFill>
                <a:latin typeface="Symbol" charset="2"/>
                <a:cs typeface="Symbol" charset="2"/>
              </a:rPr>
              <a:t>2</a:t>
            </a:r>
            <a:endParaRPr lang="en-US" sz="2000" dirty="0">
              <a:solidFill>
                <a:srgbClr val="A5FF08"/>
              </a:solidFill>
              <a:latin typeface="Symbol" charset="2"/>
              <a:cs typeface="Symbol" charset="2"/>
            </a:endParaRPr>
          </a:p>
        </p:txBody>
      </p:sp>
      <p:sp>
        <p:nvSpPr>
          <p:cNvPr id="37" name="TextBox 36"/>
          <p:cNvSpPr txBox="1"/>
          <p:nvPr/>
        </p:nvSpPr>
        <p:spPr>
          <a:xfrm>
            <a:off x="1478284" y="1801790"/>
            <a:ext cx="580272" cy="400110"/>
          </a:xfrm>
          <a:prstGeom prst="rect">
            <a:avLst/>
          </a:prstGeom>
          <a:noFill/>
          <a:effectLst/>
        </p:spPr>
        <p:txBody>
          <a:bodyPr wrap="square" rtlCol="0">
            <a:spAutoFit/>
          </a:bodyPr>
          <a:lstStyle/>
          <a:p>
            <a:pPr algn="ctr"/>
            <a:r>
              <a:rPr lang="en-US" sz="2000" dirty="0" smtClean="0">
                <a:solidFill>
                  <a:srgbClr val="A5FF08"/>
                </a:solidFill>
                <a:latin typeface="Symbol" charset="2"/>
                <a:cs typeface="Symbol" charset="2"/>
              </a:rPr>
              <a:t>–2</a:t>
            </a:r>
            <a:endParaRPr lang="en-US" sz="2000" dirty="0">
              <a:solidFill>
                <a:srgbClr val="A5FF08"/>
              </a:solidFill>
              <a:latin typeface="Symbol" charset="2"/>
              <a:cs typeface="Symbol" charset="2"/>
            </a:endParaRPr>
          </a:p>
        </p:txBody>
      </p:sp>
      <p:sp>
        <p:nvSpPr>
          <p:cNvPr id="38" name="TextBox 37"/>
          <p:cNvSpPr txBox="1"/>
          <p:nvPr/>
        </p:nvSpPr>
        <p:spPr>
          <a:xfrm>
            <a:off x="1437504" y="3407353"/>
            <a:ext cx="872949" cy="400110"/>
          </a:xfrm>
          <a:prstGeom prst="rect">
            <a:avLst/>
          </a:prstGeom>
          <a:noFill/>
          <a:effectLst/>
        </p:spPr>
        <p:txBody>
          <a:bodyPr wrap="square" rtlCol="0">
            <a:spAutoFit/>
          </a:bodyPr>
          <a:lstStyle/>
          <a:p>
            <a:pPr algn="ctr"/>
            <a:r>
              <a:rPr lang="en-US" sz="2000" dirty="0" smtClean="0">
                <a:solidFill>
                  <a:srgbClr val="A5FF08"/>
                </a:solidFill>
                <a:latin typeface="Symbol" charset="2"/>
                <a:cs typeface="Symbol" charset="2"/>
              </a:rPr>
              <a:t>-/2</a:t>
            </a:r>
            <a:endParaRPr lang="en-US" sz="2000" dirty="0">
              <a:solidFill>
                <a:srgbClr val="A5FF08"/>
              </a:solidFill>
              <a:latin typeface="Symbol" charset="2"/>
              <a:cs typeface="Symbol" charset="2"/>
            </a:endParaRPr>
          </a:p>
        </p:txBody>
      </p:sp>
      <p:sp>
        <p:nvSpPr>
          <p:cNvPr id="39" name="Oval 38"/>
          <p:cNvSpPr/>
          <p:nvPr/>
        </p:nvSpPr>
        <p:spPr>
          <a:xfrm>
            <a:off x="3485626" y="3767950"/>
            <a:ext cx="184563" cy="184561"/>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1397041" y="3715182"/>
            <a:ext cx="184563" cy="184561"/>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1434848" y="1751002"/>
            <a:ext cx="184563" cy="184561"/>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3560709" y="1801790"/>
            <a:ext cx="184563" cy="184561"/>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TextBox 42"/>
          <p:cNvSpPr txBox="1"/>
          <p:nvPr/>
        </p:nvSpPr>
        <p:spPr>
          <a:xfrm>
            <a:off x="3048480" y="4124878"/>
            <a:ext cx="738754" cy="369332"/>
          </a:xfrm>
          <a:prstGeom prst="rect">
            <a:avLst/>
          </a:prstGeom>
          <a:noFill/>
        </p:spPr>
        <p:txBody>
          <a:bodyPr wrap="none" rtlCol="0">
            <a:spAutoFit/>
          </a:bodyPr>
          <a:lstStyle/>
          <a:p>
            <a:pPr algn="ctr"/>
            <a:r>
              <a:rPr lang="en-US" b="1" dirty="0" smtClean="0">
                <a:solidFill>
                  <a:srgbClr val="FF0000"/>
                </a:solidFill>
                <a:latin typeface="Courier"/>
                <a:cs typeface="Courier"/>
              </a:rPr>
              <a:t>0</a:t>
            </a:r>
            <a:r>
              <a:rPr lang="en-US" b="1" dirty="0" smtClean="0">
                <a:solidFill>
                  <a:srgbClr val="72FFFF"/>
                </a:solidFill>
                <a:latin typeface="Courier"/>
                <a:cs typeface="Courier"/>
              </a:rPr>
              <a:t>001</a:t>
            </a:r>
            <a:endParaRPr lang="en-US" b="1" dirty="0">
              <a:solidFill>
                <a:srgbClr val="72FFFF"/>
              </a:solidFill>
              <a:latin typeface="Courier"/>
              <a:cs typeface="Courier"/>
            </a:endParaRPr>
          </a:p>
        </p:txBody>
      </p:sp>
      <p:sp>
        <p:nvSpPr>
          <p:cNvPr id="44" name="TextBox 43"/>
          <p:cNvSpPr txBox="1"/>
          <p:nvPr/>
        </p:nvSpPr>
        <p:spPr>
          <a:xfrm>
            <a:off x="3902636" y="3225702"/>
            <a:ext cx="738754" cy="369332"/>
          </a:xfrm>
          <a:prstGeom prst="rect">
            <a:avLst/>
          </a:prstGeom>
          <a:noFill/>
        </p:spPr>
        <p:txBody>
          <a:bodyPr wrap="none" rtlCol="0">
            <a:spAutoFit/>
          </a:bodyPr>
          <a:lstStyle/>
          <a:p>
            <a:pPr algn="ctr"/>
            <a:r>
              <a:rPr lang="en-US" b="1" dirty="0" smtClean="0">
                <a:solidFill>
                  <a:srgbClr val="FF0000"/>
                </a:solidFill>
                <a:latin typeface="Courier"/>
                <a:cs typeface="Courier"/>
              </a:rPr>
              <a:t>0</a:t>
            </a:r>
            <a:r>
              <a:rPr lang="en-US" b="1" dirty="0" smtClean="0">
                <a:solidFill>
                  <a:srgbClr val="72FFFF"/>
                </a:solidFill>
                <a:latin typeface="Courier"/>
                <a:cs typeface="Courier"/>
              </a:rPr>
              <a:t>011</a:t>
            </a:r>
            <a:endParaRPr lang="en-US" b="1" dirty="0">
              <a:solidFill>
                <a:srgbClr val="72FFFF"/>
              </a:solidFill>
              <a:latin typeface="Courier"/>
              <a:cs typeface="Courier"/>
            </a:endParaRPr>
          </a:p>
        </p:txBody>
      </p:sp>
      <p:sp>
        <p:nvSpPr>
          <p:cNvPr id="45" name="TextBox 44"/>
          <p:cNvSpPr txBox="1"/>
          <p:nvPr/>
        </p:nvSpPr>
        <p:spPr>
          <a:xfrm>
            <a:off x="3902636" y="2044135"/>
            <a:ext cx="738754" cy="369332"/>
          </a:xfrm>
          <a:prstGeom prst="rect">
            <a:avLst/>
          </a:prstGeom>
          <a:noFill/>
        </p:spPr>
        <p:txBody>
          <a:bodyPr wrap="none" rtlCol="0">
            <a:spAutoFit/>
          </a:bodyPr>
          <a:lstStyle/>
          <a:p>
            <a:pPr algn="ctr"/>
            <a:r>
              <a:rPr lang="en-US" b="1" dirty="0" smtClean="0">
                <a:solidFill>
                  <a:srgbClr val="FF0000"/>
                </a:solidFill>
                <a:latin typeface="Courier"/>
                <a:cs typeface="Courier"/>
              </a:rPr>
              <a:t>0</a:t>
            </a:r>
            <a:r>
              <a:rPr lang="en-US" b="1" dirty="0" smtClean="0">
                <a:solidFill>
                  <a:srgbClr val="72FFFF"/>
                </a:solidFill>
                <a:latin typeface="Courier"/>
                <a:cs typeface="Courier"/>
              </a:rPr>
              <a:t>101</a:t>
            </a:r>
            <a:endParaRPr lang="en-US" b="1" dirty="0">
              <a:solidFill>
                <a:srgbClr val="72FFFF"/>
              </a:solidFill>
              <a:latin typeface="Courier"/>
              <a:cs typeface="Courier"/>
            </a:endParaRPr>
          </a:p>
        </p:txBody>
      </p:sp>
      <p:sp>
        <p:nvSpPr>
          <p:cNvPr id="46" name="TextBox 45"/>
          <p:cNvSpPr txBox="1"/>
          <p:nvPr/>
        </p:nvSpPr>
        <p:spPr>
          <a:xfrm>
            <a:off x="3048480" y="1103570"/>
            <a:ext cx="738754" cy="369332"/>
          </a:xfrm>
          <a:prstGeom prst="rect">
            <a:avLst/>
          </a:prstGeom>
          <a:noFill/>
        </p:spPr>
        <p:txBody>
          <a:bodyPr wrap="none" rtlCol="0">
            <a:spAutoFit/>
          </a:bodyPr>
          <a:lstStyle/>
          <a:p>
            <a:pPr algn="ctr"/>
            <a:r>
              <a:rPr lang="en-US" b="1" dirty="0" smtClean="0">
                <a:solidFill>
                  <a:srgbClr val="FF0000"/>
                </a:solidFill>
                <a:latin typeface="Courier"/>
                <a:cs typeface="Courier"/>
              </a:rPr>
              <a:t>0</a:t>
            </a:r>
            <a:r>
              <a:rPr lang="en-US" b="1" dirty="0" smtClean="0">
                <a:solidFill>
                  <a:srgbClr val="72FFFF"/>
                </a:solidFill>
                <a:latin typeface="Courier"/>
                <a:cs typeface="Courier"/>
              </a:rPr>
              <a:t>111</a:t>
            </a:r>
            <a:endParaRPr lang="en-US" b="1" dirty="0">
              <a:solidFill>
                <a:srgbClr val="72FFFF"/>
              </a:solidFill>
              <a:latin typeface="Courier"/>
              <a:cs typeface="Courier"/>
            </a:endParaRPr>
          </a:p>
        </p:txBody>
      </p:sp>
      <p:sp>
        <p:nvSpPr>
          <p:cNvPr id="47" name="TextBox 46"/>
          <p:cNvSpPr txBox="1"/>
          <p:nvPr/>
        </p:nvSpPr>
        <p:spPr>
          <a:xfrm>
            <a:off x="1392066" y="1103570"/>
            <a:ext cx="738754" cy="369332"/>
          </a:xfrm>
          <a:prstGeom prst="rect">
            <a:avLst/>
          </a:prstGeom>
          <a:noFill/>
        </p:spPr>
        <p:txBody>
          <a:bodyPr wrap="none" rtlCol="0">
            <a:spAutoFit/>
          </a:bodyPr>
          <a:lstStyle/>
          <a:p>
            <a:pPr algn="ctr"/>
            <a:r>
              <a:rPr lang="en-US" b="1" dirty="0" smtClean="0">
                <a:solidFill>
                  <a:srgbClr val="FF0000"/>
                </a:solidFill>
                <a:latin typeface="Courier"/>
                <a:cs typeface="Courier"/>
              </a:rPr>
              <a:t>1</a:t>
            </a:r>
            <a:r>
              <a:rPr lang="en-US" b="1" dirty="0" smtClean="0">
                <a:solidFill>
                  <a:srgbClr val="72FFFF"/>
                </a:solidFill>
                <a:latin typeface="Courier"/>
                <a:cs typeface="Courier"/>
              </a:rPr>
              <a:t>001</a:t>
            </a:r>
            <a:endParaRPr lang="en-US" b="1" dirty="0">
              <a:solidFill>
                <a:srgbClr val="72FFFF"/>
              </a:solidFill>
              <a:latin typeface="Courier"/>
              <a:cs typeface="Courier"/>
            </a:endParaRPr>
          </a:p>
        </p:txBody>
      </p:sp>
      <p:sp>
        <p:nvSpPr>
          <p:cNvPr id="48" name="TextBox 47"/>
          <p:cNvSpPr txBox="1"/>
          <p:nvPr/>
        </p:nvSpPr>
        <p:spPr>
          <a:xfrm>
            <a:off x="496483" y="2044135"/>
            <a:ext cx="738754" cy="369332"/>
          </a:xfrm>
          <a:prstGeom prst="rect">
            <a:avLst/>
          </a:prstGeom>
          <a:noFill/>
        </p:spPr>
        <p:txBody>
          <a:bodyPr wrap="none" rtlCol="0">
            <a:spAutoFit/>
          </a:bodyPr>
          <a:lstStyle/>
          <a:p>
            <a:pPr algn="ctr"/>
            <a:r>
              <a:rPr lang="en-US" b="1" dirty="0" smtClean="0">
                <a:solidFill>
                  <a:srgbClr val="FF0000"/>
                </a:solidFill>
                <a:latin typeface="Courier"/>
                <a:cs typeface="Courier"/>
              </a:rPr>
              <a:t>1</a:t>
            </a:r>
            <a:r>
              <a:rPr lang="en-US" b="1" dirty="0" smtClean="0">
                <a:solidFill>
                  <a:srgbClr val="72FFFF"/>
                </a:solidFill>
                <a:latin typeface="Courier"/>
                <a:cs typeface="Courier"/>
              </a:rPr>
              <a:t>011</a:t>
            </a:r>
            <a:endParaRPr lang="en-US" b="1" dirty="0">
              <a:solidFill>
                <a:srgbClr val="72FFFF"/>
              </a:solidFill>
              <a:latin typeface="Courier"/>
              <a:cs typeface="Courier"/>
            </a:endParaRPr>
          </a:p>
        </p:txBody>
      </p:sp>
      <p:sp>
        <p:nvSpPr>
          <p:cNvPr id="49" name="TextBox 48"/>
          <p:cNvSpPr txBox="1"/>
          <p:nvPr/>
        </p:nvSpPr>
        <p:spPr>
          <a:xfrm>
            <a:off x="496483" y="3225702"/>
            <a:ext cx="738754" cy="369332"/>
          </a:xfrm>
          <a:prstGeom prst="rect">
            <a:avLst/>
          </a:prstGeom>
          <a:noFill/>
        </p:spPr>
        <p:txBody>
          <a:bodyPr wrap="none" rtlCol="0">
            <a:spAutoFit/>
          </a:bodyPr>
          <a:lstStyle/>
          <a:p>
            <a:pPr algn="ctr"/>
            <a:r>
              <a:rPr lang="en-US" b="1" dirty="0" smtClean="0">
                <a:solidFill>
                  <a:srgbClr val="FF0000"/>
                </a:solidFill>
                <a:latin typeface="Courier"/>
                <a:cs typeface="Courier"/>
              </a:rPr>
              <a:t>1</a:t>
            </a:r>
            <a:r>
              <a:rPr lang="en-US" b="1" dirty="0" smtClean="0">
                <a:solidFill>
                  <a:srgbClr val="72FFFF"/>
                </a:solidFill>
                <a:latin typeface="Courier"/>
                <a:cs typeface="Courier"/>
              </a:rPr>
              <a:t>101</a:t>
            </a:r>
            <a:endParaRPr lang="en-US" b="1" dirty="0">
              <a:solidFill>
                <a:srgbClr val="72FFFF"/>
              </a:solidFill>
              <a:latin typeface="Courier"/>
              <a:cs typeface="Courier"/>
            </a:endParaRPr>
          </a:p>
        </p:txBody>
      </p:sp>
      <p:sp>
        <p:nvSpPr>
          <p:cNvPr id="50" name="TextBox 49"/>
          <p:cNvSpPr txBox="1"/>
          <p:nvPr/>
        </p:nvSpPr>
        <p:spPr>
          <a:xfrm>
            <a:off x="1392066" y="4124878"/>
            <a:ext cx="738754" cy="369332"/>
          </a:xfrm>
          <a:prstGeom prst="rect">
            <a:avLst/>
          </a:prstGeom>
          <a:noFill/>
        </p:spPr>
        <p:txBody>
          <a:bodyPr wrap="none" rtlCol="0">
            <a:spAutoFit/>
          </a:bodyPr>
          <a:lstStyle/>
          <a:p>
            <a:pPr algn="ctr"/>
            <a:r>
              <a:rPr lang="en-US" b="1" dirty="0" smtClean="0">
                <a:solidFill>
                  <a:srgbClr val="FF0000"/>
                </a:solidFill>
                <a:latin typeface="Courier"/>
                <a:cs typeface="Courier"/>
              </a:rPr>
              <a:t>1</a:t>
            </a:r>
            <a:r>
              <a:rPr lang="en-US" b="1" dirty="0" smtClean="0">
                <a:solidFill>
                  <a:srgbClr val="72FFFF"/>
                </a:solidFill>
                <a:latin typeface="Courier"/>
                <a:cs typeface="Courier"/>
              </a:rPr>
              <a:t>111</a:t>
            </a:r>
            <a:endParaRPr lang="en-US" b="1" dirty="0">
              <a:solidFill>
                <a:srgbClr val="72FFFF"/>
              </a:solidFill>
              <a:latin typeface="Courier"/>
              <a:cs typeface="Courier"/>
            </a:endParaRPr>
          </a:p>
        </p:txBody>
      </p:sp>
      <p:sp>
        <p:nvSpPr>
          <p:cNvPr id="51" name="TextBox 50"/>
          <p:cNvSpPr txBox="1"/>
          <p:nvPr/>
        </p:nvSpPr>
        <p:spPr>
          <a:xfrm>
            <a:off x="2339161" y="1397196"/>
            <a:ext cx="508272" cy="400110"/>
          </a:xfrm>
          <a:prstGeom prst="rect">
            <a:avLst/>
          </a:prstGeom>
          <a:noFill/>
          <a:effectLst/>
        </p:spPr>
        <p:txBody>
          <a:bodyPr wrap="none" rtlCol="0">
            <a:spAutoFit/>
          </a:bodyPr>
          <a:lstStyle/>
          <a:p>
            <a:pPr algn="ctr"/>
            <a:r>
              <a:rPr lang="en-US" sz="2000" dirty="0" smtClean="0">
                <a:solidFill>
                  <a:srgbClr val="A5FF08"/>
                </a:solidFill>
                <a:latin typeface="Symbol" charset="2"/>
                <a:cs typeface="Symbol" charset="2"/>
              </a:rPr>
              <a:t>±∞</a:t>
            </a:r>
            <a:endParaRPr lang="en-US" sz="2000" dirty="0">
              <a:solidFill>
                <a:srgbClr val="A5FF08"/>
              </a:solidFill>
              <a:latin typeface="Symbol" charset="2"/>
              <a:cs typeface="Symbol" charset="2"/>
            </a:endParaRPr>
          </a:p>
        </p:txBody>
      </p:sp>
    </p:spTree>
    <p:extLst>
      <p:ext uri="{BB962C8B-B14F-4D97-AF65-F5344CB8AC3E}">
        <p14:creationId xmlns:p14="http://schemas.microsoft.com/office/powerpoint/2010/main" val="61012796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081" y="250768"/>
            <a:ext cx="8151835" cy="685800"/>
          </a:xfrm>
        </p:spPr>
        <p:txBody>
          <a:bodyPr/>
          <a:lstStyle/>
          <a:p>
            <a:r>
              <a:rPr lang="en-US" dirty="0" smtClean="0"/>
              <a:t>Negation is trivial</a:t>
            </a:r>
            <a:endParaRPr lang="en-US" dirty="0"/>
          </a:p>
        </p:txBody>
      </p:sp>
      <p:sp>
        <p:nvSpPr>
          <p:cNvPr id="19" name="TextBox 18"/>
          <p:cNvSpPr txBox="1"/>
          <p:nvPr/>
        </p:nvSpPr>
        <p:spPr>
          <a:xfrm>
            <a:off x="5073119" y="1000977"/>
            <a:ext cx="3991505" cy="3416320"/>
          </a:xfrm>
          <a:prstGeom prst="rect">
            <a:avLst/>
          </a:prstGeom>
          <a:noFill/>
        </p:spPr>
        <p:txBody>
          <a:bodyPr wrap="square" rtlCol="0">
            <a:spAutoFit/>
          </a:bodyPr>
          <a:lstStyle/>
          <a:p>
            <a:r>
              <a:rPr lang="en-US" sz="2400" dirty="0" smtClean="0"/>
              <a:t>To negate, flip horizontally. </a:t>
            </a:r>
          </a:p>
          <a:p>
            <a:endParaRPr lang="en-US" sz="2400" dirty="0"/>
          </a:p>
          <a:p>
            <a:endParaRPr lang="en-US" sz="2400" dirty="0" smtClean="0"/>
          </a:p>
          <a:p>
            <a:r>
              <a:rPr lang="en-US" sz="2400" dirty="0" smtClean="0"/>
              <a:t>Reminder: In 2’s complement, flip all bits and add </a:t>
            </a:r>
            <a:r>
              <a:rPr lang="en-US" sz="2400" b="1" dirty="0">
                <a:solidFill>
                  <a:srgbClr val="72FFFF"/>
                </a:solidFill>
                <a:latin typeface="Courier"/>
                <a:cs typeface="Courier"/>
              </a:rPr>
              <a:t>1</a:t>
            </a:r>
            <a:r>
              <a:rPr lang="en-US" sz="2400" dirty="0" smtClean="0"/>
              <a:t>, to negate. </a:t>
            </a:r>
            <a:r>
              <a:rPr lang="en-US" sz="2400" i="1" dirty="0" smtClean="0"/>
              <a:t>Works without exception, even for </a:t>
            </a:r>
            <a:r>
              <a:rPr lang="en-US" sz="2400" dirty="0" smtClean="0"/>
              <a:t>0</a:t>
            </a:r>
            <a:r>
              <a:rPr lang="en-US" sz="2400" i="1" dirty="0" smtClean="0"/>
              <a:t> and </a:t>
            </a:r>
            <a:r>
              <a:rPr lang="en-US" sz="2400" dirty="0" smtClean="0"/>
              <a:t>±∞. (They do not change.)</a:t>
            </a:r>
          </a:p>
        </p:txBody>
      </p:sp>
      <p:sp>
        <p:nvSpPr>
          <p:cNvPr id="52" name="Curved Right Arrow 51"/>
          <p:cNvSpPr/>
          <p:nvPr/>
        </p:nvSpPr>
        <p:spPr>
          <a:xfrm>
            <a:off x="7480582" y="1524083"/>
            <a:ext cx="822960" cy="822960"/>
          </a:xfrm>
          <a:prstGeom prst="curvedRight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 name="TextBox 50"/>
          <p:cNvSpPr txBox="1"/>
          <p:nvPr/>
        </p:nvSpPr>
        <p:spPr>
          <a:xfrm>
            <a:off x="2206914" y="4341419"/>
            <a:ext cx="738754" cy="369332"/>
          </a:xfrm>
          <a:prstGeom prst="rect">
            <a:avLst/>
          </a:prstGeom>
          <a:noFill/>
        </p:spPr>
        <p:txBody>
          <a:bodyPr wrap="none" rtlCol="0">
            <a:spAutoFit/>
          </a:bodyPr>
          <a:lstStyle/>
          <a:p>
            <a:pPr algn="ctr"/>
            <a:r>
              <a:rPr lang="en-US" b="1" dirty="0" smtClean="0">
                <a:solidFill>
                  <a:srgbClr val="FF0000"/>
                </a:solidFill>
                <a:latin typeface="Courier"/>
                <a:cs typeface="Courier"/>
              </a:rPr>
              <a:t>0</a:t>
            </a:r>
            <a:r>
              <a:rPr lang="en-US" b="1" dirty="0" smtClean="0">
                <a:solidFill>
                  <a:srgbClr val="72FFFF"/>
                </a:solidFill>
                <a:latin typeface="Courier"/>
                <a:cs typeface="Courier"/>
              </a:rPr>
              <a:t>000</a:t>
            </a:r>
            <a:endParaRPr lang="en-US" b="1" dirty="0">
              <a:solidFill>
                <a:srgbClr val="72FFFF"/>
              </a:solidFill>
              <a:latin typeface="Courier"/>
              <a:cs typeface="Courier"/>
            </a:endParaRPr>
          </a:p>
        </p:txBody>
      </p:sp>
      <p:sp>
        <p:nvSpPr>
          <p:cNvPr id="54" name="TextBox 53"/>
          <p:cNvSpPr txBox="1"/>
          <p:nvPr/>
        </p:nvSpPr>
        <p:spPr>
          <a:xfrm>
            <a:off x="2206914" y="917876"/>
            <a:ext cx="738754" cy="369332"/>
          </a:xfrm>
          <a:prstGeom prst="rect">
            <a:avLst/>
          </a:prstGeom>
          <a:noFill/>
        </p:spPr>
        <p:txBody>
          <a:bodyPr wrap="none" rtlCol="0">
            <a:spAutoFit/>
          </a:bodyPr>
          <a:lstStyle/>
          <a:p>
            <a:pPr algn="ctr"/>
            <a:r>
              <a:rPr lang="en-US" b="1" dirty="0" smtClean="0">
                <a:solidFill>
                  <a:srgbClr val="FF0000"/>
                </a:solidFill>
                <a:latin typeface="Courier"/>
                <a:cs typeface="Courier"/>
              </a:rPr>
              <a:t>1</a:t>
            </a:r>
            <a:r>
              <a:rPr lang="en-US" b="1" dirty="0" smtClean="0">
                <a:solidFill>
                  <a:srgbClr val="72FFFF"/>
                </a:solidFill>
                <a:latin typeface="Courier"/>
                <a:cs typeface="Courier"/>
              </a:rPr>
              <a:t>000</a:t>
            </a:r>
            <a:endParaRPr lang="en-US" b="1" dirty="0">
              <a:solidFill>
                <a:srgbClr val="72FFFF"/>
              </a:solidFill>
              <a:latin typeface="Courier"/>
              <a:cs typeface="Courier"/>
            </a:endParaRPr>
          </a:p>
        </p:txBody>
      </p:sp>
      <p:sp>
        <p:nvSpPr>
          <p:cNvPr id="55" name="TextBox 54"/>
          <p:cNvSpPr txBox="1"/>
          <p:nvPr/>
        </p:nvSpPr>
        <p:spPr>
          <a:xfrm>
            <a:off x="320977" y="2615227"/>
            <a:ext cx="738754" cy="369332"/>
          </a:xfrm>
          <a:prstGeom prst="rect">
            <a:avLst/>
          </a:prstGeom>
          <a:noFill/>
        </p:spPr>
        <p:txBody>
          <a:bodyPr wrap="none" rtlCol="0">
            <a:spAutoFit/>
          </a:bodyPr>
          <a:lstStyle/>
          <a:p>
            <a:pPr algn="ctr"/>
            <a:r>
              <a:rPr lang="en-US" b="1" dirty="0" smtClean="0">
                <a:solidFill>
                  <a:srgbClr val="FF0000"/>
                </a:solidFill>
                <a:latin typeface="Courier"/>
                <a:cs typeface="Courier"/>
              </a:rPr>
              <a:t>1</a:t>
            </a:r>
            <a:r>
              <a:rPr lang="en-US" b="1" dirty="0" smtClean="0">
                <a:solidFill>
                  <a:srgbClr val="72FFFF"/>
                </a:solidFill>
                <a:latin typeface="Courier"/>
                <a:cs typeface="Courier"/>
              </a:rPr>
              <a:t>100</a:t>
            </a:r>
            <a:endParaRPr lang="en-US" b="1" dirty="0">
              <a:solidFill>
                <a:srgbClr val="72FFFF"/>
              </a:solidFill>
              <a:latin typeface="Courier"/>
              <a:cs typeface="Courier"/>
            </a:endParaRPr>
          </a:p>
        </p:txBody>
      </p:sp>
      <p:sp>
        <p:nvSpPr>
          <p:cNvPr id="56" name="Donut 55"/>
          <p:cNvSpPr/>
          <p:nvPr/>
        </p:nvSpPr>
        <p:spPr>
          <a:xfrm>
            <a:off x="1110326" y="1388071"/>
            <a:ext cx="2905526" cy="2905526"/>
          </a:xfrm>
          <a:prstGeom prst="donut">
            <a:avLst>
              <a:gd name="adj" fmla="val 1387"/>
            </a:avLst>
          </a:prstGeom>
          <a:ln>
            <a:solidFill>
              <a:srgbClr val="C1F944"/>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2419838" y="3779370"/>
            <a:ext cx="312906" cy="400110"/>
          </a:xfrm>
          <a:prstGeom prst="rect">
            <a:avLst/>
          </a:prstGeom>
          <a:noFill/>
          <a:effectLst/>
        </p:spPr>
        <p:txBody>
          <a:bodyPr wrap="none" rtlCol="0">
            <a:spAutoFit/>
          </a:bodyPr>
          <a:lstStyle/>
          <a:p>
            <a:pPr algn="ctr"/>
            <a:r>
              <a:rPr lang="en-US" sz="2000" dirty="0" smtClean="0">
                <a:solidFill>
                  <a:srgbClr val="A5FF08"/>
                </a:solidFill>
                <a:latin typeface="Symbol" charset="2"/>
                <a:cs typeface="Symbol" charset="2"/>
              </a:rPr>
              <a:t>0</a:t>
            </a:r>
            <a:endParaRPr lang="en-US" sz="2000" dirty="0">
              <a:solidFill>
                <a:srgbClr val="A5FF08"/>
              </a:solidFill>
              <a:latin typeface="Symbol" charset="2"/>
              <a:cs typeface="Symbol" charset="2"/>
            </a:endParaRPr>
          </a:p>
        </p:txBody>
      </p:sp>
      <p:sp>
        <p:nvSpPr>
          <p:cNvPr id="59" name="TextBox 58"/>
          <p:cNvSpPr txBox="1"/>
          <p:nvPr/>
        </p:nvSpPr>
        <p:spPr>
          <a:xfrm>
            <a:off x="3631091" y="2652983"/>
            <a:ext cx="128240" cy="307777"/>
          </a:xfrm>
          <a:prstGeom prst="rect">
            <a:avLst/>
          </a:prstGeom>
          <a:noFill/>
          <a:effectLst/>
        </p:spPr>
        <p:txBody>
          <a:bodyPr wrap="none" lIns="0" tIns="0" rIns="0" bIns="0" rtlCol="0" anchor="ctr" anchorCtr="1">
            <a:spAutoFit/>
          </a:bodyPr>
          <a:lstStyle/>
          <a:p>
            <a:pPr algn="ctr"/>
            <a:r>
              <a:rPr lang="en-US" sz="2000" dirty="0" smtClean="0">
                <a:solidFill>
                  <a:srgbClr val="A5FF08"/>
                </a:solidFill>
                <a:latin typeface="Symbol" charset="2"/>
                <a:cs typeface="Symbol" charset="2"/>
              </a:rPr>
              <a:t>1</a:t>
            </a:r>
            <a:endParaRPr lang="en-US" sz="2000" dirty="0">
              <a:solidFill>
                <a:srgbClr val="A5FF08"/>
              </a:solidFill>
              <a:latin typeface="Symbol" charset="2"/>
              <a:cs typeface="Symbol" charset="2"/>
            </a:endParaRPr>
          </a:p>
        </p:txBody>
      </p:sp>
      <p:sp>
        <p:nvSpPr>
          <p:cNvPr id="60" name="Oval 59"/>
          <p:cNvSpPr/>
          <p:nvPr/>
        </p:nvSpPr>
        <p:spPr>
          <a:xfrm>
            <a:off x="2484010" y="4181426"/>
            <a:ext cx="184563" cy="184561"/>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p:nvPr/>
        </p:nvSpPr>
        <p:spPr>
          <a:xfrm>
            <a:off x="2484010" y="1295789"/>
            <a:ext cx="184563" cy="184561"/>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Freeform 61"/>
          <p:cNvSpPr/>
          <p:nvPr/>
        </p:nvSpPr>
        <p:spPr>
          <a:xfrm>
            <a:off x="2659668" y="1329110"/>
            <a:ext cx="308512" cy="239437"/>
          </a:xfrm>
          <a:custGeom>
            <a:avLst/>
            <a:gdLst>
              <a:gd name="connsiteX0" fmla="*/ 167366 w 219873"/>
              <a:gd name="connsiteY0" fmla="*/ 170644 h 170644"/>
              <a:gd name="connsiteX1" fmla="*/ 0 w 219873"/>
              <a:gd name="connsiteY1" fmla="*/ 52506 h 170644"/>
              <a:gd name="connsiteX2" fmla="*/ 219873 w 219873"/>
              <a:gd name="connsiteY2" fmla="*/ 0 h 170644"/>
              <a:gd name="connsiteX3" fmla="*/ 150957 w 219873"/>
              <a:gd name="connsiteY3" fmla="*/ 78759 h 170644"/>
              <a:gd name="connsiteX4" fmla="*/ 167366 w 219873"/>
              <a:gd name="connsiteY4" fmla="*/ 170644 h 170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873" h="170644">
                <a:moveTo>
                  <a:pt x="167366" y="170644"/>
                </a:moveTo>
                <a:lnTo>
                  <a:pt x="0" y="52506"/>
                </a:lnTo>
                <a:lnTo>
                  <a:pt x="219873" y="0"/>
                </a:lnTo>
                <a:lnTo>
                  <a:pt x="150957" y="78759"/>
                </a:lnTo>
                <a:lnTo>
                  <a:pt x="167366" y="170644"/>
                </a:lnTo>
                <a:close/>
              </a:path>
            </a:pathLst>
          </a:cu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Freeform 62"/>
          <p:cNvSpPr/>
          <p:nvPr/>
        </p:nvSpPr>
        <p:spPr>
          <a:xfrm flipH="1">
            <a:off x="2193543" y="1326615"/>
            <a:ext cx="308512" cy="239437"/>
          </a:xfrm>
          <a:custGeom>
            <a:avLst/>
            <a:gdLst>
              <a:gd name="connsiteX0" fmla="*/ 167366 w 219873"/>
              <a:gd name="connsiteY0" fmla="*/ 170644 h 170644"/>
              <a:gd name="connsiteX1" fmla="*/ 0 w 219873"/>
              <a:gd name="connsiteY1" fmla="*/ 52506 h 170644"/>
              <a:gd name="connsiteX2" fmla="*/ 219873 w 219873"/>
              <a:gd name="connsiteY2" fmla="*/ 0 h 170644"/>
              <a:gd name="connsiteX3" fmla="*/ 150957 w 219873"/>
              <a:gd name="connsiteY3" fmla="*/ 78759 h 170644"/>
              <a:gd name="connsiteX4" fmla="*/ 167366 w 219873"/>
              <a:gd name="connsiteY4" fmla="*/ 170644 h 170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873" h="170644">
                <a:moveTo>
                  <a:pt x="167366" y="170644"/>
                </a:moveTo>
                <a:lnTo>
                  <a:pt x="0" y="52506"/>
                </a:lnTo>
                <a:lnTo>
                  <a:pt x="219873" y="0"/>
                </a:lnTo>
                <a:lnTo>
                  <a:pt x="150957" y="78759"/>
                </a:lnTo>
                <a:lnTo>
                  <a:pt x="167366" y="170644"/>
                </a:lnTo>
                <a:close/>
              </a:path>
            </a:pathLst>
          </a:cu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TextBox 63"/>
          <p:cNvSpPr txBox="1"/>
          <p:nvPr/>
        </p:nvSpPr>
        <p:spPr>
          <a:xfrm>
            <a:off x="1324122" y="2652983"/>
            <a:ext cx="257482" cy="307777"/>
          </a:xfrm>
          <a:prstGeom prst="rect">
            <a:avLst/>
          </a:prstGeom>
          <a:noFill/>
          <a:effectLst/>
        </p:spPr>
        <p:txBody>
          <a:bodyPr wrap="none" lIns="0" tIns="0" rIns="0" bIns="0" rtlCol="0" anchor="ctr" anchorCtr="1">
            <a:spAutoFit/>
          </a:bodyPr>
          <a:lstStyle/>
          <a:p>
            <a:pPr algn="ctr"/>
            <a:r>
              <a:rPr lang="en-US" sz="2000" dirty="0" smtClean="0">
                <a:solidFill>
                  <a:srgbClr val="A5FF08"/>
                </a:solidFill>
                <a:latin typeface="Symbol" charset="2"/>
                <a:cs typeface="Symbol" charset="2"/>
              </a:rPr>
              <a:t>–1</a:t>
            </a:r>
            <a:endParaRPr lang="en-US" sz="2000" dirty="0">
              <a:solidFill>
                <a:srgbClr val="A5FF08"/>
              </a:solidFill>
              <a:latin typeface="Symbol" charset="2"/>
              <a:cs typeface="Symbol" charset="2"/>
            </a:endParaRPr>
          </a:p>
        </p:txBody>
      </p:sp>
      <p:sp>
        <p:nvSpPr>
          <p:cNvPr id="65" name="TextBox 64"/>
          <p:cNvSpPr txBox="1"/>
          <p:nvPr/>
        </p:nvSpPr>
        <p:spPr>
          <a:xfrm>
            <a:off x="3510489" y="3843711"/>
            <a:ext cx="738754" cy="369332"/>
          </a:xfrm>
          <a:prstGeom prst="rect">
            <a:avLst/>
          </a:prstGeom>
          <a:noFill/>
        </p:spPr>
        <p:txBody>
          <a:bodyPr wrap="none" rtlCol="0">
            <a:spAutoFit/>
          </a:bodyPr>
          <a:lstStyle/>
          <a:p>
            <a:pPr algn="ctr"/>
            <a:r>
              <a:rPr lang="en-US" b="1" dirty="0" smtClean="0">
                <a:solidFill>
                  <a:srgbClr val="FF0000"/>
                </a:solidFill>
                <a:latin typeface="Courier"/>
                <a:cs typeface="Courier"/>
              </a:rPr>
              <a:t>0</a:t>
            </a:r>
            <a:r>
              <a:rPr lang="en-US" b="1" dirty="0" smtClean="0">
                <a:solidFill>
                  <a:srgbClr val="72FFFF"/>
                </a:solidFill>
                <a:latin typeface="Courier"/>
                <a:cs typeface="Courier"/>
              </a:rPr>
              <a:t>010</a:t>
            </a:r>
            <a:endParaRPr lang="en-US" b="1" dirty="0">
              <a:solidFill>
                <a:srgbClr val="72FFFF"/>
              </a:solidFill>
              <a:latin typeface="Courier"/>
              <a:cs typeface="Courier"/>
            </a:endParaRPr>
          </a:p>
        </p:txBody>
      </p:sp>
      <p:sp>
        <p:nvSpPr>
          <p:cNvPr id="66" name="TextBox 65"/>
          <p:cNvSpPr txBox="1"/>
          <p:nvPr/>
        </p:nvSpPr>
        <p:spPr>
          <a:xfrm>
            <a:off x="861126" y="3843711"/>
            <a:ext cx="738754" cy="369332"/>
          </a:xfrm>
          <a:prstGeom prst="rect">
            <a:avLst/>
          </a:prstGeom>
          <a:noFill/>
        </p:spPr>
        <p:txBody>
          <a:bodyPr wrap="none" rtlCol="0">
            <a:spAutoFit/>
          </a:bodyPr>
          <a:lstStyle/>
          <a:p>
            <a:pPr algn="ctr"/>
            <a:r>
              <a:rPr lang="en-US" b="1" dirty="0" smtClean="0">
                <a:solidFill>
                  <a:srgbClr val="FF0000"/>
                </a:solidFill>
                <a:latin typeface="Courier"/>
                <a:cs typeface="Courier"/>
              </a:rPr>
              <a:t>1</a:t>
            </a:r>
            <a:r>
              <a:rPr lang="en-US" b="1" dirty="0" smtClean="0">
                <a:solidFill>
                  <a:srgbClr val="72FFFF"/>
                </a:solidFill>
                <a:latin typeface="Courier"/>
                <a:cs typeface="Courier"/>
              </a:rPr>
              <a:t>110</a:t>
            </a:r>
            <a:endParaRPr lang="en-US" b="1" dirty="0">
              <a:solidFill>
                <a:srgbClr val="72FFFF"/>
              </a:solidFill>
              <a:latin typeface="Courier"/>
              <a:cs typeface="Courier"/>
            </a:endParaRPr>
          </a:p>
        </p:txBody>
      </p:sp>
      <p:sp>
        <p:nvSpPr>
          <p:cNvPr id="67" name="TextBox 66"/>
          <p:cNvSpPr txBox="1"/>
          <p:nvPr/>
        </p:nvSpPr>
        <p:spPr>
          <a:xfrm>
            <a:off x="3510489" y="1473025"/>
            <a:ext cx="738754" cy="369332"/>
          </a:xfrm>
          <a:prstGeom prst="rect">
            <a:avLst/>
          </a:prstGeom>
          <a:noFill/>
        </p:spPr>
        <p:txBody>
          <a:bodyPr wrap="none" rtlCol="0">
            <a:spAutoFit/>
          </a:bodyPr>
          <a:lstStyle/>
          <a:p>
            <a:pPr algn="ctr"/>
            <a:r>
              <a:rPr lang="en-US" b="1" dirty="0" smtClean="0">
                <a:solidFill>
                  <a:srgbClr val="FF0000"/>
                </a:solidFill>
                <a:latin typeface="Courier"/>
                <a:cs typeface="Courier"/>
              </a:rPr>
              <a:t>0</a:t>
            </a:r>
            <a:r>
              <a:rPr lang="en-US" b="1" dirty="0" smtClean="0">
                <a:solidFill>
                  <a:srgbClr val="72FFFF"/>
                </a:solidFill>
                <a:latin typeface="Courier"/>
                <a:cs typeface="Courier"/>
              </a:rPr>
              <a:t>110</a:t>
            </a:r>
            <a:endParaRPr lang="en-US" b="1" dirty="0">
              <a:solidFill>
                <a:srgbClr val="72FFFF"/>
              </a:solidFill>
              <a:latin typeface="Courier"/>
              <a:cs typeface="Courier"/>
            </a:endParaRPr>
          </a:p>
        </p:txBody>
      </p:sp>
      <p:sp>
        <p:nvSpPr>
          <p:cNvPr id="68" name="TextBox 67"/>
          <p:cNvSpPr txBox="1"/>
          <p:nvPr/>
        </p:nvSpPr>
        <p:spPr>
          <a:xfrm>
            <a:off x="861126" y="1473025"/>
            <a:ext cx="738754" cy="369332"/>
          </a:xfrm>
          <a:prstGeom prst="rect">
            <a:avLst/>
          </a:prstGeom>
          <a:noFill/>
        </p:spPr>
        <p:txBody>
          <a:bodyPr wrap="none" rtlCol="0">
            <a:spAutoFit/>
          </a:bodyPr>
          <a:lstStyle/>
          <a:p>
            <a:pPr algn="ctr"/>
            <a:r>
              <a:rPr lang="en-US" b="1" dirty="0" smtClean="0">
                <a:solidFill>
                  <a:srgbClr val="FF0000"/>
                </a:solidFill>
                <a:latin typeface="Courier"/>
                <a:cs typeface="Courier"/>
              </a:rPr>
              <a:t>1</a:t>
            </a:r>
            <a:r>
              <a:rPr lang="en-US" b="1" dirty="0" smtClean="0">
                <a:solidFill>
                  <a:srgbClr val="72FFFF"/>
                </a:solidFill>
                <a:latin typeface="Courier"/>
                <a:cs typeface="Courier"/>
              </a:rPr>
              <a:t>010</a:t>
            </a:r>
            <a:endParaRPr lang="en-US" b="1" dirty="0">
              <a:solidFill>
                <a:srgbClr val="72FFFF"/>
              </a:solidFill>
              <a:latin typeface="Courier"/>
              <a:cs typeface="Courier"/>
            </a:endParaRPr>
          </a:p>
        </p:txBody>
      </p:sp>
      <p:sp>
        <p:nvSpPr>
          <p:cNvPr id="69" name="Oval 68"/>
          <p:cNvSpPr/>
          <p:nvPr/>
        </p:nvSpPr>
        <p:spPr>
          <a:xfrm>
            <a:off x="3902636" y="2714591"/>
            <a:ext cx="184563" cy="184561"/>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p:nvPr/>
        </p:nvSpPr>
        <p:spPr>
          <a:xfrm>
            <a:off x="1030770" y="2714591"/>
            <a:ext cx="184563" cy="184561"/>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TextBox 70"/>
          <p:cNvSpPr txBox="1"/>
          <p:nvPr/>
        </p:nvSpPr>
        <p:spPr>
          <a:xfrm>
            <a:off x="3073100" y="3407353"/>
            <a:ext cx="518091" cy="400110"/>
          </a:xfrm>
          <a:prstGeom prst="rect">
            <a:avLst/>
          </a:prstGeom>
          <a:noFill/>
          <a:effectLst/>
        </p:spPr>
        <p:txBody>
          <a:bodyPr wrap="none" rtlCol="0">
            <a:spAutoFit/>
          </a:bodyPr>
          <a:lstStyle/>
          <a:p>
            <a:pPr algn="ctr"/>
            <a:r>
              <a:rPr lang="en-US" sz="2000" dirty="0" smtClean="0">
                <a:solidFill>
                  <a:srgbClr val="A5FF08"/>
                </a:solidFill>
                <a:latin typeface="Symbol" charset="2"/>
                <a:cs typeface="Symbol" charset="2"/>
              </a:rPr>
              <a:t>1/2</a:t>
            </a:r>
            <a:endParaRPr lang="en-US" sz="2000" dirty="0">
              <a:solidFill>
                <a:srgbClr val="A5FF08"/>
              </a:solidFill>
              <a:latin typeface="Symbol" charset="2"/>
              <a:cs typeface="Symbol" charset="2"/>
            </a:endParaRPr>
          </a:p>
        </p:txBody>
      </p:sp>
      <p:sp>
        <p:nvSpPr>
          <p:cNvPr id="72" name="TextBox 71"/>
          <p:cNvSpPr txBox="1"/>
          <p:nvPr/>
        </p:nvSpPr>
        <p:spPr>
          <a:xfrm>
            <a:off x="2881976" y="1801790"/>
            <a:ext cx="788488" cy="400110"/>
          </a:xfrm>
          <a:prstGeom prst="rect">
            <a:avLst/>
          </a:prstGeom>
          <a:noFill/>
          <a:effectLst/>
        </p:spPr>
        <p:txBody>
          <a:bodyPr wrap="square" rtlCol="0">
            <a:spAutoFit/>
          </a:bodyPr>
          <a:lstStyle/>
          <a:p>
            <a:pPr algn="ctr"/>
            <a:r>
              <a:rPr lang="en-US" sz="2000" dirty="0" smtClean="0">
                <a:solidFill>
                  <a:srgbClr val="A5FF08"/>
                </a:solidFill>
                <a:latin typeface="Symbol" charset="2"/>
                <a:cs typeface="Symbol" charset="2"/>
              </a:rPr>
              <a:t>2</a:t>
            </a:r>
            <a:endParaRPr lang="en-US" sz="2000" dirty="0">
              <a:solidFill>
                <a:srgbClr val="A5FF08"/>
              </a:solidFill>
              <a:latin typeface="Symbol" charset="2"/>
              <a:cs typeface="Symbol" charset="2"/>
            </a:endParaRPr>
          </a:p>
        </p:txBody>
      </p:sp>
      <p:sp>
        <p:nvSpPr>
          <p:cNvPr id="73" name="TextBox 72"/>
          <p:cNvSpPr txBox="1"/>
          <p:nvPr/>
        </p:nvSpPr>
        <p:spPr>
          <a:xfrm>
            <a:off x="1478284" y="1801790"/>
            <a:ext cx="580272" cy="400110"/>
          </a:xfrm>
          <a:prstGeom prst="rect">
            <a:avLst/>
          </a:prstGeom>
          <a:noFill/>
          <a:effectLst/>
        </p:spPr>
        <p:txBody>
          <a:bodyPr wrap="square" rtlCol="0">
            <a:spAutoFit/>
          </a:bodyPr>
          <a:lstStyle/>
          <a:p>
            <a:pPr algn="ctr"/>
            <a:r>
              <a:rPr lang="en-US" sz="2000" dirty="0" smtClean="0">
                <a:solidFill>
                  <a:srgbClr val="A5FF08"/>
                </a:solidFill>
                <a:latin typeface="Symbol" charset="2"/>
                <a:cs typeface="Symbol" charset="2"/>
              </a:rPr>
              <a:t>–2</a:t>
            </a:r>
            <a:endParaRPr lang="en-US" sz="2000" dirty="0">
              <a:solidFill>
                <a:srgbClr val="A5FF08"/>
              </a:solidFill>
              <a:latin typeface="Symbol" charset="2"/>
              <a:cs typeface="Symbol" charset="2"/>
            </a:endParaRPr>
          </a:p>
        </p:txBody>
      </p:sp>
      <p:sp>
        <p:nvSpPr>
          <p:cNvPr id="74" name="TextBox 73"/>
          <p:cNvSpPr txBox="1"/>
          <p:nvPr/>
        </p:nvSpPr>
        <p:spPr>
          <a:xfrm>
            <a:off x="1437504" y="3407353"/>
            <a:ext cx="872949" cy="400110"/>
          </a:xfrm>
          <a:prstGeom prst="rect">
            <a:avLst/>
          </a:prstGeom>
          <a:noFill/>
          <a:effectLst/>
        </p:spPr>
        <p:txBody>
          <a:bodyPr wrap="square" rtlCol="0">
            <a:spAutoFit/>
          </a:bodyPr>
          <a:lstStyle/>
          <a:p>
            <a:pPr algn="ctr"/>
            <a:r>
              <a:rPr lang="en-US" sz="2000" dirty="0" smtClean="0">
                <a:solidFill>
                  <a:srgbClr val="A5FF08"/>
                </a:solidFill>
                <a:latin typeface="Symbol" charset="2"/>
                <a:cs typeface="Symbol" charset="2"/>
              </a:rPr>
              <a:t>-1/2</a:t>
            </a:r>
            <a:endParaRPr lang="en-US" sz="2000" dirty="0">
              <a:solidFill>
                <a:srgbClr val="A5FF08"/>
              </a:solidFill>
              <a:latin typeface="Symbol" charset="2"/>
              <a:cs typeface="Symbol" charset="2"/>
            </a:endParaRPr>
          </a:p>
        </p:txBody>
      </p:sp>
      <p:sp>
        <p:nvSpPr>
          <p:cNvPr id="75" name="Oval 74"/>
          <p:cNvSpPr/>
          <p:nvPr/>
        </p:nvSpPr>
        <p:spPr>
          <a:xfrm>
            <a:off x="3485626" y="3767950"/>
            <a:ext cx="184563" cy="184561"/>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p:cNvSpPr/>
          <p:nvPr/>
        </p:nvSpPr>
        <p:spPr>
          <a:xfrm>
            <a:off x="1397041" y="3715182"/>
            <a:ext cx="184563" cy="184561"/>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p:cNvSpPr/>
          <p:nvPr/>
        </p:nvSpPr>
        <p:spPr>
          <a:xfrm>
            <a:off x="1434848" y="1751002"/>
            <a:ext cx="184563" cy="184561"/>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Oval 77"/>
          <p:cNvSpPr/>
          <p:nvPr/>
        </p:nvSpPr>
        <p:spPr>
          <a:xfrm>
            <a:off x="3560709" y="1801790"/>
            <a:ext cx="184563" cy="184561"/>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TextBox 78"/>
          <p:cNvSpPr txBox="1"/>
          <p:nvPr/>
        </p:nvSpPr>
        <p:spPr>
          <a:xfrm>
            <a:off x="3048480" y="4124878"/>
            <a:ext cx="738754" cy="369332"/>
          </a:xfrm>
          <a:prstGeom prst="rect">
            <a:avLst/>
          </a:prstGeom>
          <a:noFill/>
        </p:spPr>
        <p:txBody>
          <a:bodyPr wrap="none" rtlCol="0">
            <a:spAutoFit/>
          </a:bodyPr>
          <a:lstStyle/>
          <a:p>
            <a:pPr algn="ctr"/>
            <a:r>
              <a:rPr lang="en-US" b="1" dirty="0" smtClean="0">
                <a:solidFill>
                  <a:srgbClr val="FF0000"/>
                </a:solidFill>
                <a:latin typeface="Courier"/>
                <a:cs typeface="Courier"/>
              </a:rPr>
              <a:t>0</a:t>
            </a:r>
            <a:r>
              <a:rPr lang="en-US" b="1" dirty="0" smtClean="0">
                <a:solidFill>
                  <a:srgbClr val="72FFFF"/>
                </a:solidFill>
                <a:latin typeface="Courier"/>
                <a:cs typeface="Courier"/>
              </a:rPr>
              <a:t>001</a:t>
            </a:r>
            <a:endParaRPr lang="en-US" b="1" dirty="0">
              <a:solidFill>
                <a:srgbClr val="72FFFF"/>
              </a:solidFill>
              <a:latin typeface="Courier"/>
              <a:cs typeface="Courier"/>
            </a:endParaRPr>
          </a:p>
        </p:txBody>
      </p:sp>
      <p:sp>
        <p:nvSpPr>
          <p:cNvPr id="80" name="TextBox 79"/>
          <p:cNvSpPr txBox="1"/>
          <p:nvPr/>
        </p:nvSpPr>
        <p:spPr>
          <a:xfrm>
            <a:off x="3902636" y="3225702"/>
            <a:ext cx="738754" cy="369332"/>
          </a:xfrm>
          <a:prstGeom prst="rect">
            <a:avLst/>
          </a:prstGeom>
          <a:noFill/>
        </p:spPr>
        <p:txBody>
          <a:bodyPr wrap="none" rtlCol="0">
            <a:spAutoFit/>
          </a:bodyPr>
          <a:lstStyle/>
          <a:p>
            <a:pPr algn="ctr"/>
            <a:r>
              <a:rPr lang="en-US" b="1" dirty="0" smtClean="0">
                <a:solidFill>
                  <a:srgbClr val="FF0000"/>
                </a:solidFill>
                <a:latin typeface="Courier"/>
                <a:cs typeface="Courier"/>
              </a:rPr>
              <a:t>0</a:t>
            </a:r>
            <a:r>
              <a:rPr lang="en-US" b="1" dirty="0" smtClean="0">
                <a:solidFill>
                  <a:srgbClr val="72FFFF"/>
                </a:solidFill>
                <a:latin typeface="Courier"/>
                <a:cs typeface="Courier"/>
              </a:rPr>
              <a:t>011</a:t>
            </a:r>
            <a:endParaRPr lang="en-US" b="1" dirty="0">
              <a:solidFill>
                <a:srgbClr val="72FFFF"/>
              </a:solidFill>
              <a:latin typeface="Courier"/>
              <a:cs typeface="Courier"/>
            </a:endParaRPr>
          </a:p>
        </p:txBody>
      </p:sp>
      <p:sp>
        <p:nvSpPr>
          <p:cNvPr id="81" name="TextBox 80"/>
          <p:cNvSpPr txBox="1"/>
          <p:nvPr/>
        </p:nvSpPr>
        <p:spPr>
          <a:xfrm>
            <a:off x="3902636" y="2044135"/>
            <a:ext cx="738754" cy="369332"/>
          </a:xfrm>
          <a:prstGeom prst="rect">
            <a:avLst/>
          </a:prstGeom>
          <a:noFill/>
        </p:spPr>
        <p:txBody>
          <a:bodyPr wrap="none" rtlCol="0">
            <a:spAutoFit/>
          </a:bodyPr>
          <a:lstStyle/>
          <a:p>
            <a:pPr algn="ctr"/>
            <a:r>
              <a:rPr lang="en-US" b="1" dirty="0" smtClean="0">
                <a:solidFill>
                  <a:srgbClr val="FF0000"/>
                </a:solidFill>
                <a:latin typeface="Courier"/>
                <a:cs typeface="Courier"/>
              </a:rPr>
              <a:t>0</a:t>
            </a:r>
            <a:r>
              <a:rPr lang="en-US" b="1" dirty="0" smtClean="0">
                <a:solidFill>
                  <a:srgbClr val="72FFFF"/>
                </a:solidFill>
                <a:latin typeface="Courier"/>
                <a:cs typeface="Courier"/>
              </a:rPr>
              <a:t>101</a:t>
            </a:r>
            <a:endParaRPr lang="en-US" b="1" dirty="0">
              <a:solidFill>
                <a:srgbClr val="72FFFF"/>
              </a:solidFill>
              <a:latin typeface="Courier"/>
              <a:cs typeface="Courier"/>
            </a:endParaRPr>
          </a:p>
        </p:txBody>
      </p:sp>
      <p:sp>
        <p:nvSpPr>
          <p:cNvPr id="82" name="TextBox 81"/>
          <p:cNvSpPr txBox="1"/>
          <p:nvPr/>
        </p:nvSpPr>
        <p:spPr>
          <a:xfrm>
            <a:off x="3048480" y="1103570"/>
            <a:ext cx="738754" cy="369332"/>
          </a:xfrm>
          <a:prstGeom prst="rect">
            <a:avLst/>
          </a:prstGeom>
          <a:noFill/>
        </p:spPr>
        <p:txBody>
          <a:bodyPr wrap="none" rtlCol="0">
            <a:spAutoFit/>
          </a:bodyPr>
          <a:lstStyle/>
          <a:p>
            <a:pPr algn="ctr"/>
            <a:r>
              <a:rPr lang="en-US" b="1" dirty="0" smtClean="0">
                <a:solidFill>
                  <a:srgbClr val="FF0000"/>
                </a:solidFill>
                <a:latin typeface="Courier"/>
                <a:cs typeface="Courier"/>
              </a:rPr>
              <a:t>0</a:t>
            </a:r>
            <a:r>
              <a:rPr lang="en-US" b="1" dirty="0" smtClean="0">
                <a:solidFill>
                  <a:srgbClr val="72FFFF"/>
                </a:solidFill>
                <a:latin typeface="Courier"/>
                <a:cs typeface="Courier"/>
              </a:rPr>
              <a:t>111</a:t>
            </a:r>
            <a:endParaRPr lang="en-US" b="1" dirty="0">
              <a:solidFill>
                <a:srgbClr val="72FFFF"/>
              </a:solidFill>
              <a:latin typeface="Courier"/>
              <a:cs typeface="Courier"/>
            </a:endParaRPr>
          </a:p>
        </p:txBody>
      </p:sp>
      <p:sp>
        <p:nvSpPr>
          <p:cNvPr id="83" name="TextBox 82"/>
          <p:cNvSpPr txBox="1"/>
          <p:nvPr/>
        </p:nvSpPr>
        <p:spPr>
          <a:xfrm>
            <a:off x="1392066" y="1103570"/>
            <a:ext cx="738754" cy="369332"/>
          </a:xfrm>
          <a:prstGeom prst="rect">
            <a:avLst/>
          </a:prstGeom>
          <a:noFill/>
        </p:spPr>
        <p:txBody>
          <a:bodyPr wrap="none" rtlCol="0">
            <a:spAutoFit/>
          </a:bodyPr>
          <a:lstStyle/>
          <a:p>
            <a:pPr algn="ctr"/>
            <a:r>
              <a:rPr lang="en-US" b="1" dirty="0" smtClean="0">
                <a:solidFill>
                  <a:srgbClr val="FF0000"/>
                </a:solidFill>
                <a:latin typeface="Courier"/>
                <a:cs typeface="Courier"/>
              </a:rPr>
              <a:t>1</a:t>
            </a:r>
            <a:r>
              <a:rPr lang="en-US" b="1" dirty="0" smtClean="0">
                <a:solidFill>
                  <a:srgbClr val="72FFFF"/>
                </a:solidFill>
                <a:latin typeface="Courier"/>
                <a:cs typeface="Courier"/>
              </a:rPr>
              <a:t>001</a:t>
            </a:r>
            <a:endParaRPr lang="en-US" b="1" dirty="0">
              <a:solidFill>
                <a:srgbClr val="72FFFF"/>
              </a:solidFill>
              <a:latin typeface="Courier"/>
              <a:cs typeface="Courier"/>
            </a:endParaRPr>
          </a:p>
        </p:txBody>
      </p:sp>
      <p:sp>
        <p:nvSpPr>
          <p:cNvPr id="84" name="TextBox 83"/>
          <p:cNvSpPr txBox="1"/>
          <p:nvPr/>
        </p:nvSpPr>
        <p:spPr>
          <a:xfrm>
            <a:off x="496483" y="2044135"/>
            <a:ext cx="738754" cy="369332"/>
          </a:xfrm>
          <a:prstGeom prst="rect">
            <a:avLst/>
          </a:prstGeom>
          <a:noFill/>
        </p:spPr>
        <p:txBody>
          <a:bodyPr wrap="none" rtlCol="0">
            <a:spAutoFit/>
          </a:bodyPr>
          <a:lstStyle/>
          <a:p>
            <a:pPr algn="ctr"/>
            <a:r>
              <a:rPr lang="en-US" b="1" dirty="0" smtClean="0">
                <a:solidFill>
                  <a:srgbClr val="FF0000"/>
                </a:solidFill>
                <a:latin typeface="Courier"/>
                <a:cs typeface="Courier"/>
              </a:rPr>
              <a:t>1</a:t>
            </a:r>
            <a:r>
              <a:rPr lang="en-US" b="1" dirty="0" smtClean="0">
                <a:solidFill>
                  <a:srgbClr val="72FFFF"/>
                </a:solidFill>
                <a:latin typeface="Courier"/>
                <a:cs typeface="Courier"/>
              </a:rPr>
              <a:t>011</a:t>
            </a:r>
            <a:endParaRPr lang="en-US" b="1" dirty="0">
              <a:solidFill>
                <a:srgbClr val="72FFFF"/>
              </a:solidFill>
              <a:latin typeface="Courier"/>
              <a:cs typeface="Courier"/>
            </a:endParaRPr>
          </a:p>
        </p:txBody>
      </p:sp>
      <p:sp>
        <p:nvSpPr>
          <p:cNvPr id="85" name="TextBox 84"/>
          <p:cNvSpPr txBox="1"/>
          <p:nvPr/>
        </p:nvSpPr>
        <p:spPr>
          <a:xfrm>
            <a:off x="496483" y="3225702"/>
            <a:ext cx="738754" cy="369332"/>
          </a:xfrm>
          <a:prstGeom prst="rect">
            <a:avLst/>
          </a:prstGeom>
          <a:noFill/>
        </p:spPr>
        <p:txBody>
          <a:bodyPr wrap="none" rtlCol="0">
            <a:spAutoFit/>
          </a:bodyPr>
          <a:lstStyle/>
          <a:p>
            <a:pPr algn="ctr"/>
            <a:r>
              <a:rPr lang="en-US" b="1" dirty="0" smtClean="0">
                <a:solidFill>
                  <a:srgbClr val="FF0000"/>
                </a:solidFill>
                <a:latin typeface="Courier"/>
                <a:cs typeface="Courier"/>
              </a:rPr>
              <a:t>1</a:t>
            </a:r>
            <a:r>
              <a:rPr lang="en-US" b="1" dirty="0" smtClean="0">
                <a:solidFill>
                  <a:srgbClr val="72FFFF"/>
                </a:solidFill>
                <a:latin typeface="Courier"/>
                <a:cs typeface="Courier"/>
              </a:rPr>
              <a:t>101</a:t>
            </a:r>
            <a:endParaRPr lang="en-US" b="1" dirty="0">
              <a:solidFill>
                <a:srgbClr val="72FFFF"/>
              </a:solidFill>
              <a:latin typeface="Courier"/>
              <a:cs typeface="Courier"/>
            </a:endParaRPr>
          </a:p>
        </p:txBody>
      </p:sp>
      <p:sp>
        <p:nvSpPr>
          <p:cNvPr id="86" name="TextBox 85"/>
          <p:cNvSpPr txBox="1"/>
          <p:nvPr/>
        </p:nvSpPr>
        <p:spPr>
          <a:xfrm>
            <a:off x="1392066" y="4124878"/>
            <a:ext cx="738754" cy="369332"/>
          </a:xfrm>
          <a:prstGeom prst="rect">
            <a:avLst/>
          </a:prstGeom>
          <a:noFill/>
        </p:spPr>
        <p:txBody>
          <a:bodyPr wrap="none" rtlCol="0">
            <a:spAutoFit/>
          </a:bodyPr>
          <a:lstStyle/>
          <a:p>
            <a:pPr algn="ctr"/>
            <a:r>
              <a:rPr lang="en-US" b="1" dirty="0" smtClean="0">
                <a:solidFill>
                  <a:srgbClr val="FF0000"/>
                </a:solidFill>
                <a:latin typeface="Courier"/>
                <a:cs typeface="Courier"/>
              </a:rPr>
              <a:t>1</a:t>
            </a:r>
            <a:r>
              <a:rPr lang="en-US" b="1" dirty="0" smtClean="0">
                <a:solidFill>
                  <a:srgbClr val="72FFFF"/>
                </a:solidFill>
                <a:latin typeface="Courier"/>
                <a:cs typeface="Courier"/>
              </a:rPr>
              <a:t>111</a:t>
            </a:r>
            <a:endParaRPr lang="en-US" b="1" dirty="0">
              <a:solidFill>
                <a:srgbClr val="72FFFF"/>
              </a:solidFill>
              <a:latin typeface="Courier"/>
              <a:cs typeface="Courier"/>
            </a:endParaRPr>
          </a:p>
        </p:txBody>
      </p:sp>
      <p:sp>
        <p:nvSpPr>
          <p:cNvPr id="87" name="TextBox 86"/>
          <p:cNvSpPr txBox="1"/>
          <p:nvPr/>
        </p:nvSpPr>
        <p:spPr>
          <a:xfrm>
            <a:off x="4028023" y="2622205"/>
            <a:ext cx="738754" cy="369332"/>
          </a:xfrm>
          <a:prstGeom prst="rect">
            <a:avLst/>
          </a:prstGeom>
          <a:noFill/>
        </p:spPr>
        <p:txBody>
          <a:bodyPr wrap="none" rtlCol="0">
            <a:spAutoFit/>
          </a:bodyPr>
          <a:lstStyle/>
          <a:p>
            <a:pPr algn="ctr"/>
            <a:r>
              <a:rPr lang="en-US" b="1" dirty="0" smtClean="0">
                <a:solidFill>
                  <a:srgbClr val="FF0000"/>
                </a:solidFill>
                <a:latin typeface="Courier"/>
                <a:cs typeface="Courier"/>
              </a:rPr>
              <a:t>0</a:t>
            </a:r>
            <a:r>
              <a:rPr lang="en-US" b="1" dirty="0" smtClean="0">
                <a:solidFill>
                  <a:srgbClr val="72FFFF"/>
                </a:solidFill>
                <a:latin typeface="Courier"/>
                <a:cs typeface="Courier"/>
              </a:rPr>
              <a:t>100</a:t>
            </a:r>
            <a:endParaRPr lang="en-US" b="1" dirty="0">
              <a:solidFill>
                <a:srgbClr val="72FFFF"/>
              </a:solidFill>
              <a:latin typeface="Courier"/>
              <a:cs typeface="Courier"/>
            </a:endParaRPr>
          </a:p>
        </p:txBody>
      </p:sp>
      <p:sp>
        <p:nvSpPr>
          <p:cNvPr id="88" name="TextBox 87"/>
          <p:cNvSpPr txBox="1"/>
          <p:nvPr/>
        </p:nvSpPr>
        <p:spPr>
          <a:xfrm>
            <a:off x="2339161" y="1397196"/>
            <a:ext cx="508272" cy="400110"/>
          </a:xfrm>
          <a:prstGeom prst="rect">
            <a:avLst/>
          </a:prstGeom>
          <a:noFill/>
          <a:effectLst/>
        </p:spPr>
        <p:txBody>
          <a:bodyPr wrap="none" rtlCol="0">
            <a:spAutoFit/>
          </a:bodyPr>
          <a:lstStyle/>
          <a:p>
            <a:pPr algn="ctr"/>
            <a:r>
              <a:rPr lang="en-US" sz="2000" dirty="0" smtClean="0">
                <a:solidFill>
                  <a:srgbClr val="A5FF08"/>
                </a:solidFill>
                <a:latin typeface="Symbol" charset="2"/>
                <a:cs typeface="Symbol" charset="2"/>
              </a:rPr>
              <a:t>±∞</a:t>
            </a:r>
            <a:endParaRPr lang="en-US" sz="2000" dirty="0">
              <a:solidFill>
                <a:srgbClr val="A5FF08"/>
              </a:solidFill>
              <a:latin typeface="Symbol" charset="2"/>
              <a:cs typeface="Symbol" charset="2"/>
            </a:endParaRPr>
          </a:p>
        </p:txBody>
      </p:sp>
    </p:spTree>
    <p:extLst>
      <p:ext uri="{BB962C8B-B14F-4D97-AF65-F5344CB8AC3E}">
        <p14:creationId xmlns:p14="http://schemas.microsoft.com/office/powerpoint/2010/main" val="427829585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notation: Unary “/”</a:t>
            </a:r>
            <a:endParaRPr lang="en-US" dirty="0"/>
          </a:p>
        </p:txBody>
      </p:sp>
      <p:sp>
        <p:nvSpPr>
          <p:cNvPr id="3" name="TextBox 2"/>
          <p:cNvSpPr txBox="1"/>
          <p:nvPr/>
        </p:nvSpPr>
        <p:spPr>
          <a:xfrm>
            <a:off x="458378" y="948990"/>
            <a:ext cx="8227244" cy="3577903"/>
          </a:xfrm>
          <a:prstGeom prst="rect">
            <a:avLst/>
          </a:prstGeom>
          <a:noFill/>
        </p:spPr>
        <p:txBody>
          <a:bodyPr wrap="square" rtlCol="0">
            <a:spAutoFit/>
          </a:bodyPr>
          <a:lstStyle/>
          <a:p>
            <a:pPr algn="ctr"/>
            <a:r>
              <a:rPr lang="en-US" dirty="0" smtClean="0"/>
              <a:t>Just as unary “–” can be put before </a:t>
            </a:r>
            <a:r>
              <a:rPr lang="en-US" i="1" dirty="0" smtClean="0"/>
              <a:t>x</a:t>
            </a:r>
            <a:r>
              <a:rPr lang="en-US" dirty="0" smtClean="0"/>
              <a:t> to mean 0 – </a:t>
            </a:r>
            <a:r>
              <a:rPr lang="en-US" i="1" dirty="0"/>
              <a:t>x</a:t>
            </a:r>
            <a:r>
              <a:rPr lang="en-US" dirty="0" smtClean="0"/>
              <a:t>,</a:t>
            </a:r>
            <a:br>
              <a:rPr lang="en-US" dirty="0" smtClean="0"/>
            </a:br>
            <a:r>
              <a:rPr lang="en-US" dirty="0" smtClean="0"/>
              <a:t>unary “/” can be put before </a:t>
            </a:r>
            <a:r>
              <a:rPr lang="en-US" i="1" dirty="0"/>
              <a:t>x</a:t>
            </a:r>
            <a:r>
              <a:rPr lang="en-US" dirty="0" smtClean="0"/>
              <a:t> to mean 1/</a:t>
            </a:r>
            <a:r>
              <a:rPr lang="en-US" i="1" dirty="0"/>
              <a:t>x</a:t>
            </a:r>
            <a:r>
              <a:rPr lang="en-US" dirty="0" smtClean="0"/>
              <a:t>.</a:t>
            </a:r>
            <a:endParaRPr lang="en-US" sz="800" dirty="0" smtClean="0"/>
          </a:p>
          <a:p>
            <a:pPr algn="ctr"/>
            <a:endParaRPr lang="en-US" sz="1000" dirty="0"/>
          </a:p>
          <a:p>
            <a:pPr algn="ctr"/>
            <a:r>
              <a:rPr lang="en-US" dirty="0" smtClean="0"/>
              <a:t>Just as we can write –</a:t>
            </a:r>
            <a:r>
              <a:rPr lang="en-US" i="1" dirty="0"/>
              <a:t>x</a:t>
            </a:r>
            <a:r>
              <a:rPr lang="en-US" dirty="0" smtClean="0"/>
              <a:t> for 0 – </a:t>
            </a:r>
            <a:r>
              <a:rPr lang="en-US" i="1" dirty="0"/>
              <a:t>x</a:t>
            </a:r>
            <a:r>
              <a:rPr lang="en-US" dirty="0" smtClean="0"/>
              <a:t>, we can write /</a:t>
            </a:r>
            <a:r>
              <a:rPr lang="en-US" i="1" dirty="0"/>
              <a:t>x</a:t>
            </a:r>
            <a:r>
              <a:rPr lang="en-US" dirty="0" smtClean="0"/>
              <a:t> for 1/</a:t>
            </a:r>
            <a:r>
              <a:rPr lang="en-US" i="1" dirty="0"/>
              <a:t>x</a:t>
            </a:r>
            <a:r>
              <a:rPr lang="en-US" dirty="0" smtClean="0"/>
              <a:t>. Pronounce it “over x”</a:t>
            </a:r>
            <a:endParaRPr lang="en-US" sz="1000" dirty="0" smtClean="0"/>
          </a:p>
          <a:p>
            <a:pPr algn="ctr"/>
            <a:endParaRPr lang="en-US" sz="1000" dirty="0"/>
          </a:p>
          <a:p>
            <a:pPr algn="ctr"/>
            <a:r>
              <a:rPr lang="en-US" dirty="0" smtClean="0"/>
              <a:t>Parsing is just like parsing unary minus signs.</a:t>
            </a:r>
            <a:endParaRPr lang="en-US" sz="1000" dirty="0" smtClean="0"/>
          </a:p>
          <a:p>
            <a:pPr algn="ctr"/>
            <a:endParaRPr lang="en-US" sz="1000" dirty="0"/>
          </a:p>
          <a:p>
            <a:pPr algn="ctr"/>
            <a:r>
              <a:rPr lang="en-US" dirty="0" smtClean="0"/>
              <a:t>– (–</a:t>
            </a:r>
            <a:r>
              <a:rPr lang="en-US" i="1" dirty="0"/>
              <a:t>x</a:t>
            </a:r>
            <a:r>
              <a:rPr lang="en-US" dirty="0" smtClean="0"/>
              <a:t>) = </a:t>
            </a:r>
            <a:r>
              <a:rPr lang="en-US" i="1" dirty="0" smtClean="0"/>
              <a:t>x</a:t>
            </a:r>
            <a:r>
              <a:rPr lang="en-US" dirty="0" smtClean="0"/>
              <a:t>, just as / (/</a:t>
            </a:r>
            <a:r>
              <a:rPr lang="en-US" i="1" dirty="0"/>
              <a:t>x</a:t>
            </a:r>
            <a:r>
              <a:rPr lang="en-US" dirty="0" smtClean="0"/>
              <a:t>) = </a:t>
            </a:r>
            <a:r>
              <a:rPr lang="en-US" i="1" dirty="0"/>
              <a:t>x</a:t>
            </a:r>
            <a:r>
              <a:rPr lang="en-US" dirty="0" smtClean="0"/>
              <a:t>.</a:t>
            </a:r>
          </a:p>
          <a:p>
            <a:pPr algn="ctr"/>
            <a:r>
              <a:rPr lang="en-US" i="1" dirty="0" smtClean="0"/>
              <a:t>x</a:t>
            </a:r>
            <a:r>
              <a:rPr lang="en-US" dirty="0" smtClean="0"/>
              <a:t> – </a:t>
            </a:r>
            <a:r>
              <a:rPr lang="en-US" i="1" dirty="0" smtClean="0"/>
              <a:t>y</a:t>
            </a:r>
            <a:r>
              <a:rPr lang="en-US" dirty="0" smtClean="0"/>
              <a:t> = </a:t>
            </a:r>
            <a:r>
              <a:rPr lang="en-US" i="1" dirty="0" smtClean="0"/>
              <a:t>x</a:t>
            </a:r>
            <a:r>
              <a:rPr lang="en-US" dirty="0" smtClean="0"/>
              <a:t> + (–</a:t>
            </a:r>
            <a:r>
              <a:rPr lang="en-US" i="1" dirty="0" smtClean="0"/>
              <a:t>y</a:t>
            </a:r>
            <a:r>
              <a:rPr lang="en-US" dirty="0" smtClean="0"/>
              <a:t>), just as </a:t>
            </a:r>
            <a:r>
              <a:rPr lang="en-US" i="1" dirty="0" smtClean="0"/>
              <a:t>x</a:t>
            </a:r>
            <a:r>
              <a:rPr lang="en-US" dirty="0" smtClean="0"/>
              <a:t> ÷</a:t>
            </a:r>
            <a:r>
              <a:rPr lang="en-US" dirty="0"/>
              <a:t> </a:t>
            </a:r>
            <a:r>
              <a:rPr lang="en-US" i="1" dirty="0" smtClean="0"/>
              <a:t>y = x </a:t>
            </a:r>
            <a:r>
              <a:rPr lang="en-US" dirty="0" smtClean="0"/>
              <a:t>×</a:t>
            </a:r>
            <a:r>
              <a:rPr lang="en-US" dirty="0"/>
              <a:t> </a:t>
            </a:r>
            <a:r>
              <a:rPr lang="en-US" dirty="0" smtClean="0"/>
              <a:t>(/</a:t>
            </a:r>
            <a:r>
              <a:rPr lang="en-US" i="1" dirty="0" smtClean="0"/>
              <a:t>y</a:t>
            </a:r>
            <a:r>
              <a:rPr lang="en-US" dirty="0" smtClean="0"/>
              <a:t>)</a:t>
            </a:r>
          </a:p>
          <a:p>
            <a:pPr algn="ctr"/>
            <a:endParaRPr lang="en-US" dirty="0"/>
          </a:p>
          <a:p>
            <a:pPr algn="ctr"/>
            <a:r>
              <a:rPr lang="en-US" sz="2000" dirty="0" smtClean="0">
                <a:solidFill>
                  <a:srgbClr val="FFFF00"/>
                </a:solidFill>
              </a:rPr>
              <a:t>These unum number systems are always lossless</a:t>
            </a:r>
            <a:br>
              <a:rPr lang="en-US" sz="2000" dirty="0" smtClean="0">
                <a:solidFill>
                  <a:srgbClr val="FFFF00"/>
                </a:solidFill>
              </a:rPr>
            </a:br>
            <a:r>
              <a:rPr lang="en-US" sz="2000" dirty="0" smtClean="0">
                <a:solidFill>
                  <a:srgbClr val="FFFF00"/>
                </a:solidFill>
              </a:rPr>
              <a:t>(no rounding error) under negation </a:t>
            </a:r>
            <a:r>
              <a:rPr lang="en-US" sz="2000" b="1" i="1" dirty="0" smtClean="0">
                <a:solidFill>
                  <a:srgbClr val="FFFF00"/>
                </a:solidFill>
              </a:rPr>
              <a:t>and</a:t>
            </a:r>
            <a:r>
              <a:rPr lang="en-US" sz="2000" dirty="0" smtClean="0">
                <a:solidFill>
                  <a:srgbClr val="FFFF00"/>
                </a:solidFill>
              </a:rPr>
              <a:t> reciprocation.</a:t>
            </a:r>
            <a:endParaRPr lang="en-US" sz="1050" dirty="0" smtClean="0">
              <a:solidFill>
                <a:srgbClr val="FFFF00"/>
              </a:solidFill>
            </a:endParaRPr>
          </a:p>
          <a:p>
            <a:pPr algn="ctr"/>
            <a:endParaRPr lang="en-US" sz="1050" dirty="0" smtClean="0">
              <a:solidFill>
                <a:srgbClr val="FFFF00"/>
              </a:solidFill>
            </a:endParaRPr>
          </a:p>
          <a:p>
            <a:pPr algn="ctr"/>
            <a:r>
              <a:rPr lang="en-US" sz="2000" dirty="0" smtClean="0">
                <a:solidFill>
                  <a:srgbClr val="FFFF00"/>
                </a:solidFill>
              </a:rPr>
              <a:t>Arithmetic ops </a:t>
            </a:r>
            <a:r>
              <a:rPr lang="en-US" sz="2000" i="1" dirty="0">
                <a:solidFill>
                  <a:srgbClr val="FFFF00"/>
                </a:solidFill>
              </a:rPr>
              <a:t> </a:t>
            </a:r>
            <a:r>
              <a:rPr lang="en-US" sz="2000" dirty="0">
                <a:solidFill>
                  <a:srgbClr val="FFFF00"/>
                </a:solidFill>
              </a:rPr>
              <a:t>+ </a:t>
            </a:r>
            <a:r>
              <a:rPr lang="en-US" sz="2000" i="1" dirty="0">
                <a:solidFill>
                  <a:srgbClr val="FFFF00"/>
                </a:solidFill>
              </a:rPr>
              <a:t> </a:t>
            </a:r>
            <a:r>
              <a:rPr lang="en-US" sz="2000" dirty="0" smtClean="0">
                <a:solidFill>
                  <a:srgbClr val="FFFF00"/>
                </a:solidFill>
              </a:rPr>
              <a:t>–</a:t>
            </a:r>
            <a:r>
              <a:rPr lang="en-US" sz="2000" i="1" dirty="0">
                <a:solidFill>
                  <a:srgbClr val="FFFF00"/>
                </a:solidFill>
              </a:rPr>
              <a:t> </a:t>
            </a:r>
            <a:r>
              <a:rPr lang="en-US" sz="2000" dirty="0" smtClean="0">
                <a:solidFill>
                  <a:srgbClr val="FFFF00"/>
                </a:solidFill>
              </a:rPr>
              <a:t>×</a:t>
            </a:r>
            <a:r>
              <a:rPr lang="en-US" sz="2000" i="1" dirty="0">
                <a:solidFill>
                  <a:srgbClr val="FFFF00"/>
                </a:solidFill>
              </a:rPr>
              <a:t> </a:t>
            </a:r>
            <a:r>
              <a:rPr lang="en-US" sz="2000" dirty="0">
                <a:solidFill>
                  <a:srgbClr val="FFFF00"/>
                </a:solidFill>
              </a:rPr>
              <a:t>÷ </a:t>
            </a:r>
            <a:r>
              <a:rPr lang="en-US" sz="2000" dirty="0" smtClean="0">
                <a:solidFill>
                  <a:srgbClr val="FFFF00"/>
                </a:solidFill>
              </a:rPr>
              <a:t> are finally put on </a:t>
            </a:r>
            <a:r>
              <a:rPr lang="en-US" sz="2000" b="1" dirty="0" smtClean="0">
                <a:solidFill>
                  <a:srgbClr val="FFFF00"/>
                </a:solidFill>
              </a:rPr>
              <a:t>equal footing</a:t>
            </a:r>
            <a:r>
              <a:rPr lang="en-US" sz="2000" dirty="0" smtClean="0">
                <a:solidFill>
                  <a:srgbClr val="FFFF00"/>
                </a:solidFill>
              </a:rPr>
              <a:t>.</a:t>
            </a:r>
            <a:endParaRPr lang="en-US" sz="2000" i="1" dirty="0">
              <a:solidFill>
                <a:srgbClr val="FFFF00"/>
              </a:solidFill>
            </a:endParaRPr>
          </a:p>
        </p:txBody>
      </p:sp>
    </p:spTree>
    <p:extLst>
      <p:ext uri="{BB962C8B-B14F-4D97-AF65-F5344CB8AC3E}">
        <p14:creationId xmlns:p14="http://schemas.microsoft.com/office/powerpoint/2010/main" val="2407320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081" y="250768"/>
            <a:ext cx="8151835" cy="685800"/>
          </a:xfrm>
        </p:spPr>
        <p:txBody>
          <a:bodyPr/>
          <a:lstStyle/>
          <a:p>
            <a:r>
              <a:rPr lang="en-US" dirty="0" smtClean="0"/>
              <a:t>Reciprocation is trivial, too!</a:t>
            </a:r>
            <a:endParaRPr lang="en-US" dirty="0"/>
          </a:p>
        </p:txBody>
      </p:sp>
      <p:sp>
        <p:nvSpPr>
          <p:cNvPr id="19" name="TextBox 18"/>
          <p:cNvSpPr txBox="1"/>
          <p:nvPr/>
        </p:nvSpPr>
        <p:spPr>
          <a:xfrm>
            <a:off x="4919599" y="1000977"/>
            <a:ext cx="4145025" cy="3416320"/>
          </a:xfrm>
          <a:prstGeom prst="rect">
            <a:avLst/>
          </a:prstGeom>
          <a:noFill/>
        </p:spPr>
        <p:txBody>
          <a:bodyPr wrap="square" rtlCol="0">
            <a:spAutoFit/>
          </a:bodyPr>
          <a:lstStyle/>
          <a:p>
            <a:r>
              <a:rPr lang="en-US" sz="2400" dirty="0" smtClean="0"/>
              <a:t>To reciprocate, flip </a:t>
            </a:r>
            <a:r>
              <a:rPr lang="en-US" sz="2400" i="1" dirty="0" smtClean="0"/>
              <a:t>vertically</a:t>
            </a:r>
            <a:r>
              <a:rPr lang="en-US" sz="2400" dirty="0" smtClean="0"/>
              <a:t>. </a:t>
            </a:r>
          </a:p>
          <a:p>
            <a:endParaRPr lang="en-US" sz="2400" dirty="0"/>
          </a:p>
          <a:p>
            <a:endParaRPr lang="en-US" sz="2400" dirty="0" smtClean="0"/>
          </a:p>
          <a:p>
            <a:endParaRPr lang="en-US" sz="2400" dirty="0" smtClean="0"/>
          </a:p>
          <a:p>
            <a:r>
              <a:rPr lang="en-US" sz="2400" dirty="0" smtClean="0"/>
              <a:t>Reverse all bits but the first one and add </a:t>
            </a:r>
            <a:r>
              <a:rPr lang="en-US" sz="2400" b="1" dirty="0">
                <a:solidFill>
                  <a:srgbClr val="72FFFF"/>
                </a:solidFill>
                <a:latin typeface="Courier"/>
                <a:cs typeface="Courier"/>
              </a:rPr>
              <a:t>1</a:t>
            </a:r>
            <a:r>
              <a:rPr lang="en-US" sz="2400" dirty="0" smtClean="0"/>
              <a:t>, to reciprocate. </a:t>
            </a:r>
            <a:r>
              <a:rPr lang="en-US" sz="2400" i="1" dirty="0" smtClean="0"/>
              <a:t>Works without exception</a:t>
            </a:r>
            <a:r>
              <a:rPr lang="en-US" sz="2400" dirty="0" smtClean="0"/>
              <a:t>. +1 and –1 do not change.</a:t>
            </a:r>
          </a:p>
        </p:txBody>
      </p:sp>
      <p:sp>
        <p:nvSpPr>
          <p:cNvPr id="52" name="Curved Right Arrow 51"/>
          <p:cNvSpPr/>
          <p:nvPr/>
        </p:nvSpPr>
        <p:spPr>
          <a:xfrm rot="16200000">
            <a:off x="6740891" y="1566052"/>
            <a:ext cx="822960" cy="822960"/>
          </a:xfrm>
          <a:prstGeom prst="curvedRight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 name="TextBox 50"/>
          <p:cNvSpPr txBox="1"/>
          <p:nvPr/>
        </p:nvSpPr>
        <p:spPr>
          <a:xfrm>
            <a:off x="2206914" y="4341419"/>
            <a:ext cx="738754" cy="369332"/>
          </a:xfrm>
          <a:prstGeom prst="rect">
            <a:avLst/>
          </a:prstGeom>
          <a:noFill/>
        </p:spPr>
        <p:txBody>
          <a:bodyPr wrap="none" rtlCol="0">
            <a:spAutoFit/>
          </a:bodyPr>
          <a:lstStyle/>
          <a:p>
            <a:pPr algn="ctr"/>
            <a:r>
              <a:rPr lang="en-US" b="1" dirty="0" smtClean="0">
                <a:solidFill>
                  <a:srgbClr val="FF0000"/>
                </a:solidFill>
                <a:latin typeface="Courier"/>
                <a:cs typeface="Courier"/>
              </a:rPr>
              <a:t>0</a:t>
            </a:r>
            <a:r>
              <a:rPr lang="en-US" b="1" dirty="0" smtClean="0">
                <a:solidFill>
                  <a:srgbClr val="72FFFF"/>
                </a:solidFill>
                <a:latin typeface="Courier"/>
                <a:cs typeface="Courier"/>
              </a:rPr>
              <a:t>000</a:t>
            </a:r>
            <a:endParaRPr lang="en-US" b="1" dirty="0">
              <a:solidFill>
                <a:srgbClr val="72FFFF"/>
              </a:solidFill>
              <a:latin typeface="Courier"/>
              <a:cs typeface="Courier"/>
            </a:endParaRPr>
          </a:p>
        </p:txBody>
      </p:sp>
      <p:sp>
        <p:nvSpPr>
          <p:cNvPr id="54" name="TextBox 53"/>
          <p:cNvSpPr txBox="1"/>
          <p:nvPr/>
        </p:nvSpPr>
        <p:spPr>
          <a:xfrm>
            <a:off x="2206914" y="917876"/>
            <a:ext cx="738754" cy="369332"/>
          </a:xfrm>
          <a:prstGeom prst="rect">
            <a:avLst/>
          </a:prstGeom>
          <a:noFill/>
        </p:spPr>
        <p:txBody>
          <a:bodyPr wrap="none" rtlCol="0">
            <a:spAutoFit/>
          </a:bodyPr>
          <a:lstStyle/>
          <a:p>
            <a:pPr algn="ctr"/>
            <a:r>
              <a:rPr lang="en-US" b="1" dirty="0" smtClean="0">
                <a:solidFill>
                  <a:srgbClr val="FF0000"/>
                </a:solidFill>
                <a:latin typeface="Courier"/>
                <a:cs typeface="Courier"/>
              </a:rPr>
              <a:t>1</a:t>
            </a:r>
            <a:r>
              <a:rPr lang="en-US" b="1" dirty="0" smtClean="0">
                <a:solidFill>
                  <a:srgbClr val="72FFFF"/>
                </a:solidFill>
                <a:latin typeface="Courier"/>
                <a:cs typeface="Courier"/>
              </a:rPr>
              <a:t>000</a:t>
            </a:r>
            <a:endParaRPr lang="en-US" b="1" dirty="0">
              <a:solidFill>
                <a:srgbClr val="72FFFF"/>
              </a:solidFill>
              <a:latin typeface="Courier"/>
              <a:cs typeface="Courier"/>
            </a:endParaRPr>
          </a:p>
        </p:txBody>
      </p:sp>
      <p:sp>
        <p:nvSpPr>
          <p:cNvPr id="55" name="TextBox 54"/>
          <p:cNvSpPr txBox="1"/>
          <p:nvPr/>
        </p:nvSpPr>
        <p:spPr>
          <a:xfrm>
            <a:off x="320977" y="2615227"/>
            <a:ext cx="738754" cy="369332"/>
          </a:xfrm>
          <a:prstGeom prst="rect">
            <a:avLst/>
          </a:prstGeom>
          <a:noFill/>
        </p:spPr>
        <p:txBody>
          <a:bodyPr wrap="none" rtlCol="0">
            <a:spAutoFit/>
          </a:bodyPr>
          <a:lstStyle/>
          <a:p>
            <a:pPr algn="ctr"/>
            <a:r>
              <a:rPr lang="en-US" b="1" dirty="0" smtClean="0">
                <a:solidFill>
                  <a:srgbClr val="FF0000"/>
                </a:solidFill>
                <a:latin typeface="Courier"/>
                <a:cs typeface="Courier"/>
              </a:rPr>
              <a:t>1</a:t>
            </a:r>
            <a:r>
              <a:rPr lang="en-US" b="1" dirty="0" smtClean="0">
                <a:solidFill>
                  <a:srgbClr val="72FFFF"/>
                </a:solidFill>
                <a:latin typeface="Courier"/>
                <a:cs typeface="Courier"/>
              </a:rPr>
              <a:t>100</a:t>
            </a:r>
            <a:endParaRPr lang="en-US" b="1" dirty="0">
              <a:solidFill>
                <a:srgbClr val="72FFFF"/>
              </a:solidFill>
              <a:latin typeface="Courier"/>
              <a:cs typeface="Courier"/>
            </a:endParaRPr>
          </a:p>
        </p:txBody>
      </p:sp>
      <p:sp>
        <p:nvSpPr>
          <p:cNvPr id="56" name="Donut 55"/>
          <p:cNvSpPr/>
          <p:nvPr/>
        </p:nvSpPr>
        <p:spPr>
          <a:xfrm>
            <a:off x="1110326" y="1388071"/>
            <a:ext cx="2905526" cy="2905526"/>
          </a:xfrm>
          <a:prstGeom prst="donut">
            <a:avLst>
              <a:gd name="adj" fmla="val 1387"/>
            </a:avLst>
          </a:prstGeom>
          <a:ln>
            <a:solidFill>
              <a:srgbClr val="C1F944"/>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2419838" y="3779370"/>
            <a:ext cx="312906" cy="400110"/>
          </a:xfrm>
          <a:prstGeom prst="rect">
            <a:avLst/>
          </a:prstGeom>
          <a:noFill/>
          <a:effectLst/>
        </p:spPr>
        <p:txBody>
          <a:bodyPr wrap="none" rtlCol="0">
            <a:spAutoFit/>
          </a:bodyPr>
          <a:lstStyle/>
          <a:p>
            <a:pPr algn="ctr"/>
            <a:r>
              <a:rPr lang="en-US" sz="2000" dirty="0" smtClean="0">
                <a:solidFill>
                  <a:srgbClr val="A5FF08"/>
                </a:solidFill>
                <a:latin typeface="Symbol" charset="2"/>
                <a:cs typeface="Symbol" charset="2"/>
              </a:rPr>
              <a:t>0</a:t>
            </a:r>
            <a:endParaRPr lang="en-US" sz="2000" dirty="0">
              <a:solidFill>
                <a:srgbClr val="A5FF08"/>
              </a:solidFill>
              <a:latin typeface="Symbol" charset="2"/>
              <a:cs typeface="Symbol" charset="2"/>
            </a:endParaRPr>
          </a:p>
        </p:txBody>
      </p:sp>
      <p:sp>
        <p:nvSpPr>
          <p:cNvPr id="59" name="TextBox 58"/>
          <p:cNvSpPr txBox="1"/>
          <p:nvPr/>
        </p:nvSpPr>
        <p:spPr>
          <a:xfrm>
            <a:off x="3631091" y="2652983"/>
            <a:ext cx="128240" cy="307777"/>
          </a:xfrm>
          <a:prstGeom prst="rect">
            <a:avLst/>
          </a:prstGeom>
          <a:noFill/>
          <a:effectLst/>
        </p:spPr>
        <p:txBody>
          <a:bodyPr wrap="none" lIns="0" tIns="0" rIns="0" bIns="0" rtlCol="0" anchor="ctr" anchorCtr="1">
            <a:spAutoFit/>
          </a:bodyPr>
          <a:lstStyle/>
          <a:p>
            <a:pPr algn="ctr"/>
            <a:r>
              <a:rPr lang="en-US" sz="2000" dirty="0" smtClean="0">
                <a:solidFill>
                  <a:srgbClr val="A5FF08"/>
                </a:solidFill>
                <a:latin typeface="Symbol" charset="2"/>
                <a:cs typeface="Symbol" charset="2"/>
              </a:rPr>
              <a:t>1</a:t>
            </a:r>
            <a:endParaRPr lang="en-US" sz="2000" dirty="0">
              <a:solidFill>
                <a:srgbClr val="A5FF08"/>
              </a:solidFill>
              <a:latin typeface="Symbol" charset="2"/>
              <a:cs typeface="Symbol" charset="2"/>
            </a:endParaRPr>
          </a:p>
        </p:txBody>
      </p:sp>
      <p:sp>
        <p:nvSpPr>
          <p:cNvPr id="60" name="Oval 59"/>
          <p:cNvSpPr/>
          <p:nvPr/>
        </p:nvSpPr>
        <p:spPr>
          <a:xfrm>
            <a:off x="2484010" y="4181426"/>
            <a:ext cx="184563" cy="184561"/>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p:nvPr/>
        </p:nvSpPr>
        <p:spPr>
          <a:xfrm>
            <a:off x="2484010" y="1295789"/>
            <a:ext cx="184563" cy="184561"/>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Freeform 61"/>
          <p:cNvSpPr/>
          <p:nvPr/>
        </p:nvSpPr>
        <p:spPr>
          <a:xfrm>
            <a:off x="2659668" y="1329110"/>
            <a:ext cx="308512" cy="239437"/>
          </a:xfrm>
          <a:custGeom>
            <a:avLst/>
            <a:gdLst>
              <a:gd name="connsiteX0" fmla="*/ 167366 w 219873"/>
              <a:gd name="connsiteY0" fmla="*/ 170644 h 170644"/>
              <a:gd name="connsiteX1" fmla="*/ 0 w 219873"/>
              <a:gd name="connsiteY1" fmla="*/ 52506 h 170644"/>
              <a:gd name="connsiteX2" fmla="*/ 219873 w 219873"/>
              <a:gd name="connsiteY2" fmla="*/ 0 h 170644"/>
              <a:gd name="connsiteX3" fmla="*/ 150957 w 219873"/>
              <a:gd name="connsiteY3" fmla="*/ 78759 h 170644"/>
              <a:gd name="connsiteX4" fmla="*/ 167366 w 219873"/>
              <a:gd name="connsiteY4" fmla="*/ 170644 h 170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873" h="170644">
                <a:moveTo>
                  <a:pt x="167366" y="170644"/>
                </a:moveTo>
                <a:lnTo>
                  <a:pt x="0" y="52506"/>
                </a:lnTo>
                <a:lnTo>
                  <a:pt x="219873" y="0"/>
                </a:lnTo>
                <a:lnTo>
                  <a:pt x="150957" y="78759"/>
                </a:lnTo>
                <a:lnTo>
                  <a:pt x="167366" y="170644"/>
                </a:lnTo>
                <a:close/>
              </a:path>
            </a:pathLst>
          </a:cu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Freeform 62"/>
          <p:cNvSpPr/>
          <p:nvPr/>
        </p:nvSpPr>
        <p:spPr>
          <a:xfrm flipH="1">
            <a:off x="2193543" y="1326615"/>
            <a:ext cx="308512" cy="239437"/>
          </a:xfrm>
          <a:custGeom>
            <a:avLst/>
            <a:gdLst>
              <a:gd name="connsiteX0" fmla="*/ 167366 w 219873"/>
              <a:gd name="connsiteY0" fmla="*/ 170644 h 170644"/>
              <a:gd name="connsiteX1" fmla="*/ 0 w 219873"/>
              <a:gd name="connsiteY1" fmla="*/ 52506 h 170644"/>
              <a:gd name="connsiteX2" fmla="*/ 219873 w 219873"/>
              <a:gd name="connsiteY2" fmla="*/ 0 h 170644"/>
              <a:gd name="connsiteX3" fmla="*/ 150957 w 219873"/>
              <a:gd name="connsiteY3" fmla="*/ 78759 h 170644"/>
              <a:gd name="connsiteX4" fmla="*/ 167366 w 219873"/>
              <a:gd name="connsiteY4" fmla="*/ 170644 h 170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873" h="170644">
                <a:moveTo>
                  <a:pt x="167366" y="170644"/>
                </a:moveTo>
                <a:lnTo>
                  <a:pt x="0" y="52506"/>
                </a:lnTo>
                <a:lnTo>
                  <a:pt x="219873" y="0"/>
                </a:lnTo>
                <a:lnTo>
                  <a:pt x="150957" y="78759"/>
                </a:lnTo>
                <a:lnTo>
                  <a:pt x="167366" y="170644"/>
                </a:lnTo>
                <a:close/>
              </a:path>
            </a:pathLst>
          </a:cu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TextBox 63"/>
          <p:cNvSpPr txBox="1"/>
          <p:nvPr/>
        </p:nvSpPr>
        <p:spPr>
          <a:xfrm>
            <a:off x="1324122" y="2652983"/>
            <a:ext cx="257482" cy="307777"/>
          </a:xfrm>
          <a:prstGeom prst="rect">
            <a:avLst/>
          </a:prstGeom>
          <a:noFill/>
          <a:effectLst/>
        </p:spPr>
        <p:txBody>
          <a:bodyPr wrap="none" lIns="0" tIns="0" rIns="0" bIns="0" rtlCol="0" anchor="ctr" anchorCtr="1">
            <a:spAutoFit/>
          </a:bodyPr>
          <a:lstStyle/>
          <a:p>
            <a:pPr algn="ctr"/>
            <a:r>
              <a:rPr lang="en-US" sz="2000" dirty="0" smtClean="0">
                <a:solidFill>
                  <a:srgbClr val="A5FF08"/>
                </a:solidFill>
                <a:latin typeface="Symbol" charset="2"/>
                <a:cs typeface="Symbol" charset="2"/>
              </a:rPr>
              <a:t>–1</a:t>
            </a:r>
            <a:endParaRPr lang="en-US" sz="2000" dirty="0">
              <a:solidFill>
                <a:srgbClr val="A5FF08"/>
              </a:solidFill>
              <a:latin typeface="Symbol" charset="2"/>
              <a:cs typeface="Symbol" charset="2"/>
            </a:endParaRPr>
          </a:p>
        </p:txBody>
      </p:sp>
      <p:sp>
        <p:nvSpPr>
          <p:cNvPr id="65" name="TextBox 64"/>
          <p:cNvSpPr txBox="1"/>
          <p:nvPr/>
        </p:nvSpPr>
        <p:spPr>
          <a:xfrm>
            <a:off x="3510489" y="3843711"/>
            <a:ext cx="738754" cy="369332"/>
          </a:xfrm>
          <a:prstGeom prst="rect">
            <a:avLst/>
          </a:prstGeom>
          <a:noFill/>
        </p:spPr>
        <p:txBody>
          <a:bodyPr wrap="none" rtlCol="0">
            <a:spAutoFit/>
          </a:bodyPr>
          <a:lstStyle/>
          <a:p>
            <a:pPr algn="ctr"/>
            <a:r>
              <a:rPr lang="en-US" b="1" dirty="0" smtClean="0">
                <a:solidFill>
                  <a:srgbClr val="FF0000"/>
                </a:solidFill>
                <a:latin typeface="Courier"/>
                <a:cs typeface="Courier"/>
              </a:rPr>
              <a:t>0</a:t>
            </a:r>
            <a:r>
              <a:rPr lang="en-US" b="1" dirty="0" smtClean="0">
                <a:solidFill>
                  <a:srgbClr val="72FFFF"/>
                </a:solidFill>
                <a:latin typeface="Courier"/>
                <a:cs typeface="Courier"/>
              </a:rPr>
              <a:t>010</a:t>
            </a:r>
            <a:endParaRPr lang="en-US" b="1" dirty="0">
              <a:solidFill>
                <a:srgbClr val="72FFFF"/>
              </a:solidFill>
              <a:latin typeface="Courier"/>
              <a:cs typeface="Courier"/>
            </a:endParaRPr>
          </a:p>
        </p:txBody>
      </p:sp>
      <p:sp>
        <p:nvSpPr>
          <p:cNvPr id="66" name="TextBox 65"/>
          <p:cNvSpPr txBox="1"/>
          <p:nvPr/>
        </p:nvSpPr>
        <p:spPr>
          <a:xfrm>
            <a:off x="861126" y="3843711"/>
            <a:ext cx="738754" cy="369332"/>
          </a:xfrm>
          <a:prstGeom prst="rect">
            <a:avLst/>
          </a:prstGeom>
          <a:noFill/>
        </p:spPr>
        <p:txBody>
          <a:bodyPr wrap="none" rtlCol="0">
            <a:spAutoFit/>
          </a:bodyPr>
          <a:lstStyle/>
          <a:p>
            <a:pPr algn="ctr"/>
            <a:r>
              <a:rPr lang="en-US" b="1" dirty="0" smtClean="0">
                <a:solidFill>
                  <a:srgbClr val="FF0000"/>
                </a:solidFill>
                <a:latin typeface="Courier"/>
                <a:cs typeface="Courier"/>
              </a:rPr>
              <a:t>1</a:t>
            </a:r>
            <a:r>
              <a:rPr lang="en-US" b="1" dirty="0" smtClean="0">
                <a:solidFill>
                  <a:srgbClr val="72FFFF"/>
                </a:solidFill>
                <a:latin typeface="Courier"/>
                <a:cs typeface="Courier"/>
              </a:rPr>
              <a:t>110</a:t>
            </a:r>
            <a:endParaRPr lang="en-US" b="1" dirty="0">
              <a:solidFill>
                <a:srgbClr val="72FFFF"/>
              </a:solidFill>
              <a:latin typeface="Courier"/>
              <a:cs typeface="Courier"/>
            </a:endParaRPr>
          </a:p>
        </p:txBody>
      </p:sp>
      <p:sp>
        <p:nvSpPr>
          <p:cNvPr id="67" name="TextBox 66"/>
          <p:cNvSpPr txBox="1"/>
          <p:nvPr/>
        </p:nvSpPr>
        <p:spPr>
          <a:xfrm>
            <a:off x="3510489" y="1473025"/>
            <a:ext cx="738754" cy="369332"/>
          </a:xfrm>
          <a:prstGeom prst="rect">
            <a:avLst/>
          </a:prstGeom>
          <a:noFill/>
        </p:spPr>
        <p:txBody>
          <a:bodyPr wrap="none" rtlCol="0">
            <a:spAutoFit/>
          </a:bodyPr>
          <a:lstStyle/>
          <a:p>
            <a:pPr algn="ctr"/>
            <a:r>
              <a:rPr lang="en-US" b="1" dirty="0" smtClean="0">
                <a:solidFill>
                  <a:srgbClr val="FF0000"/>
                </a:solidFill>
                <a:latin typeface="Courier"/>
                <a:cs typeface="Courier"/>
              </a:rPr>
              <a:t>0</a:t>
            </a:r>
            <a:r>
              <a:rPr lang="en-US" b="1" dirty="0" smtClean="0">
                <a:solidFill>
                  <a:srgbClr val="72FFFF"/>
                </a:solidFill>
                <a:latin typeface="Courier"/>
                <a:cs typeface="Courier"/>
              </a:rPr>
              <a:t>110</a:t>
            </a:r>
            <a:endParaRPr lang="en-US" b="1" dirty="0">
              <a:solidFill>
                <a:srgbClr val="72FFFF"/>
              </a:solidFill>
              <a:latin typeface="Courier"/>
              <a:cs typeface="Courier"/>
            </a:endParaRPr>
          </a:p>
        </p:txBody>
      </p:sp>
      <p:sp>
        <p:nvSpPr>
          <p:cNvPr id="68" name="TextBox 67"/>
          <p:cNvSpPr txBox="1"/>
          <p:nvPr/>
        </p:nvSpPr>
        <p:spPr>
          <a:xfrm>
            <a:off x="861126" y="1473025"/>
            <a:ext cx="738754" cy="369332"/>
          </a:xfrm>
          <a:prstGeom prst="rect">
            <a:avLst/>
          </a:prstGeom>
          <a:noFill/>
        </p:spPr>
        <p:txBody>
          <a:bodyPr wrap="none" rtlCol="0">
            <a:spAutoFit/>
          </a:bodyPr>
          <a:lstStyle/>
          <a:p>
            <a:pPr algn="ctr"/>
            <a:r>
              <a:rPr lang="en-US" b="1" dirty="0" smtClean="0">
                <a:solidFill>
                  <a:srgbClr val="FF0000"/>
                </a:solidFill>
                <a:latin typeface="Courier"/>
                <a:cs typeface="Courier"/>
              </a:rPr>
              <a:t>1</a:t>
            </a:r>
            <a:r>
              <a:rPr lang="en-US" b="1" dirty="0" smtClean="0">
                <a:solidFill>
                  <a:srgbClr val="72FFFF"/>
                </a:solidFill>
                <a:latin typeface="Courier"/>
                <a:cs typeface="Courier"/>
              </a:rPr>
              <a:t>010</a:t>
            </a:r>
            <a:endParaRPr lang="en-US" b="1" dirty="0">
              <a:solidFill>
                <a:srgbClr val="72FFFF"/>
              </a:solidFill>
              <a:latin typeface="Courier"/>
              <a:cs typeface="Courier"/>
            </a:endParaRPr>
          </a:p>
        </p:txBody>
      </p:sp>
      <p:sp>
        <p:nvSpPr>
          <p:cNvPr id="69" name="Oval 68"/>
          <p:cNvSpPr/>
          <p:nvPr/>
        </p:nvSpPr>
        <p:spPr>
          <a:xfrm>
            <a:off x="3902636" y="2714591"/>
            <a:ext cx="184563" cy="184561"/>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p:nvPr/>
        </p:nvSpPr>
        <p:spPr>
          <a:xfrm>
            <a:off x="1030770" y="2714591"/>
            <a:ext cx="184563" cy="184561"/>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TextBox 70"/>
          <p:cNvSpPr txBox="1"/>
          <p:nvPr/>
        </p:nvSpPr>
        <p:spPr>
          <a:xfrm>
            <a:off x="3137220" y="3407353"/>
            <a:ext cx="389850" cy="400110"/>
          </a:xfrm>
          <a:prstGeom prst="rect">
            <a:avLst/>
          </a:prstGeom>
          <a:noFill/>
          <a:effectLst/>
        </p:spPr>
        <p:txBody>
          <a:bodyPr wrap="none" rtlCol="0">
            <a:spAutoFit/>
          </a:bodyPr>
          <a:lstStyle/>
          <a:p>
            <a:pPr algn="ctr"/>
            <a:r>
              <a:rPr lang="en-US" sz="2000" dirty="0" smtClean="0">
                <a:solidFill>
                  <a:srgbClr val="A5FF08"/>
                </a:solidFill>
                <a:latin typeface="Symbol" charset="2"/>
                <a:cs typeface="Symbol" charset="2"/>
              </a:rPr>
              <a:t>/2</a:t>
            </a:r>
            <a:endParaRPr lang="en-US" sz="2000" dirty="0">
              <a:solidFill>
                <a:srgbClr val="A5FF08"/>
              </a:solidFill>
              <a:latin typeface="Symbol" charset="2"/>
              <a:cs typeface="Symbol" charset="2"/>
            </a:endParaRPr>
          </a:p>
        </p:txBody>
      </p:sp>
      <p:sp>
        <p:nvSpPr>
          <p:cNvPr id="72" name="TextBox 71"/>
          <p:cNvSpPr txBox="1"/>
          <p:nvPr/>
        </p:nvSpPr>
        <p:spPr>
          <a:xfrm>
            <a:off x="2881976" y="1801790"/>
            <a:ext cx="788488" cy="400110"/>
          </a:xfrm>
          <a:prstGeom prst="rect">
            <a:avLst/>
          </a:prstGeom>
          <a:noFill/>
          <a:effectLst/>
        </p:spPr>
        <p:txBody>
          <a:bodyPr wrap="square" rtlCol="0">
            <a:spAutoFit/>
          </a:bodyPr>
          <a:lstStyle/>
          <a:p>
            <a:pPr algn="ctr"/>
            <a:r>
              <a:rPr lang="en-US" sz="2000" dirty="0" smtClean="0">
                <a:solidFill>
                  <a:srgbClr val="A5FF08"/>
                </a:solidFill>
                <a:latin typeface="Symbol" charset="2"/>
                <a:cs typeface="Symbol" charset="2"/>
              </a:rPr>
              <a:t>2</a:t>
            </a:r>
            <a:endParaRPr lang="en-US" sz="2000" dirty="0">
              <a:solidFill>
                <a:srgbClr val="A5FF08"/>
              </a:solidFill>
              <a:latin typeface="Symbol" charset="2"/>
              <a:cs typeface="Symbol" charset="2"/>
            </a:endParaRPr>
          </a:p>
        </p:txBody>
      </p:sp>
      <p:sp>
        <p:nvSpPr>
          <p:cNvPr id="73" name="TextBox 72"/>
          <p:cNvSpPr txBox="1"/>
          <p:nvPr/>
        </p:nvSpPr>
        <p:spPr>
          <a:xfrm>
            <a:off x="1478284" y="1801790"/>
            <a:ext cx="580272" cy="400110"/>
          </a:xfrm>
          <a:prstGeom prst="rect">
            <a:avLst/>
          </a:prstGeom>
          <a:noFill/>
          <a:effectLst/>
        </p:spPr>
        <p:txBody>
          <a:bodyPr wrap="square" rtlCol="0">
            <a:spAutoFit/>
          </a:bodyPr>
          <a:lstStyle/>
          <a:p>
            <a:pPr algn="ctr"/>
            <a:r>
              <a:rPr lang="en-US" sz="2000" dirty="0" smtClean="0">
                <a:solidFill>
                  <a:srgbClr val="A5FF08"/>
                </a:solidFill>
                <a:latin typeface="Symbol" charset="2"/>
                <a:cs typeface="Symbol" charset="2"/>
              </a:rPr>
              <a:t>–2</a:t>
            </a:r>
            <a:endParaRPr lang="en-US" sz="2000" dirty="0">
              <a:solidFill>
                <a:srgbClr val="A5FF08"/>
              </a:solidFill>
              <a:latin typeface="Symbol" charset="2"/>
              <a:cs typeface="Symbol" charset="2"/>
            </a:endParaRPr>
          </a:p>
        </p:txBody>
      </p:sp>
      <p:sp>
        <p:nvSpPr>
          <p:cNvPr id="74" name="TextBox 73"/>
          <p:cNvSpPr txBox="1"/>
          <p:nvPr/>
        </p:nvSpPr>
        <p:spPr>
          <a:xfrm>
            <a:off x="1437504" y="3407353"/>
            <a:ext cx="872949" cy="400110"/>
          </a:xfrm>
          <a:prstGeom prst="rect">
            <a:avLst/>
          </a:prstGeom>
          <a:noFill/>
          <a:effectLst/>
        </p:spPr>
        <p:txBody>
          <a:bodyPr wrap="square" rtlCol="0">
            <a:spAutoFit/>
          </a:bodyPr>
          <a:lstStyle/>
          <a:p>
            <a:pPr algn="ctr"/>
            <a:r>
              <a:rPr lang="en-US" sz="2000" dirty="0" smtClean="0">
                <a:solidFill>
                  <a:srgbClr val="A5FF08"/>
                </a:solidFill>
                <a:latin typeface="Symbol" charset="2"/>
                <a:cs typeface="Symbol" charset="2"/>
              </a:rPr>
              <a:t>-/2</a:t>
            </a:r>
            <a:endParaRPr lang="en-US" sz="2000" dirty="0">
              <a:solidFill>
                <a:srgbClr val="A5FF08"/>
              </a:solidFill>
              <a:latin typeface="Symbol" charset="2"/>
              <a:cs typeface="Symbol" charset="2"/>
            </a:endParaRPr>
          </a:p>
        </p:txBody>
      </p:sp>
      <p:sp>
        <p:nvSpPr>
          <p:cNvPr id="75" name="Oval 74"/>
          <p:cNvSpPr/>
          <p:nvPr/>
        </p:nvSpPr>
        <p:spPr>
          <a:xfrm>
            <a:off x="3485626" y="3767950"/>
            <a:ext cx="184563" cy="184561"/>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p:cNvSpPr/>
          <p:nvPr/>
        </p:nvSpPr>
        <p:spPr>
          <a:xfrm>
            <a:off x="1397041" y="3715182"/>
            <a:ext cx="184563" cy="184561"/>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p:cNvSpPr/>
          <p:nvPr/>
        </p:nvSpPr>
        <p:spPr>
          <a:xfrm>
            <a:off x="1434848" y="1751002"/>
            <a:ext cx="184563" cy="184561"/>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Oval 77"/>
          <p:cNvSpPr/>
          <p:nvPr/>
        </p:nvSpPr>
        <p:spPr>
          <a:xfrm>
            <a:off x="3560709" y="1801790"/>
            <a:ext cx="184563" cy="184561"/>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TextBox 78"/>
          <p:cNvSpPr txBox="1"/>
          <p:nvPr/>
        </p:nvSpPr>
        <p:spPr>
          <a:xfrm>
            <a:off x="3048480" y="4124878"/>
            <a:ext cx="738754" cy="369332"/>
          </a:xfrm>
          <a:prstGeom prst="rect">
            <a:avLst/>
          </a:prstGeom>
          <a:noFill/>
        </p:spPr>
        <p:txBody>
          <a:bodyPr wrap="none" rtlCol="0">
            <a:spAutoFit/>
          </a:bodyPr>
          <a:lstStyle/>
          <a:p>
            <a:pPr algn="ctr"/>
            <a:r>
              <a:rPr lang="en-US" b="1" dirty="0" smtClean="0">
                <a:solidFill>
                  <a:srgbClr val="FF0000"/>
                </a:solidFill>
                <a:latin typeface="Courier"/>
                <a:cs typeface="Courier"/>
              </a:rPr>
              <a:t>0</a:t>
            </a:r>
            <a:r>
              <a:rPr lang="en-US" b="1" dirty="0" smtClean="0">
                <a:solidFill>
                  <a:srgbClr val="72FFFF"/>
                </a:solidFill>
                <a:latin typeface="Courier"/>
                <a:cs typeface="Courier"/>
              </a:rPr>
              <a:t>001</a:t>
            </a:r>
            <a:endParaRPr lang="en-US" b="1" dirty="0">
              <a:solidFill>
                <a:srgbClr val="72FFFF"/>
              </a:solidFill>
              <a:latin typeface="Courier"/>
              <a:cs typeface="Courier"/>
            </a:endParaRPr>
          </a:p>
        </p:txBody>
      </p:sp>
      <p:sp>
        <p:nvSpPr>
          <p:cNvPr id="80" name="TextBox 79"/>
          <p:cNvSpPr txBox="1"/>
          <p:nvPr/>
        </p:nvSpPr>
        <p:spPr>
          <a:xfrm>
            <a:off x="3902636" y="3225702"/>
            <a:ext cx="738754" cy="369332"/>
          </a:xfrm>
          <a:prstGeom prst="rect">
            <a:avLst/>
          </a:prstGeom>
          <a:noFill/>
        </p:spPr>
        <p:txBody>
          <a:bodyPr wrap="none" rtlCol="0">
            <a:spAutoFit/>
          </a:bodyPr>
          <a:lstStyle/>
          <a:p>
            <a:pPr algn="ctr"/>
            <a:r>
              <a:rPr lang="en-US" b="1" dirty="0" smtClean="0">
                <a:solidFill>
                  <a:srgbClr val="FF0000"/>
                </a:solidFill>
                <a:latin typeface="Courier"/>
                <a:cs typeface="Courier"/>
              </a:rPr>
              <a:t>0</a:t>
            </a:r>
            <a:r>
              <a:rPr lang="en-US" b="1" dirty="0" smtClean="0">
                <a:solidFill>
                  <a:srgbClr val="72FFFF"/>
                </a:solidFill>
                <a:latin typeface="Courier"/>
                <a:cs typeface="Courier"/>
              </a:rPr>
              <a:t>011</a:t>
            </a:r>
            <a:endParaRPr lang="en-US" b="1" dirty="0">
              <a:solidFill>
                <a:srgbClr val="72FFFF"/>
              </a:solidFill>
              <a:latin typeface="Courier"/>
              <a:cs typeface="Courier"/>
            </a:endParaRPr>
          </a:p>
        </p:txBody>
      </p:sp>
      <p:sp>
        <p:nvSpPr>
          <p:cNvPr id="81" name="TextBox 80"/>
          <p:cNvSpPr txBox="1"/>
          <p:nvPr/>
        </p:nvSpPr>
        <p:spPr>
          <a:xfrm>
            <a:off x="3902636" y="2044135"/>
            <a:ext cx="738754" cy="369332"/>
          </a:xfrm>
          <a:prstGeom prst="rect">
            <a:avLst/>
          </a:prstGeom>
          <a:noFill/>
        </p:spPr>
        <p:txBody>
          <a:bodyPr wrap="none" rtlCol="0">
            <a:spAutoFit/>
          </a:bodyPr>
          <a:lstStyle/>
          <a:p>
            <a:pPr algn="ctr"/>
            <a:r>
              <a:rPr lang="en-US" b="1" dirty="0" smtClean="0">
                <a:solidFill>
                  <a:srgbClr val="FF0000"/>
                </a:solidFill>
                <a:latin typeface="Courier"/>
                <a:cs typeface="Courier"/>
              </a:rPr>
              <a:t>0</a:t>
            </a:r>
            <a:r>
              <a:rPr lang="en-US" b="1" dirty="0" smtClean="0">
                <a:solidFill>
                  <a:srgbClr val="72FFFF"/>
                </a:solidFill>
                <a:latin typeface="Courier"/>
                <a:cs typeface="Courier"/>
              </a:rPr>
              <a:t>101</a:t>
            </a:r>
            <a:endParaRPr lang="en-US" b="1" dirty="0">
              <a:solidFill>
                <a:srgbClr val="72FFFF"/>
              </a:solidFill>
              <a:latin typeface="Courier"/>
              <a:cs typeface="Courier"/>
            </a:endParaRPr>
          </a:p>
        </p:txBody>
      </p:sp>
      <p:sp>
        <p:nvSpPr>
          <p:cNvPr id="82" name="TextBox 81"/>
          <p:cNvSpPr txBox="1"/>
          <p:nvPr/>
        </p:nvSpPr>
        <p:spPr>
          <a:xfrm>
            <a:off x="3048480" y="1103570"/>
            <a:ext cx="738754" cy="369332"/>
          </a:xfrm>
          <a:prstGeom prst="rect">
            <a:avLst/>
          </a:prstGeom>
          <a:noFill/>
        </p:spPr>
        <p:txBody>
          <a:bodyPr wrap="none" rtlCol="0">
            <a:spAutoFit/>
          </a:bodyPr>
          <a:lstStyle/>
          <a:p>
            <a:pPr algn="ctr"/>
            <a:r>
              <a:rPr lang="en-US" b="1" dirty="0" smtClean="0">
                <a:solidFill>
                  <a:srgbClr val="FF0000"/>
                </a:solidFill>
                <a:latin typeface="Courier"/>
                <a:cs typeface="Courier"/>
              </a:rPr>
              <a:t>0</a:t>
            </a:r>
            <a:r>
              <a:rPr lang="en-US" b="1" dirty="0" smtClean="0">
                <a:solidFill>
                  <a:srgbClr val="72FFFF"/>
                </a:solidFill>
                <a:latin typeface="Courier"/>
                <a:cs typeface="Courier"/>
              </a:rPr>
              <a:t>111</a:t>
            </a:r>
            <a:endParaRPr lang="en-US" b="1" dirty="0">
              <a:solidFill>
                <a:srgbClr val="72FFFF"/>
              </a:solidFill>
              <a:latin typeface="Courier"/>
              <a:cs typeface="Courier"/>
            </a:endParaRPr>
          </a:p>
        </p:txBody>
      </p:sp>
      <p:sp>
        <p:nvSpPr>
          <p:cNvPr id="83" name="TextBox 82"/>
          <p:cNvSpPr txBox="1"/>
          <p:nvPr/>
        </p:nvSpPr>
        <p:spPr>
          <a:xfrm>
            <a:off x="1392066" y="1103570"/>
            <a:ext cx="738754" cy="369332"/>
          </a:xfrm>
          <a:prstGeom prst="rect">
            <a:avLst/>
          </a:prstGeom>
          <a:noFill/>
        </p:spPr>
        <p:txBody>
          <a:bodyPr wrap="none" rtlCol="0">
            <a:spAutoFit/>
          </a:bodyPr>
          <a:lstStyle/>
          <a:p>
            <a:pPr algn="ctr"/>
            <a:r>
              <a:rPr lang="en-US" b="1" dirty="0" smtClean="0">
                <a:solidFill>
                  <a:srgbClr val="FF0000"/>
                </a:solidFill>
                <a:latin typeface="Courier"/>
                <a:cs typeface="Courier"/>
              </a:rPr>
              <a:t>1</a:t>
            </a:r>
            <a:r>
              <a:rPr lang="en-US" b="1" dirty="0" smtClean="0">
                <a:solidFill>
                  <a:srgbClr val="72FFFF"/>
                </a:solidFill>
                <a:latin typeface="Courier"/>
                <a:cs typeface="Courier"/>
              </a:rPr>
              <a:t>001</a:t>
            </a:r>
            <a:endParaRPr lang="en-US" b="1" dirty="0">
              <a:solidFill>
                <a:srgbClr val="72FFFF"/>
              </a:solidFill>
              <a:latin typeface="Courier"/>
              <a:cs typeface="Courier"/>
            </a:endParaRPr>
          </a:p>
        </p:txBody>
      </p:sp>
      <p:sp>
        <p:nvSpPr>
          <p:cNvPr id="84" name="TextBox 83"/>
          <p:cNvSpPr txBox="1"/>
          <p:nvPr/>
        </p:nvSpPr>
        <p:spPr>
          <a:xfrm>
            <a:off x="496483" y="2044135"/>
            <a:ext cx="738754" cy="369332"/>
          </a:xfrm>
          <a:prstGeom prst="rect">
            <a:avLst/>
          </a:prstGeom>
          <a:noFill/>
        </p:spPr>
        <p:txBody>
          <a:bodyPr wrap="none" rtlCol="0">
            <a:spAutoFit/>
          </a:bodyPr>
          <a:lstStyle/>
          <a:p>
            <a:pPr algn="ctr"/>
            <a:r>
              <a:rPr lang="en-US" b="1" dirty="0" smtClean="0">
                <a:solidFill>
                  <a:srgbClr val="FF0000"/>
                </a:solidFill>
                <a:latin typeface="Courier"/>
                <a:cs typeface="Courier"/>
              </a:rPr>
              <a:t>1</a:t>
            </a:r>
            <a:r>
              <a:rPr lang="en-US" b="1" dirty="0" smtClean="0">
                <a:solidFill>
                  <a:srgbClr val="72FFFF"/>
                </a:solidFill>
                <a:latin typeface="Courier"/>
                <a:cs typeface="Courier"/>
              </a:rPr>
              <a:t>011</a:t>
            </a:r>
            <a:endParaRPr lang="en-US" b="1" dirty="0">
              <a:solidFill>
                <a:srgbClr val="72FFFF"/>
              </a:solidFill>
              <a:latin typeface="Courier"/>
              <a:cs typeface="Courier"/>
            </a:endParaRPr>
          </a:p>
        </p:txBody>
      </p:sp>
      <p:sp>
        <p:nvSpPr>
          <p:cNvPr id="85" name="TextBox 84"/>
          <p:cNvSpPr txBox="1"/>
          <p:nvPr/>
        </p:nvSpPr>
        <p:spPr>
          <a:xfrm>
            <a:off x="496483" y="3225702"/>
            <a:ext cx="738754" cy="369332"/>
          </a:xfrm>
          <a:prstGeom prst="rect">
            <a:avLst/>
          </a:prstGeom>
          <a:noFill/>
        </p:spPr>
        <p:txBody>
          <a:bodyPr wrap="none" rtlCol="0">
            <a:spAutoFit/>
          </a:bodyPr>
          <a:lstStyle/>
          <a:p>
            <a:pPr algn="ctr"/>
            <a:r>
              <a:rPr lang="en-US" b="1" dirty="0" smtClean="0">
                <a:solidFill>
                  <a:srgbClr val="FF0000"/>
                </a:solidFill>
                <a:latin typeface="Courier"/>
                <a:cs typeface="Courier"/>
              </a:rPr>
              <a:t>1</a:t>
            </a:r>
            <a:r>
              <a:rPr lang="en-US" b="1" dirty="0" smtClean="0">
                <a:solidFill>
                  <a:srgbClr val="72FFFF"/>
                </a:solidFill>
                <a:latin typeface="Courier"/>
                <a:cs typeface="Courier"/>
              </a:rPr>
              <a:t>101</a:t>
            </a:r>
            <a:endParaRPr lang="en-US" b="1" dirty="0">
              <a:solidFill>
                <a:srgbClr val="72FFFF"/>
              </a:solidFill>
              <a:latin typeface="Courier"/>
              <a:cs typeface="Courier"/>
            </a:endParaRPr>
          </a:p>
        </p:txBody>
      </p:sp>
      <p:sp>
        <p:nvSpPr>
          <p:cNvPr id="86" name="TextBox 85"/>
          <p:cNvSpPr txBox="1"/>
          <p:nvPr/>
        </p:nvSpPr>
        <p:spPr>
          <a:xfrm>
            <a:off x="1392066" y="4124878"/>
            <a:ext cx="738754" cy="369332"/>
          </a:xfrm>
          <a:prstGeom prst="rect">
            <a:avLst/>
          </a:prstGeom>
          <a:noFill/>
        </p:spPr>
        <p:txBody>
          <a:bodyPr wrap="none" rtlCol="0">
            <a:spAutoFit/>
          </a:bodyPr>
          <a:lstStyle/>
          <a:p>
            <a:pPr algn="ctr"/>
            <a:r>
              <a:rPr lang="en-US" b="1" dirty="0" smtClean="0">
                <a:solidFill>
                  <a:srgbClr val="FF0000"/>
                </a:solidFill>
                <a:latin typeface="Courier"/>
                <a:cs typeface="Courier"/>
              </a:rPr>
              <a:t>1</a:t>
            </a:r>
            <a:r>
              <a:rPr lang="en-US" b="1" dirty="0" smtClean="0">
                <a:solidFill>
                  <a:srgbClr val="72FFFF"/>
                </a:solidFill>
                <a:latin typeface="Courier"/>
                <a:cs typeface="Courier"/>
              </a:rPr>
              <a:t>111</a:t>
            </a:r>
            <a:endParaRPr lang="en-US" b="1" dirty="0">
              <a:solidFill>
                <a:srgbClr val="72FFFF"/>
              </a:solidFill>
              <a:latin typeface="Courier"/>
              <a:cs typeface="Courier"/>
            </a:endParaRPr>
          </a:p>
        </p:txBody>
      </p:sp>
      <p:sp>
        <p:nvSpPr>
          <p:cNvPr id="87" name="TextBox 86"/>
          <p:cNvSpPr txBox="1"/>
          <p:nvPr/>
        </p:nvSpPr>
        <p:spPr>
          <a:xfrm>
            <a:off x="4028023" y="2622205"/>
            <a:ext cx="738754" cy="369332"/>
          </a:xfrm>
          <a:prstGeom prst="rect">
            <a:avLst/>
          </a:prstGeom>
          <a:noFill/>
        </p:spPr>
        <p:txBody>
          <a:bodyPr wrap="none" rtlCol="0">
            <a:spAutoFit/>
          </a:bodyPr>
          <a:lstStyle/>
          <a:p>
            <a:pPr algn="ctr"/>
            <a:r>
              <a:rPr lang="en-US" b="1" dirty="0" smtClean="0">
                <a:solidFill>
                  <a:srgbClr val="FF0000"/>
                </a:solidFill>
                <a:latin typeface="Courier"/>
                <a:cs typeface="Courier"/>
              </a:rPr>
              <a:t>0</a:t>
            </a:r>
            <a:r>
              <a:rPr lang="en-US" b="1" dirty="0" smtClean="0">
                <a:solidFill>
                  <a:srgbClr val="72FFFF"/>
                </a:solidFill>
                <a:latin typeface="Courier"/>
                <a:cs typeface="Courier"/>
              </a:rPr>
              <a:t>100</a:t>
            </a:r>
            <a:endParaRPr lang="en-US" b="1" dirty="0">
              <a:solidFill>
                <a:srgbClr val="72FFFF"/>
              </a:solidFill>
              <a:latin typeface="Courier"/>
              <a:cs typeface="Courier"/>
            </a:endParaRPr>
          </a:p>
        </p:txBody>
      </p:sp>
      <p:sp>
        <p:nvSpPr>
          <p:cNvPr id="88" name="TextBox 87"/>
          <p:cNvSpPr txBox="1"/>
          <p:nvPr/>
        </p:nvSpPr>
        <p:spPr>
          <a:xfrm>
            <a:off x="2398372" y="1397196"/>
            <a:ext cx="389850" cy="400110"/>
          </a:xfrm>
          <a:prstGeom prst="rect">
            <a:avLst/>
          </a:prstGeom>
          <a:noFill/>
          <a:effectLst/>
        </p:spPr>
        <p:txBody>
          <a:bodyPr wrap="none" rtlCol="0">
            <a:spAutoFit/>
          </a:bodyPr>
          <a:lstStyle/>
          <a:p>
            <a:pPr algn="ctr"/>
            <a:r>
              <a:rPr lang="en-US" sz="2000" dirty="0" smtClean="0">
                <a:solidFill>
                  <a:srgbClr val="A5FF08"/>
                </a:solidFill>
                <a:latin typeface="Symbol" charset="2"/>
                <a:cs typeface="Symbol" charset="2"/>
              </a:rPr>
              <a:t>/0</a:t>
            </a:r>
            <a:endParaRPr lang="en-US" sz="2000" dirty="0">
              <a:solidFill>
                <a:srgbClr val="A5FF08"/>
              </a:solidFill>
              <a:latin typeface="Symbol" charset="2"/>
              <a:cs typeface="Symbol" charset="2"/>
            </a:endParaRPr>
          </a:p>
        </p:txBody>
      </p:sp>
    </p:spTree>
    <p:extLst>
      <p:ext uri="{BB962C8B-B14F-4D97-AF65-F5344CB8AC3E}">
        <p14:creationId xmlns:p14="http://schemas.microsoft.com/office/powerpoint/2010/main" val="202396880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081" y="250768"/>
            <a:ext cx="8151835" cy="685800"/>
          </a:xfrm>
        </p:spPr>
        <p:txBody>
          <a:bodyPr/>
          <a:lstStyle/>
          <a:p>
            <a:r>
              <a:rPr lang="en-US" dirty="0" smtClean="0"/>
              <a:t>The last bit serves as the </a:t>
            </a:r>
            <a:r>
              <a:rPr lang="en-US" i="1" dirty="0" smtClean="0"/>
              <a:t>ubit</a:t>
            </a:r>
            <a:endParaRPr lang="en-US" i="1" dirty="0"/>
          </a:p>
        </p:txBody>
      </p:sp>
      <p:sp>
        <p:nvSpPr>
          <p:cNvPr id="12" name="TextBox 11"/>
          <p:cNvSpPr txBox="1"/>
          <p:nvPr/>
        </p:nvSpPr>
        <p:spPr>
          <a:xfrm>
            <a:off x="2206914" y="4341419"/>
            <a:ext cx="738754" cy="369332"/>
          </a:xfrm>
          <a:prstGeom prst="rect">
            <a:avLst/>
          </a:prstGeom>
          <a:noFill/>
        </p:spPr>
        <p:txBody>
          <a:bodyPr wrap="none" rtlCol="0">
            <a:spAutoFit/>
          </a:bodyPr>
          <a:lstStyle/>
          <a:p>
            <a:pPr algn="ctr"/>
            <a:r>
              <a:rPr lang="en-US" b="1" dirty="0">
                <a:solidFill>
                  <a:srgbClr val="FF0000"/>
                </a:solidFill>
                <a:latin typeface="Courier"/>
                <a:cs typeface="Courier"/>
              </a:rPr>
              <a:t>0</a:t>
            </a:r>
            <a:r>
              <a:rPr lang="en-US" b="1" dirty="0" smtClean="0">
                <a:solidFill>
                  <a:srgbClr val="72FFFF"/>
                </a:solidFill>
                <a:latin typeface="Courier"/>
                <a:cs typeface="Courier"/>
              </a:rPr>
              <a:t>00</a:t>
            </a:r>
            <a:r>
              <a:rPr lang="en-US" b="1" dirty="0" smtClean="0">
                <a:solidFill>
                  <a:srgbClr val="FC00FF"/>
                </a:solidFill>
                <a:latin typeface="Courier"/>
                <a:cs typeface="Courier"/>
              </a:rPr>
              <a:t>0</a:t>
            </a:r>
            <a:endParaRPr lang="en-US" b="1" dirty="0">
              <a:solidFill>
                <a:srgbClr val="72FFFF"/>
              </a:solidFill>
              <a:latin typeface="Courier"/>
              <a:cs typeface="Courier"/>
            </a:endParaRPr>
          </a:p>
        </p:txBody>
      </p:sp>
      <p:sp>
        <p:nvSpPr>
          <p:cNvPr id="13" name="TextBox 12"/>
          <p:cNvSpPr txBox="1"/>
          <p:nvPr/>
        </p:nvSpPr>
        <p:spPr>
          <a:xfrm>
            <a:off x="4000111" y="2622205"/>
            <a:ext cx="738754" cy="369332"/>
          </a:xfrm>
          <a:prstGeom prst="rect">
            <a:avLst/>
          </a:prstGeom>
          <a:noFill/>
        </p:spPr>
        <p:txBody>
          <a:bodyPr wrap="none" rtlCol="0">
            <a:spAutoFit/>
          </a:bodyPr>
          <a:lstStyle/>
          <a:p>
            <a:pPr algn="ctr"/>
            <a:r>
              <a:rPr lang="en-US" b="1" dirty="0" smtClean="0">
                <a:solidFill>
                  <a:srgbClr val="FF0000"/>
                </a:solidFill>
                <a:latin typeface="Courier"/>
                <a:cs typeface="Courier"/>
              </a:rPr>
              <a:t>0</a:t>
            </a:r>
            <a:r>
              <a:rPr lang="en-US" b="1" dirty="0" smtClean="0">
                <a:solidFill>
                  <a:srgbClr val="72FFFF"/>
                </a:solidFill>
                <a:latin typeface="Courier"/>
                <a:cs typeface="Courier"/>
              </a:rPr>
              <a:t>10</a:t>
            </a:r>
            <a:r>
              <a:rPr lang="en-US" b="1" dirty="0" smtClean="0">
                <a:solidFill>
                  <a:srgbClr val="FC00FF"/>
                </a:solidFill>
                <a:latin typeface="Courier"/>
                <a:cs typeface="Courier"/>
              </a:rPr>
              <a:t>0</a:t>
            </a:r>
            <a:endParaRPr lang="en-US" b="1" dirty="0">
              <a:solidFill>
                <a:srgbClr val="72FFFF"/>
              </a:solidFill>
              <a:latin typeface="Courier"/>
              <a:cs typeface="Courier"/>
            </a:endParaRPr>
          </a:p>
        </p:txBody>
      </p:sp>
      <p:sp>
        <p:nvSpPr>
          <p:cNvPr id="17" name="TextBox 16"/>
          <p:cNvSpPr txBox="1"/>
          <p:nvPr/>
        </p:nvSpPr>
        <p:spPr>
          <a:xfrm>
            <a:off x="2206914" y="917876"/>
            <a:ext cx="738754" cy="369332"/>
          </a:xfrm>
          <a:prstGeom prst="rect">
            <a:avLst/>
          </a:prstGeom>
          <a:noFill/>
        </p:spPr>
        <p:txBody>
          <a:bodyPr wrap="none" rtlCol="0">
            <a:spAutoFit/>
          </a:bodyPr>
          <a:lstStyle/>
          <a:p>
            <a:pPr algn="ctr"/>
            <a:r>
              <a:rPr lang="en-US" b="1" dirty="0">
                <a:solidFill>
                  <a:srgbClr val="FF0000"/>
                </a:solidFill>
                <a:latin typeface="Courier"/>
                <a:cs typeface="Courier"/>
              </a:rPr>
              <a:t>1</a:t>
            </a:r>
            <a:r>
              <a:rPr lang="en-US" b="1" dirty="0" smtClean="0">
                <a:solidFill>
                  <a:srgbClr val="72FFFF"/>
                </a:solidFill>
                <a:latin typeface="Courier"/>
                <a:cs typeface="Courier"/>
              </a:rPr>
              <a:t>00</a:t>
            </a:r>
            <a:r>
              <a:rPr lang="en-US" b="1" dirty="0" smtClean="0">
                <a:solidFill>
                  <a:srgbClr val="FC00FF"/>
                </a:solidFill>
                <a:latin typeface="Courier"/>
                <a:cs typeface="Courier"/>
              </a:rPr>
              <a:t>0</a:t>
            </a:r>
            <a:endParaRPr lang="en-US" b="1" dirty="0">
              <a:solidFill>
                <a:srgbClr val="FC00FF"/>
              </a:solidFill>
              <a:latin typeface="Courier"/>
              <a:cs typeface="Courier"/>
            </a:endParaRPr>
          </a:p>
        </p:txBody>
      </p:sp>
      <p:sp>
        <p:nvSpPr>
          <p:cNvPr id="18" name="TextBox 17"/>
          <p:cNvSpPr txBox="1"/>
          <p:nvPr/>
        </p:nvSpPr>
        <p:spPr>
          <a:xfrm>
            <a:off x="320977" y="2615227"/>
            <a:ext cx="738754" cy="369332"/>
          </a:xfrm>
          <a:prstGeom prst="rect">
            <a:avLst/>
          </a:prstGeom>
          <a:noFill/>
        </p:spPr>
        <p:txBody>
          <a:bodyPr wrap="none" rtlCol="0">
            <a:spAutoFit/>
          </a:bodyPr>
          <a:lstStyle/>
          <a:p>
            <a:pPr algn="ctr"/>
            <a:r>
              <a:rPr lang="en-US" b="1" dirty="0" smtClean="0">
                <a:solidFill>
                  <a:srgbClr val="FF0000"/>
                </a:solidFill>
                <a:latin typeface="Courier"/>
                <a:cs typeface="Courier"/>
              </a:rPr>
              <a:t>1</a:t>
            </a:r>
            <a:r>
              <a:rPr lang="en-US" b="1" dirty="0" smtClean="0">
                <a:solidFill>
                  <a:srgbClr val="72FFFF"/>
                </a:solidFill>
                <a:latin typeface="Courier"/>
                <a:cs typeface="Courier"/>
              </a:rPr>
              <a:t>10</a:t>
            </a:r>
            <a:r>
              <a:rPr lang="en-US" b="1" dirty="0" smtClean="0">
                <a:solidFill>
                  <a:srgbClr val="FC00FF"/>
                </a:solidFill>
                <a:latin typeface="Courier"/>
                <a:cs typeface="Courier"/>
              </a:rPr>
              <a:t>0</a:t>
            </a:r>
            <a:endParaRPr lang="en-US" b="1" dirty="0">
              <a:solidFill>
                <a:srgbClr val="72FFFF"/>
              </a:solidFill>
              <a:latin typeface="Courier"/>
              <a:cs typeface="Courier"/>
            </a:endParaRPr>
          </a:p>
        </p:txBody>
      </p:sp>
      <p:sp>
        <p:nvSpPr>
          <p:cNvPr id="19" name="TextBox 18"/>
          <p:cNvSpPr txBox="1"/>
          <p:nvPr/>
        </p:nvSpPr>
        <p:spPr>
          <a:xfrm>
            <a:off x="4877730" y="1106427"/>
            <a:ext cx="3998483" cy="2246769"/>
          </a:xfrm>
          <a:prstGeom prst="rect">
            <a:avLst/>
          </a:prstGeom>
          <a:noFill/>
        </p:spPr>
        <p:txBody>
          <a:bodyPr wrap="square" rtlCol="0">
            <a:spAutoFit/>
          </a:bodyPr>
          <a:lstStyle/>
          <a:p>
            <a:r>
              <a:rPr lang="en-US" sz="2800" dirty="0" smtClean="0"/>
              <a:t>ubit = </a:t>
            </a:r>
            <a:r>
              <a:rPr lang="en-US" sz="2800" b="1" dirty="0">
                <a:solidFill>
                  <a:srgbClr val="FC00FF"/>
                </a:solidFill>
                <a:latin typeface="Courier"/>
                <a:cs typeface="Courier"/>
              </a:rPr>
              <a:t>0</a:t>
            </a:r>
            <a:r>
              <a:rPr lang="en-US" sz="2800" dirty="0" smtClean="0"/>
              <a:t> means exact</a:t>
            </a:r>
          </a:p>
          <a:p>
            <a:r>
              <a:rPr lang="en-US" sz="2800" dirty="0" smtClean="0"/>
              <a:t>ubit = </a:t>
            </a:r>
            <a:r>
              <a:rPr lang="en-US" sz="2800" b="1" dirty="0" smtClean="0">
                <a:solidFill>
                  <a:srgbClr val="FC00FF"/>
                </a:solidFill>
                <a:latin typeface="Courier"/>
                <a:cs typeface="Courier"/>
              </a:rPr>
              <a:t>1</a:t>
            </a:r>
            <a:r>
              <a:rPr lang="en-US" sz="2800" dirty="0" smtClean="0"/>
              <a:t> means </a:t>
            </a:r>
            <a:r>
              <a:rPr lang="en-US" sz="2800" i="1" dirty="0" smtClean="0"/>
              <a:t>the open interval between exact numbers</a:t>
            </a:r>
            <a:r>
              <a:rPr lang="en-US" sz="2800" dirty="0" smtClean="0"/>
              <a:t>.</a:t>
            </a:r>
          </a:p>
          <a:p>
            <a:r>
              <a:rPr lang="en-US" sz="2800" dirty="0" smtClean="0"/>
              <a:t>“</a:t>
            </a:r>
            <a:r>
              <a:rPr lang="en-US" sz="2800" dirty="0" smtClean="0">
                <a:solidFill>
                  <a:srgbClr val="FC00FF"/>
                </a:solidFill>
              </a:rPr>
              <a:t>u</a:t>
            </a:r>
            <a:r>
              <a:rPr lang="en-US" sz="2800" dirty="0" smtClean="0"/>
              <a:t>ncertainty </a:t>
            </a:r>
            <a:r>
              <a:rPr lang="en-US" sz="2800" dirty="0" smtClean="0">
                <a:solidFill>
                  <a:srgbClr val="FC00FF"/>
                </a:solidFill>
              </a:rPr>
              <a:t>bit</a:t>
            </a:r>
            <a:r>
              <a:rPr lang="en-US" sz="2800" dirty="0" smtClean="0"/>
              <a:t>”.</a:t>
            </a:r>
            <a:endParaRPr lang="en-US" sz="2800" dirty="0"/>
          </a:p>
        </p:txBody>
      </p:sp>
      <p:sp>
        <p:nvSpPr>
          <p:cNvPr id="20" name="Donut 19"/>
          <p:cNvSpPr/>
          <p:nvPr/>
        </p:nvSpPr>
        <p:spPr>
          <a:xfrm>
            <a:off x="1110326" y="1388071"/>
            <a:ext cx="2905526" cy="2905526"/>
          </a:xfrm>
          <a:prstGeom prst="donut">
            <a:avLst>
              <a:gd name="adj" fmla="val 1387"/>
            </a:avLst>
          </a:prstGeom>
          <a:ln>
            <a:solidFill>
              <a:srgbClr val="C1F944"/>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1" name="TextBox 20"/>
          <p:cNvSpPr txBox="1"/>
          <p:nvPr/>
        </p:nvSpPr>
        <p:spPr>
          <a:xfrm>
            <a:off x="2398372" y="1397196"/>
            <a:ext cx="389850" cy="400110"/>
          </a:xfrm>
          <a:prstGeom prst="rect">
            <a:avLst/>
          </a:prstGeom>
          <a:noFill/>
          <a:effectLst/>
        </p:spPr>
        <p:txBody>
          <a:bodyPr wrap="none" rtlCol="0">
            <a:spAutoFit/>
          </a:bodyPr>
          <a:lstStyle/>
          <a:p>
            <a:pPr algn="ctr"/>
            <a:r>
              <a:rPr lang="en-US" sz="2000" dirty="0" smtClean="0">
                <a:solidFill>
                  <a:srgbClr val="A5FF08"/>
                </a:solidFill>
                <a:latin typeface="Symbol" charset="2"/>
                <a:cs typeface="Symbol" charset="2"/>
              </a:rPr>
              <a:t>/0</a:t>
            </a:r>
            <a:endParaRPr lang="en-US" sz="2000" dirty="0">
              <a:solidFill>
                <a:srgbClr val="A5FF08"/>
              </a:solidFill>
              <a:latin typeface="Symbol" charset="2"/>
              <a:cs typeface="Symbol" charset="2"/>
            </a:endParaRPr>
          </a:p>
        </p:txBody>
      </p:sp>
      <p:sp>
        <p:nvSpPr>
          <p:cNvPr id="22" name="TextBox 21"/>
          <p:cNvSpPr txBox="1"/>
          <p:nvPr/>
        </p:nvSpPr>
        <p:spPr>
          <a:xfrm>
            <a:off x="2419838" y="3779370"/>
            <a:ext cx="312906" cy="400110"/>
          </a:xfrm>
          <a:prstGeom prst="rect">
            <a:avLst/>
          </a:prstGeom>
          <a:noFill/>
          <a:effectLst/>
        </p:spPr>
        <p:txBody>
          <a:bodyPr wrap="none" rtlCol="0">
            <a:spAutoFit/>
          </a:bodyPr>
          <a:lstStyle/>
          <a:p>
            <a:pPr algn="ctr"/>
            <a:r>
              <a:rPr lang="en-US" sz="2000" dirty="0" smtClean="0">
                <a:solidFill>
                  <a:srgbClr val="A5FF08"/>
                </a:solidFill>
                <a:latin typeface="Symbol" charset="2"/>
                <a:cs typeface="Symbol" charset="2"/>
              </a:rPr>
              <a:t>0</a:t>
            </a:r>
            <a:endParaRPr lang="en-US" sz="2000" dirty="0">
              <a:solidFill>
                <a:srgbClr val="A5FF08"/>
              </a:solidFill>
              <a:latin typeface="Symbol" charset="2"/>
              <a:cs typeface="Symbol" charset="2"/>
            </a:endParaRPr>
          </a:p>
        </p:txBody>
      </p:sp>
      <p:sp>
        <p:nvSpPr>
          <p:cNvPr id="23" name="TextBox 22"/>
          <p:cNvSpPr txBox="1"/>
          <p:nvPr/>
        </p:nvSpPr>
        <p:spPr>
          <a:xfrm>
            <a:off x="3631091" y="2652983"/>
            <a:ext cx="128240" cy="307777"/>
          </a:xfrm>
          <a:prstGeom prst="rect">
            <a:avLst/>
          </a:prstGeom>
          <a:noFill/>
          <a:effectLst/>
        </p:spPr>
        <p:txBody>
          <a:bodyPr wrap="none" lIns="0" tIns="0" rIns="0" bIns="0" rtlCol="0" anchor="ctr" anchorCtr="1">
            <a:spAutoFit/>
          </a:bodyPr>
          <a:lstStyle/>
          <a:p>
            <a:pPr algn="ctr"/>
            <a:r>
              <a:rPr lang="en-US" sz="2000" dirty="0" smtClean="0">
                <a:solidFill>
                  <a:srgbClr val="A5FF08"/>
                </a:solidFill>
                <a:latin typeface="Symbol" charset="2"/>
                <a:cs typeface="Symbol" charset="2"/>
              </a:rPr>
              <a:t>1</a:t>
            </a:r>
            <a:endParaRPr lang="en-US" sz="2000" dirty="0">
              <a:solidFill>
                <a:srgbClr val="A5FF08"/>
              </a:solidFill>
              <a:latin typeface="Symbol" charset="2"/>
              <a:cs typeface="Symbol" charset="2"/>
            </a:endParaRPr>
          </a:p>
        </p:txBody>
      </p:sp>
      <p:sp>
        <p:nvSpPr>
          <p:cNvPr id="25" name="Oval 24"/>
          <p:cNvSpPr/>
          <p:nvPr/>
        </p:nvSpPr>
        <p:spPr>
          <a:xfrm>
            <a:off x="2484010" y="4181426"/>
            <a:ext cx="184563" cy="184561"/>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2484010" y="1295789"/>
            <a:ext cx="184563" cy="184561"/>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Freeform 26"/>
          <p:cNvSpPr/>
          <p:nvPr/>
        </p:nvSpPr>
        <p:spPr>
          <a:xfrm>
            <a:off x="2659668" y="1329110"/>
            <a:ext cx="308512" cy="239437"/>
          </a:xfrm>
          <a:custGeom>
            <a:avLst/>
            <a:gdLst>
              <a:gd name="connsiteX0" fmla="*/ 167366 w 219873"/>
              <a:gd name="connsiteY0" fmla="*/ 170644 h 170644"/>
              <a:gd name="connsiteX1" fmla="*/ 0 w 219873"/>
              <a:gd name="connsiteY1" fmla="*/ 52506 h 170644"/>
              <a:gd name="connsiteX2" fmla="*/ 219873 w 219873"/>
              <a:gd name="connsiteY2" fmla="*/ 0 h 170644"/>
              <a:gd name="connsiteX3" fmla="*/ 150957 w 219873"/>
              <a:gd name="connsiteY3" fmla="*/ 78759 h 170644"/>
              <a:gd name="connsiteX4" fmla="*/ 167366 w 219873"/>
              <a:gd name="connsiteY4" fmla="*/ 170644 h 170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873" h="170644">
                <a:moveTo>
                  <a:pt x="167366" y="170644"/>
                </a:moveTo>
                <a:lnTo>
                  <a:pt x="0" y="52506"/>
                </a:lnTo>
                <a:lnTo>
                  <a:pt x="219873" y="0"/>
                </a:lnTo>
                <a:lnTo>
                  <a:pt x="150957" y="78759"/>
                </a:lnTo>
                <a:lnTo>
                  <a:pt x="167366" y="170644"/>
                </a:lnTo>
                <a:close/>
              </a:path>
            </a:pathLst>
          </a:cu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Freeform 27"/>
          <p:cNvSpPr/>
          <p:nvPr/>
        </p:nvSpPr>
        <p:spPr>
          <a:xfrm flipH="1">
            <a:off x="2193543" y="1326615"/>
            <a:ext cx="308512" cy="239437"/>
          </a:xfrm>
          <a:custGeom>
            <a:avLst/>
            <a:gdLst>
              <a:gd name="connsiteX0" fmla="*/ 167366 w 219873"/>
              <a:gd name="connsiteY0" fmla="*/ 170644 h 170644"/>
              <a:gd name="connsiteX1" fmla="*/ 0 w 219873"/>
              <a:gd name="connsiteY1" fmla="*/ 52506 h 170644"/>
              <a:gd name="connsiteX2" fmla="*/ 219873 w 219873"/>
              <a:gd name="connsiteY2" fmla="*/ 0 h 170644"/>
              <a:gd name="connsiteX3" fmla="*/ 150957 w 219873"/>
              <a:gd name="connsiteY3" fmla="*/ 78759 h 170644"/>
              <a:gd name="connsiteX4" fmla="*/ 167366 w 219873"/>
              <a:gd name="connsiteY4" fmla="*/ 170644 h 170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873" h="170644">
                <a:moveTo>
                  <a:pt x="167366" y="170644"/>
                </a:moveTo>
                <a:lnTo>
                  <a:pt x="0" y="52506"/>
                </a:lnTo>
                <a:lnTo>
                  <a:pt x="219873" y="0"/>
                </a:lnTo>
                <a:lnTo>
                  <a:pt x="150957" y="78759"/>
                </a:lnTo>
                <a:lnTo>
                  <a:pt x="167366" y="170644"/>
                </a:lnTo>
                <a:close/>
              </a:path>
            </a:pathLst>
          </a:cu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1324122" y="2652983"/>
            <a:ext cx="257482" cy="307777"/>
          </a:xfrm>
          <a:prstGeom prst="rect">
            <a:avLst/>
          </a:prstGeom>
          <a:noFill/>
          <a:effectLst/>
        </p:spPr>
        <p:txBody>
          <a:bodyPr wrap="none" lIns="0" tIns="0" rIns="0" bIns="0" rtlCol="0" anchor="ctr" anchorCtr="1">
            <a:spAutoFit/>
          </a:bodyPr>
          <a:lstStyle/>
          <a:p>
            <a:pPr algn="ctr"/>
            <a:r>
              <a:rPr lang="en-US" sz="2000" dirty="0" smtClean="0">
                <a:solidFill>
                  <a:srgbClr val="A5FF08"/>
                </a:solidFill>
                <a:latin typeface="Symbol" charset="2"/>
                <a:cs typeface="Symbol" charset="2"/>
              </a:rPr>
              <a:t>–1</a:t>
            </a:r>
            <a:endParaRPr lang="en-US" sz="2000" dirty="0">
              <a:solidFill>
                <a:srgbClr val="A5FF08"/>
              </a:solidFill>
              <a:latin typeface="Symbol" charset="2"/>
              <a:cs typeface="Symbol" charset="2"/>
            </a:endParaRPr>
          </a:p>
        </p:txBody>
      </p:sp>
      <p:sp>
        <p:nvSpPr>
          <p:cNvPr id="24" name="TextBox 23"/>
          <p:cNvSpPr txBox="1"/>
          <p:nvPr/>
        </p:nvSpPr>
        <p:spPr>
          <a:xfrm>
            <a:off x="3510489" y="3843711"/>
            <a:ext cx="738754" cy="369332"/>
          </a:xfrm>
          <a:prstGeom prst="rect">
            <a:avLst/>
          </a:prstGeom>
          <a:noFill/>
        </p:spPr>
        <p:txBody>
          <a:bodyPr wrap="none" rtlCol="0">
            <a:spAutoFit/>
          </a:bodyPr>
          <a:lstStyle/>
          <a:p>
            <a:pPr algn="ctr"/>
            <a:r>
              <a:rPr lang="en-US" b="1" dirty="0" smtClean="0">
                <a:solidFill>
                  <a:srgbClr val="FF0000"/>
                </a:solidFill>
                <a:latin typeface="Courier"/>
                <a:cs typeface="Courier"/>
              </a:rPr>
              <a:t>0</a:t>
            </a:r>
            <a:r>
              <a:rPr lang="en-US" b="1" dirty="0" smtClean="0">
                <a:solidFill>
                  <a:srgbClr val="72FFFF"/>
                </a:solidFill>
                <a:latin typeface="Courier"/>
                <a:cs typeface="Courier"/>
              </a:rPr>
              <a:t>01</a:t>
            </a:r>
            <a:r>
              <a:rPr lang="en-US" b="1" dirty="0" smtClean="0">
                <a:solidFill>
                  <a:srgbClr val="FC00FF"/>
                </a:solidFill>
                <a:latin typeface="Courier"/>
                <a:cs typeface="Courier"/>
              </a:rPr>
              <a:t>0</a:t>
            </a:r>
            <a:endParaRPr lang="en-US" b="1" dirty="0">
              <a:solidFill>
                <a:srgbClr val="72FFFF"/>
              </a:solidFill>
              <a:latin typeface="Courier"/>
              <a:cs typeface="Courier"/>
            </a:endParaRPr>
          </a:p>
        </p:txBody>
      </p:sp>
      <p:sp>
        <p:nvSpPr>
          <p:cNvPr id="29" name="TextBox 28"/>
          <p:cNvSpPr txBox="1"/>
          <p:nvPr/>
        </p:nvSpPr>
        <p:spPr>
          <a:xfrm>
            <a:off x="861126" y="3843711"/>
            <a:ext cx="738754" cy="369332"/>
          </a:xfrm>
          <a:prstGeom prst="rect">
            <a:avLst/>
          </a:prstGeom>
          <a:noFill/>
        </p:spPr>
        <p:txBody>
          <a:bodyPr wrap="none" rtlCol="0">
            <a:spAutoFit/>
          </a:bodyPr>
          <a:lstStyle/>
          <a:p>
            <a:pPr algn="ctr"/>
            <a:r>
              <a:rPr lang="en-US" b="1" dirty="0" smtClean="0">
                <a:solidFill>
                  <a:srgbClr val="FF0000"/>
                </a:solidFill>
                <a:latin typeface="Courier"/>
                <a:cs typeface="Courier"/>
              </a:rPr>
              <a:t>1</a:t>
            </a:r>
            <a:r>
              <a:rPr lang="en-US" b="1" dirty="0" smtClean="0">
                <a:solidFill>
                  <a:srgbClr val="72FFFF"/>
                </a:solidFill>
                <a:latin typeface="Courier"/>
                <a:cs typeface="Courier"/>
              </a:rPr>
              <a:t>11</a:t>
            </a:r>
            <a:r>
              <a:rPr lang="en-US" b="1" dirty="0" smtClean="0">
                <a:solidFill>
                  <a:srgbClr val="FC00FF"/>
                </a:solidFill>
                <a:latin typeface="Courier"/>
                <a:cs typeface="Courier"/>
              </a:rPr>
              <a:t>0</a:t>
            </a:r>
            <a:endParaRPr lang="en-US" b="1" dirty="0">
              <a:solidFill>
                <a:srgbClr val="72FFFF"/>
              </a:solidFill>
              <a:latin typeface="Courier"/>
              <a:cs typeface="Courier"/>
            </a:endParaRPr>
          </a:p>
        </p:txBody>
      </p:sp>
      <p:sp>
        <p:nvSpPr>
          <p:cNvPr id="30" name="TextBox 29"/>
          <p:cNvSpPr txBox="1"/>
          <p:nvPr/>
        </p:nvSpPr>
        <p:spPr>
          <a:xfrm>
            <a:off x="3510489" y="1473025"/>
            <a:ext cx="738754" cy="369332"/>
          </a:xfrm>
          <a:prstGeom prst="rect">
            <a:avLst/>
          </a:prstGeom>
          <a:noFill/>
        </p:spPr>
        <p:txBody>
          <a:bodyPr wrap="none" rtlCol="0">
            <a:spAutoFit/>
          </a:bodyPr>
          <a:lstStyle/>
          <a:p>
            <a:pPr algn="ctr"/>
            <a:r>
              <a:rPr lang="en-US" b="1" dirty="0" smtClean="0">
                <a:solidFill>
                  <a:srgbClr val="FF0000"/>
                </a:solidFill>
                <a:latin typeface="Courier"/>
                <a:cs typeface="Courier"/>
              </a:rPr>
              <a:t>0</a:t>
            </a:r>
            <a:r>
              <a:rPr lang="en-US" b="1" dirty="0" smtClean="0">
                <a:solidFill>
                  <a:srgbClr val="72FFFF"/>
                </a:solidFill>
                <a:latin typeface="Courier"/>
                <a:cs typeface="Courier"/>
              </a:rPr>
              <a:t>11</a:t>
            </a:r>
            <a:r>
              <a:rPr lang="en-US" b="1" dirty="0" smtClean="0">
                <a:solidFill>
                  <a:srgbClr val="FC00FF"/>
                </a:solidFill>
                <a:latin typeface="Courier"/>
                <a:cs typeface="Courier"/>
              </a:rPr>
              <a:t>0</a:t>
            </a:r>
            <a:endParaRPr lang="en-US" b="1" dirty="0">
              <a:solidFill>
                <a:srgbClr val="72FFFF"/>
              </a:solidFill>
              <a:latin typeface="Courier"/>
              <a:cs typeface="Courier"/>
            </a:endParaRPr>
          </a:p>
        </p:txBody>
      </p:sp>
      <p:sp>
        <p:nvSpPr>
          <p:cNvPr id="32" name="TextBox 31"/>
          <p:cNvSpPr txBox="1"/>
          <p:nvPr/>
        </p:nvSpPr>
        <p:spPr>
          <a:xfrm>
            <a:off x="861126" y="1473025"/>
            <a:ext cx="738754" cy="369332"/>
          </a:xfrm>
          <a:prstGeom prst="rect">
            <a:avLst/>
          </a:prstGeom>
          <a:noFill/>
        </p:spPr>
        <p:txBody>
          <a:bodyPr wrap="none" rtlCol="0">
            <a:spAutoFit/>
          </a:bodyPr>
          <a:lstStyle/>
          <a:p>
            <a:pPr algn="ctr"/>
            <a:r>
              <a:rPr lang="en-US" b="1" dirty="0" smtClean="0">
                <a:solidFill>
                  <a:srgbClr val="FF0000"/>
                </a:solidFill>
                <a:latin typeface="Courier"/>
                <a:cs typeface="Courier"/>
              </a:rPr>
              <a:t>1</a:t>
            </a:r>
            <a:r>
              <a:rPr lang="en-US" b="1" dirty="0" smtClean="0">
                <a:solidFill>
                  <a:srgbClr val="72FFFF"/>
                </a:solidFill>
                <a:latin typeface="Courier"/>
                <a:cs typeface="Courier"/>
              </a:rPr>
              <a:t>01</a:t>
            </a:r>
            <a:r>
              <a:rPr lang="en-US" b="1" dirty="0" smtClean="0">
                <a:solidFill>
                  <a:srgbClr val="FC00FF"/>
                </a:solidFill>
                <a:latin typeface="Courier"/>
                <a:cs typeface="Courier"/>
              </a:rPr>
              <a:t>0</a:t>
            </a:r>
            <a:endParaRPr lang="en-US" b="1" dirty="0">
              <a:solidFill>
                <a:srgbClr val="72FFFF"/>
              </a:solidFill>
              <a:latin typeface="Courier"/>
              <a:cs typeface="Courier"/>
            </a:endParaRPr>
          </a:p>
        </p:txBody>
      </p:sp>
      <p:sp>
        <p:nvSpPr>
          <p:cNvPr id="33" name="Oval 32"/>
          <p:cNvSpPr/>
          <p:nvPr/>
        </p:nvSpPr>
        <p:spPr>
          <a:xfrm>
            <a:off x="3902636" y="2714591"/>
            <a:ext cx="184563" cy="184561"/>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1030770" y="2714591"/>
            <a:ext cx="184563" cy="184561"/>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p:cNvSpPr txBox="1"/>
          <p:nvPr/>
        </p:nvSpPr>
        <p:spPr>
          <a:xfrm>
            <a:off x="3137220" y="3407353"/>
            <a:ext cx="389850" cy="400110"/>
          </a:xfrm>
          <a:prstGeom prst="rect">
            <a:avLst/>
          </a:prstGeom>
          <a:noFill/>
          <a:effectLst/>
        </p:spPr>
        <p:txBody>
          <a:bodyPr wrap="none" rtlCol="0">
            <a:spAutoFit/>
          </a:bodyPr>
          <a:lstStyle/>
          <a:p>
            <a:pPr algn="ctr"/>
            <a:r>
              <a:rPr lang="en-US" sz="2000" dirty="0" smtClean="0">
                <a:solidFill>
                  <a:srgbClr val="A5FF08"/>
                </a:solidFill>
                <a:latin typeface="Symbol" charset="2"/>
                <a:cs typeface="Symbol" charset="2"/>
              </a:rPr>
              <a:t>/2</a:t>
            </a:r>
            <a:endParaRPr lang="en-US" sz="2000" dirty="0">
              <a:solidFill>
                <a:srgbClr val="A5FF08"/>
              </a:solidFill>
              <a:latin typeface="Symbol" charset="2"/>
              <a:cs typeface="Symbol" charset="2"/>
            </a:endParaRPr>
          </a:p>
        </p:txBody>
      </p:sp>
      <p:sp>
        <p:nvSpPr>
          <p:cNvPr id="36" name="TextBox 35"/>
          <p:cNvSpPr txBox="1"/>
          <p:nvPr/>
        </p:nvSpPr>
        <p:spPr>
          <a:xfrm>
            <a:off x="2881976" y="1801790"/>
            <a:ext cx="788488" cy="400110"/>
          </a:xfrm>
          <a:prstGeom prst="rect">
            <a:avLst/>
          </a:prstGeom>
          <a:noFill/>
          <a:effectLst/>
        </p:spPr>
        <p:txBody>
          <a:bodyPr wrap="square" rtlCol="0">
            <a:spAutoFit/>
          </a:bodyPr>
          <a:lstStyle/>
          <a:p>
            <a:pPr algn="ctr"/>
            <a:r>
              <a:rPr lang="en-US" sz="2000" dirty="0" smtClean="0">
                <a:solidFill>
                  <a:srgbClr val="A5FF08"/>
                </a:solidFill>
                <a:latin typeface="Symbol" charset="2"/>
                <a:cs typeface="Symbol" charset="2"/>
              </a:rPr>
              <a:t>2</a:t>
            </a:r>
            <a:endParaRPr lang="en-US" sz="2000" dirty="0">
              <a:solidFill>
                <a:srgbClr val="A5FF08"/>
              </a:solidFill>
              <a:latin typeface="Symbol" charset="2"/>
              <a:cs typeface="Symbol" charset="2"/>
            </a:endParaRPr>
          </a:p>
        </p:txBody>
      </p:sp>
      <p:sp>
        <p:nvSpPr>
          <p:cNvPr id="37" name="TextBox 36"/>
          <p:cNvSpPr txBox="1"/>
          <p:nvPr/>
        </p:nvSpPr>
        <p:spPr>
          <a:xfrm>
            <a:off x="1478284" y="1801790"/>
            <a:ext cx="580272" cy="400110"/>
          </a:xfrm>
          <a:prstGeom prst="rect">
            <a:avLst/>
          </a:prstGeom>
          <a:noFill/>
          <a:effectLst/>
        </p:spPr>
        <p:txBody>
          <a:bodyPr wrap="square" rtlCol="0">
            <a:spAutoFit/>
          </a:bodyPr>
          <a:lstStyle/>
          <a:p>
            <a:pPr algn="ctr"/>
            <a:r>
              <a:rPr lang="en-US" sz="2000" dirty="0" smtClean="0">
                <a:solidFill>
                  <a:srgbClr val="A5FF08"/>
                </a:solidFill>
                <a:latin typeface="Symbol" charset="2"/>
                <a:cs typeface="Symbol" charset="2"/>
              </a:rPr>
              <a:t>–2</a:t>
            </a:r>
            <a:endParaRPr lang="en-US" sz="2000" dirty="0">
              <a:solidFill>
                <a:srgbClr val="A5FF08"/>
              </a:solidFill>
              <a:latin typeface="Symbol" charset="2"/>
              <a:cs typeface="Symbol" charset="2"/>
            </a:endParaRPr>
          </a:p>
        </p:txBody>
      </p:sp>
      <p:sp>
        <p:nvSpPr>
          <p:cNvPr id="38" name="TextBox 37"/>
          <p:cNvSpPr txBox="1"/>
          <p:nvPr/>
        </p:nvSpPr>
        <p:spPr>
          <a:xfrm>
            <a:off x="1437504" y="3407353"/>
            <a:ext cx="872949" cy="400110"/>
          </a:xfrm>
          <a:prstGeom prst="rect">
            <a:avLst/>
          </a:prstGeom>
          <a:noFill/>
          <a:effectLst/>
        </p:spPr>
        <p:txBody>
          <a:bodyPr wrap="square" rtlCol="0">
            <a:spAutoFit/>
          </a:bodyPr>
          <a:lstStyle/>
          <a:p>
            <a:pPr algn="ctr"/>
            <a:r>
              <a:rPr lang="en-US" sz="2000" dirty="0" smtClean="0">
                <a:solidFill>
                  <a:srgbClr val="A5FF08"/>
                </a:solidFill>
                <a:latin typeface="Symbol" charset="2"/>
                <a:cs typeface="Symbol" charset="2"/>
              </a:rPr>
              <a:t>-/2</a:t>
            </a:r>
            <a:endParaRPr lang="en-US" sz="2000" dirty="0">
              <a:solidFill>
                <a:srgbClr val="A5FF08"/>
              </a:solidFill>
              <a:latin typeface="Symbol" charset="2"/>
              <a:cs typeface="Symbol" charset="2"/>
            </a:endParaRPr>
          </a:p>
        </p:txBody>
      </p:sp>
      <p:sp>
        <p:nvSpPr>
          <p:cNvPr id="39" name="Oval 38"/>
          <p:cNvSpPr/>
          <p:nvPr/>
        </p:nvSpPr>
        <p:spPr>
          <a:xfrm>
            <a:off x="3485626" y="3767950"/>
            <a:ext cx="184563" cy="184561"/>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1397041" y="3715182"/>
            <a:ext cx="184563" cy="184561"/>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1434848" y="1751002"/>
            <a:ext cx="184563" cy="184561"/>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3560709" y="1801790"/>
            <a:ext cx="184563" cy="184561"/>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TextBox 42"/>
          <p:cNvSpPr txBox="1"/>
          <p:nvPr/>
        </p:nvSpPr>
        <p:spPr>
          <a:xfrm>
            <a:off x="3048480" y="4124878"/>
            <a:ext cx="738754" cy="369332"/>
          </a:xfrm>
          <a:prstGeom prst="rect">
            <a:avLst/>
          </a:prstGeom>
          <a:noFill/>
        </p:spPr>
        <p:txBody>
          <a:bodyPr wrap="none" rtlCol="0">
            <a:spAutoFit/>
          </a:bodyPr>
          <a:lstStyle/>
          <a:p>
            <a:pPr algn="ctr"/>
            <a:r>
              <a:rPr lang="en-US" b="1" dirty="0" smtClean="0">
                <a:solidFill>
                  <a:srgbClr val="FF0000"/>
                </a:solidFill>
                <a:latin typeface="Courier"/>
                <a:cs typeface="Courier"/>
              </a:rPr>
              <a:t>0</a:t>
            </a:r>
            <a:r>
              <a:rPr lang="en-US" b="1" dirty="0" smtClean="0">
                <a:solidFill>
                  <a:srgbClr val="72FFFF"/>
                </a:solidFill>
                <a:latin typeface="Courier"/>
                <a:cs typeface="Courier"/>
              </a:rPr>
              <a:t>00</a:t>
            </a:r>
            <a:r>
              <a:rPr lang="en-US" b="1" dirty="0">
                <a:solidFill>
                  <a:srgbClr val="FC00FF"/>
                </a:solidFill>
                <a:latin typeface="Courier"/>
                <a:cs typeface="Courier"/>
              </a:rPr>
              <a:t>1</a:t>
            </a:r>
            <a:endParaRPr lang="en-US" b="1" dirty="0">
              <a:solidFill>
                <a:srgbClr val="72FFFF"/>
              </a:solidFill>
              <a:latin typeface="Courier"/>
              <a:cs typeface="Courier"/>
            </a:endParaRPr>
          </a:p>
        </p:txBody>
      </p:sp>
      <p:sp>
        <p:nvSpPr>
          <p:cNvPr id="44" name="TextBox 43"/>
          <p:cNvSpPr txBox="1"/>
          <p:nvPr/>
        </p:nvSpPr>
        <p:spPr>
          <a:xfrm>
            <a:off x="3902636" y="3225702"/>
            <a:ext cx="738754" cy="369332"/>
          </a:xfrm>
          <a:prstGeom prst="rect">
            <a:avLst/>
          </a:prstGeom>
          <a:noFill/>
        </p:spPr>
        <p:txBody>
          <a:bodyPr wrap="none" rtlCol="0">
            <a:spAutoFit/>
          </a:bodyPr>
          <a:lstStyle/>
          <a:p>
            <a:pPr algn="ctr"/>
            <a:r>
              <a:rPr lang="en-US" b="1" dirty="0" smtClean="0">
                <a:solidFill>
                  <a:srgbClr val="FF0000"/>
                </a:solidFill>
                <a:latin typeface="Courier"/>
                <a:cs typeface="Courier"/>
              </a:rPr>
              <a:t>0</a:t>
            </a:r>
            <a:r>
              <a:rPr lang="en-US" b="1" dirty="0" smtClean="0">
                <a:solidFill>
                  <a:srgbClr val="72FFFF"/>
                </a:solidFill>
                <a:latin typeface="Courier"/>
                <a:cs typeface="Courier"/>
              </a:rPr>
              <a:t>01</a:t>
            </a:r>
            <a:r>
              <a:rPr lang="en-US" b="1" dirty="0">
                <a:solidFill>
                  <a:srgbClr val="FC00FF"/>
                </a:solidFill>
                <a:latin typeface="Courier"/>
                <a:cs typeface="Courier"/>
              </a:rPr>
              <a:t>1</a:t>
            </a:r>
            <a:endParaRPr lang="en-US" b="1" dirty="0">
              <a:solidFill>
                <a:srgbClr val="72FFFF"/>
              </a:solidFill>
              <a:latin typeface="Courier"/>
              <a:cs typeface="Courier"/>
            </a:endParaRPr>
          </a:p>
        </p:txBody>
      </p:sp>
      <p:sp>
        <p:nvSpPr>
          <p:cNvPr id="45" name="TextBox 44"/>
          <p:cNvSpPr txBox="1"/>
          <p:nvPr/>
        </p:nvSpPr>
        <p:spPr>
          <a:xfrm>
            <a:off x="3902636" y="2044135"/>
            <a:ext cx="738754" cy="369332"/>
          </a:xfrm>
          <a:prstGeom prst="rect">
            <a:avLst/>
          </a:prstGeom>
          <a:noFill/>
        </p:spPr>
        <p:txBody>
          <a:bodyPr wrap="none" rtlCol="0">
            <a:spAutoFit/>
          </a:bodyPr>
          <a:lstStyle/>
          <a:p>
            <a:pPr algn="ctr"/>
            <a:r>
              <a:rPr lang="en-US" b="1" dirty="0" smtClean="0">
                <a:solidFill>
                  <a:srgbClr val="FF0000"/>
                </a:solidFill>
                <a:latin typeface="Courier"/>
                <a:cs typeface="Courier"/>
              </a:rPr>
              <a:t>0</a:t>
            </a:r>
            <a:r>
              <a:rPr lang="en-US" b="1" dirty="0" smtClean="0">
                <a:solidFill>
                  <a:srgbClr val="72FFFF"/>
                </a:solidFill>
                <a:latin typeface="Courier"/>
                <a:cs typeface="Courier"/>
              </a:rPr>
              <a:t>10</a:t>
            </a:r>
            <a:r>
              <a:rPr lang="en-US" b="1" dirty="0">
                <a:solidFill>
                  <a:srgbClr val="FC00FF"/>
                </a:solidFill>
                <a:latin typeface="Courier"/>
                <a:cs typeface="Courier"/>
              </a:rPr>
              <a:t>1</a:t>
            </a:r>
            <a:endParaRPr lang="en-US" b="1" dirty="0">
              <a:solidFill>
                <a:srgbClr val="72FFFF"/>
              </a:solidFill>
              <a:latin typeface="Courier"/>
              <a:cs typeface="Courier"/>
            </a:endParaRPr>
          </a:p>
        </p:txBody>
      </p:sp>
      <p:sp>
        <p:nvSpPr>
          <p:cNvPr id="46" name="TextBox 45"/>
          <p:cNvSpPr txBox="1"/>
          <p:nvPr/>
        </p:nvSpPr>
        <p:spPr>
          <a:xfrm>
            <a:off x="3048480" y="1103570"/>
            <a:ext cx="738754" cy="369332"/>
          </a:xfrm>
          <a:prstGeom prst="rect">
            <a:avLst/>
          </a:prstGeom>
          <a:noFill/>
        </p:spPr>
        <p:txBody>
          <a:bodyPr wrap="none" rtlCol="0">
            <a:spAutoFit/>
          </a:bodyPr>
          <a:lstStyle/>
          <a:p>
            <a:pPr algn="ctr"/>
            <a:r>
              <a:rPr lang="en-US" b="1" dirty="0" smtClean="0">
                <a:solidFill>
                  <a:srgbClr val="FF0000"/>
                </a:solidFill>
                <a:latin typeface="Courier"/>
                <a:cs typeface="Courier"/>
              </a:rPr>
              <a:t>0</a:t>
            </a:r>
            <a:r>
              <a:rPr lang="en-US" b="1" dirty="0" smtClean="0">
                <a:solidFill>
                  <a:srgbClr val="72FFFF"/>
                </a:solidFill>
                <a:latin typeface="Courier"/>
                <a:cs typeface="Courier"/>
              </a:rPr>
              <a:t>11</a:t>
            </a:r>
            <a:r>
              <a:rPr lang="en-US" b="1" dirty="0" smtClean="0">
                <a:solidFill>
                  <a:srgbClr val="FC00FF"/>
                </a:solidFill>
                <a:latin typeface="Courier"/>
                <a:cs typeface="Courier"/>
              </a:rPr>
              <a:t>1</a:t>
            </a:r>
            <a:endParaRPr lang="en-US" b="1" dirty="0">
              <a:solidFill>
                <a:srgbClr val="FC00FF"/>
              </a:solidFill>
              <a:latin typeface="Courier"/>
              <a:cs typeface="Courier"/>
            </a:endParaRPr>
          </a:p>
        </p:txBody>
      </p:sp>
      <p:sp>
        <p:nvSpPr>
          <p:cNvPr id="47" name="TextBox 46"/>
          <p:cNvSpPr txBox="1"/>
          <p:nvPr/>
        </p:nvSpPr>
        <p:spPr>
          <a:xfrm>
            <a:off x="1392066" y="1103570"/>
            <a:ext cx="738754" cy="369332"/>
          </a:xfrm>
          <a:prstGeom prst="rect">
            <a:avLst/>
          </a:prstGeom>
          <a:noFill/>
        </p:spPr>
        <p:txBody>
          <a:bodyPr wrap="none" rtlCol="0">
            <a:spAutoFit/>
          </a:bodyPr>
          <a:lstStyle/>
          <a:p>
            <a:pPr algn="ctr"/>
            <a:r>
              <a:rPr lang="en-US" b="1" dirty="0" smtClean="0">
                <a:solidFill>
                  <a:srgbClr val="FF0000"/>
                </a:solidFill>
                <a:latin typeface="Courier"/>
                <a:cs typeface="Courier"/>
              </a:rPr>
              <a:t>1</a:t>
            </a:r>
            <a:r>
              <a:rPr lang="en-US" b="1" dirty="0" smtClean="0">
                <a:solidFill>
                  <a:srgbClr val="72FFFF"/>
                </a:solidFill>
                <a:latin typeface="Courier"/>
                <a:cs typeface="Courier"/>
              </a:rPr>
              <a:t>00</a:t>
            </a:r>
            <a:r>
              <a:rPr lang="en-US" b="1" dirty="0">
                <a:solidFill>
                  <a:srgbClr val="FC00FF"/>
                </a:solidFill>
                <a:latin typeface="Courier"/>
                <a:cs typeface="Courier"/>
              </a:rPr>
              <a:t>1</a:t>
            </a:r>
            <a:endParaRPr lang="en-US" b="1" dirty="0">
              <a:solidFill>
                <a:srgbClr val="72FFFF"/>
              </a:solidFill>
              <a:latin typeface="Courier"/>
              <a:cs typeface="Courier"/>
            </a:endParaRPr>
          </a:p>
        </p:txBody>
      </p:sp>
      <p:sp>
        <p:nvSpPr>
          <p:cNvPr id="48" name="TextBox 47"/>
          <p:cNvSpPr txBox="1"/>
          <p:nvPr/>
        </p:nvSpPr>
        <p:spPr>
          <a:xfrm>
            <a:off x="496483" y="2044135"/>
            <a:ext cx="738754" cy="369332"/>
          </a:xfrm>
          <a:prstGeom prst="rect">
            <a:avLst/>
          </a:prstGeom>
          <a:noFill/>
        </p:spPr>
        <p:txBody>
          <a:bodyPr wrap="none" rtlCol="0">
            <a:spAutoFit/>
          </a:bodyPr>
          <a:lstStyle/>
          <a:p>
            <a:pPr algn="ctr"/>
            <a:r>
              <a:rPr lang="en-US" b="1" dirty="0" smtClean="0">
                <a:solidFill>
                  <a:srgbClr val="FF0000"/>
                </a:solidFill>
                <a:latin typeface="Courier"/>
                <a:cs typeface="Courier"/>
              </a:rPr>
              <a:t>1</a:t>
            </a:r>
            <a:r>
              <a:rPr lang="en-US" b="1" dirty="0" smtClean="0">
                <a:solidFill>
                  <a:srgbClr val="72FFFF"/>
                </a:solidFill>
                <a:latin typeface="Courier"/>
                <a:cs typeface="Courier"/>
              </a:rPr>
              <a:t>01</a:t>
            </a:r>
            <a:r>
              <a:rPr lang="en-US" b="1" dirty="0">
                <a:solidFill>
                  <a:srgbClr val="FC00FF"/>
                </a:solidFill>
                <a:latin typeface="Courier"/>
                <a:cs typeface="Courier"/>
              </a:rPr>
              <a:t>1</a:t>
            </a:r>
            <a:endParaRPr lang="en-US" b="1" dirty="0">
              <a:solidFill>
                <a:srgbClr val="72FFFF"/>
              </a:solidFill>
              <a:latin typeface="Courier"/>
              <a:cs typeface="Courier"/>
            </a:endParaRPr>
          </a:p>
        </p:txBody>
      </p:sp>
      <p:sp>
        <p:nvSpPr>
          <p:cNvPr id="49" name="TextBox 48"/>
          <p:cNvSpPr txBox="1"/>
          <p:nvPr/>
        </p:nvSpPr>
        <p:spPr>
          <a:xfrm>
            <a:off x="496483" y="3225702"/>
            <a:ext cx="738754" cy="369332"/>
          </a:xfrm>
          <a:prstGeom prst="rect">
            <a:avLst/>
          </a:prstGeom>
          <a:noFill/>
        </p:spPr>
        <p:txBody>
          <a:bodyPr wrap="none" rtlCol="0">
            <a:spAutoFit/>
          </a:bodyPr>
          <a:lstStyle/>
          <a:p>
            <a:pPr algn="ctr"/>
            <a:r>
              <a:rPr lang="en-US" b="1" dirty="0" smtClean="0">
                <a:solidFill>
                  <a:srgbClr val="FF0000"/>
                </a:solidFill>
                <a:latin typeface="Courier"/>
                <a:cs typeface="Courier"/>
              </a:rPr>
              <a:t>1</a:t>
            </a:r>
            <a:r>
              <a:rPr lang="en-US" b="1" dirty="0" smtClean="0">
                <a:solidFill>
                  <a:srgbClr val="72FFFF"/>
                </a:solidFill>
                <a:latin typeface="Courier"/>
                <a:cs typeface="Courier"/>
              </a:rPr>
              <a:t>10</a:t>
            </a:r>
            <a:r>
              <a:rPr lang="en-US" b="1" dirty="0">
                <a:solidFill>
                  <a:srgbClr val="FC00FF"/>
                </a:solidFill>
                <a:latin typeface="Courier"/>
                <a:cs typeface="Courier"/>
              </a:rPr>
              <a:t>1</a:t>
            </a:r>
            <a:endParaRPr lang="en-US" b="1" dirty="0">
              <a:solidFill>
                <a:srgbClr val="72FFFF"/>
              </a:solidFill>
              <a:latin typeface="Courier"/>
              <a:cs typeface="Courier"/>
            </a:endParaRPr>
          </a:p>
        </p:txBody>
      </p:sp>
      <p:sp>
        <p:nvSpPr>
          <p:cNvPr id="50" name="TextBox 49"/>
          <p:cNvSpPr txBox="1"/>
          <p:nvPr/>
        </p:nvSpPr>
        <p:spPr>
          <a:xfrm>
            <a:off x="1392066" y="4124878"/>
            <a:ext cx="738754" cy="369332"/>
          </a:xfrm>
          <a:prstGeom prst="rect">
            <a:avLst/>
          </a:prstGeom>
          <a:noFill/>
        </p:spPr>
        <p:txBody>
          <a:bodyPr wrap="none" rtlCol="0">
            <a:spAutoFit/>
          </a:bodyPr>
          <a:lstStyle/>
          <a:p>
            <a:pPr algn="ctr"/>
            <a:r>
              <a:rPr lang="en-US" b="1" dirty="0" smtClean="0">
                <a:solidFill>
                  <a:srgbClr val="FF0000"/>
                </a:solidFill>
                <a:latin typeface="Courier"/>
                <a:cs typeface="Courier"/>
              </a:rPr>
              <a:t>1</a:t>
            </a:r>
            <a:r>
              <a:rPr lang="en-US" b="1" dirty="0" smtClean="0">
                <a:solidFill>
                  <a:srgbClr val="72FFFF"/>
                </a:solidFill>
                <a:latin typeface="Courier"/>
                <a:cs typeface="Courier"/>
              </a:rPr>
              <a:t>11</a:t>
            </a:r>
            <a:r>
              <a:rPr lang="en-US" b="1" dirty="0">
                <a:solidFill>
                  <a:srgbClr val="FC00FF"/>
                </a:solidFill>
                <a:latin typeface="Courier"/>
                <a:cs typeface="Courier"/>
              </a:rPr>
              <a:t>1</a:t>
            </a:r>
            <a:endParaRPr lang="en-US" b="1" dirty="0">
              <a:solidFill>
                <a:srgbClr val="72FFFF"/>
              </a:solidFill>
              <a:latin typeface="Courier"/>
              <a:cs typeface="Courier"/>
            </a:endParaRPr>
          </a:p>
        </p:txBody>
      </p:sp>
      <p:grpSp>
        <p:nvGrpSpPr>
          <p:cNvPr id="7" name="Group 6"/>
          <p:cNvGrpSpPr/>
          <p:nvPr/>
        </p:nvGrpSpPr>
        <p:grpSpPr>
          <a:xfrm>
            <a:off x="4570693" y="3595034"/>
            <a:ext cx="4040351" cy="1347500"/>
            <a:chOff x="4570693" y="3595034"/>
            <a:chExt cx="4040351" cy="1347500"/>
          </a:xfrm>
        </p:grpSpPr>
        <p:cxnSp>
          <p:nvCxnSpPr>
            <p:cNvPr id="4" name="Straight Arrow Connector 3"/>
            <p:cNvCxnSpPr/>
            <p:nvPr/>
          </p:nvCxnSpPr>
          <p:spPr>
            <a:xfrm flipH="1" flipV="1">
              <a:off x="4570693" y="3595034"/>
              <a:ext cx="565229" cy="45208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5331312" y="4019204"/>
              <a:ext cx="3279732" cy="923330"/>
            </a:xfrm>
            <a:prstGeom prst="rect">
              <a:avLst/>
            </a:prstGeom>
            <a:noFill/>
          </p:spPr>
          <p:txBody>
            <a:bodyPr wrap="square" rtlCol="0">
              <a:spAutoFit/>
            </a:bodyPr>
            <a:lstStyle/>
            <a:p>
              <a:r>
                <a:rPr lang="en-US" dirty="0" smtClean="0"/>
                <a:t>Example: This means the open interval (½, 1). Or (get used to it), (/2, 1).</a:t>
              </a:r>
              <a:endParaRPr lang="en-US" dirty="0"/>
            </a:p>
          </p:txBody>
        </p:sp>
      </p:grpSp>
    </p:spTree>
    <p:extLst>
      <p:ext uri="{BB962C8B-B14F-4D97-AF65-F5344CB8AC3E}">
        <p14:creationId xmlns:p14="http://schemas.microsoft.com/office/powerpoint/2010/main" val="32760587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519" y="250768"/>
            <a:ext cx="8167521" cy="677280"/>
          </a:xfrm>
        </p:spPr>
        <p:txBody>
          <a:bodyPr/>
          <a:lstStyle/>
          <a:p>
            <a:r>
              <a:rPr lang="en-US" sz="4000" dirty="0" smtClean="0"/>
              <a:t>Back to kinematics, with exact 2</a:t>
            </a:r>
            <a:r>
              <a:rPr lang="en-US" sz="4000" i="1" baseline="30000" dirty="0" smtClean="0"/>
              <a:t>k</a:t>
            </a:r>
            <a:endParaRPr lang="en-US" sz="4000" i="1" baseline="30000" dirty="0"/>
          </a:p>
        </p:txBody>
      </p:sp>
      <p:sp>
        <p:nvSpPr>
          <p:cNvPr id="3" name="TextBox 2"/>
          <p:cNvSpPr txBox="1"/>
          <p:nvPr/>
        </p:nvSpPr>
        <p:spPr>
          <a:xfrm>
            <a:off x="293083" y="1101292"/>
            <a:ext cx="3824029" cy="3908763"/>
          </a:xfrm>
          <a:prstGeom prst="rect">
            <a:avLst/>
          </a:prstGeom>
          <a:noFill/>
        </p:spPr>
        <p:txBody>
          <a:bodyPr wrap="square" rtlCol="0">
            <a:spAutoFit/>
          </a:bodyPr>
          <a:lstStyle/>
          <a:p>
            <a:pPr>
              <a:spcAft>
                <a:spcPts val="1200"/>
              </a:spcAft>
            </a:pPr>
            <a:r>
              <a:rPr lang="en-US" dirty="0" smtClean="0"/>
              <a:t>Split one dimension at a time. Needs only 1600 function evaluations (microseconds).</a:t>
            </a:r>
          </a:p>
          <a:p>
            <a:pPr>
              <a:spcAft>
                <a:spcPts val="1200"/>
              </a:spcAft>
            </a:pPr>
            <a:r>
              <a:rPr lang="en-US" dirty="0" smtClean="0"/>
              <a:t>Display six 2D graphs of </a:t>
            </a:r>
            <a:r>
              <a:rPr lang="en-US" i="1" dirty="0" smtClean="0"/>
              <a:t>c</a:t>
            </a:r>
            <a:r>
              <a:rPr lang="en-US" dirty="0" smtClean="0"/>
              <a:t> versus </a:t>
            </a:r>
            <a:r>
              <a:rPr lang="en-US" i="1" dirty="0" smtClean="0"/>
              <a:t>s</a:t>
            </a:r>
            <a:r>
              <a:rPr lang="en-US" dirty="0" smtClean="0"/>
              <a:t> (cosine versus sine… should converge to an arc)</a:t>
            </a:r>
            <a:endParaRPr lang="en-US" dirty="0"/>
          </a:p>
          <a:p>
            <a:pPr>
              <a:spcAft>
                <a:spcPts val="1200"/>
              </a:spcAft>
            </a:pPr>
            <a:r>
              <a:rPr lang="en-US" dirty="0" smtClean="0"/>
              <a:t>Here is what the </a:t>
            </a:r>
            <a:r>
              <a:rPr lang="en-US" i="1" dirty="0" smtClean="0"/>
              <a:t>rigorous bound </a:t>
            </a:r>
            <a:r>
              <a:rPr lang="en-US" dirty="0" smtClean="0"/>
              <a:t>looks like after one pass.</a:t>
            </a:r>
            <a:endParaRPr lang="en-US" dirty="0"/>
          </a:p>
          <a:p>
            <a:pPr>
              <a:spcAft>
                <a:spcPts val="1200"/>
              </a:spcAft>
            </a:pPr>
            <a:r>
              <a:rPr lang="en-US" dirty="0" smtClean="0"/>
              <a:t>Information = /uncertainty.</a:t>
            </a:r>
          </a:p>
          <a:p>
            <a:pPr>
              <a:spcAft>
                <a:spcPts val="1200"/>
              </a:spcAft>
            </a:pPr>
            <a:r>
              <a:rPr lang="en-US" dirty="0" smtClean="0"/>
              <a:t>Uncertainty = answer volume.</a:t>
            </a:r>
          </a:p>
          <a:p>
            <a:pPr>
              <a:spcAft>
                <a:spcPts val="1200"/>
              </a:spcAft>
            </a:pPr>
            <a:r>
              <a:rPr lang="en-US" dirty="0" smtClean="0"/>
              <a:t>Information increases by </a:t>
            </a:r>
            <a:r>
              <a:rPr lang="en-US" dirty="0" smtClean="0">
                <a:solidFill>
                  <a:srgbClr val="FFFF00"/>
                </a:solidFill>
              </a:rPr>
              <a:t>1661×</a:t>
            </a:r>
            <a:endParaRPr lang="en-US" dirty="0">
              <a:solidFill>
                <a:srgbClr val="FFFF00"/>
              </a:solidFill>
            </a:endParaRPr>
          </a:p>
        </p:txBody>
      </p:sp>
      <p:pic>
        <p:nvPicPr>
          <p:cNvPr id="6" name="Picture 5" descr="Screen Shot 2016-02-17 at 3.20.2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7828" y="1416492"/>
            <a:ext cx="4684957" cy="2967846"/>
          </a:xfrm>
          <a:prstGeom prst="rect">
            <a:avLst/>
          </a:prstGeom>
        </p:spPr>
      </p:pic>
    </p:spTree>
    <p:extLst>
      <p:ext uri="{BB962C8B-B14F-4D97-AF65-F5344CB8AC3E}">
        <p14:creationId xmlns:p14="http://schemas.microsoft.com/office/powerpoint/2010/main" val="9213588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519" y="250768"/>
            <a:ext cx="8167521" cy="677280"/>
          </a:xfrm>
        </p:spPr>
        <p:txBody>
          <a:bodyPr/>
          <a:lstStyle/>
          <a:p>
            <a:r>
              <a:rPr lang="en-US" sz="4000" dirty="0" smtClean="0"/>
              <a:t>Make a second pass</a:t>
            </a:r>
            <a:endParaRPr lang="en-US" sz="4000" i="1" baseline="30000" dirty="0"/>
          </a:p>
        </p:txBody>
      </p:sp>
      <p:sp>
        <p:nvSpPr>
          <p:cNvPr id="3" name="TextBox 2"/>
          <p:cNvSpPr txBox="1"/>
          <p:nvPr/>
        </p:nvSpPr>
        <p:spPr>
          <a:xfrm>
            <a:off x="153519" y="1603985"/>
            <a:ext cx="3824029" cy="2492990"/>
          </a:xfrm>
          <a:prstGeom prst="rect">
            <a:avLst/>
          </a:prstGeom>
          <a:noFill/>
        </p:spPr>
        <p:txBody>
          <a:bodyPr wrap="square" rtlCol="0">
            <a:spAutoFit/>
          </a:bodyPr>
          <a:lstStyle/>
          <a:p>
            <a:pPr>
              <a:spcAft>
                <a:spcPts val="1200"/>
              </a:spcAft>
            </a:pPr>
            <a:r>
              <a:rPr lang="en-US" dirty="0" smtClean="0"/>
              <a:t>Still using ultra-low precision</a:t>
            </a:r>
          </a:p>
          <a:p>
            <a:pPr>
              <a:spcAft>
                <a:spcPts val="1200"/>
              </a:spcAft>
            </a:pPr>
            <a:r>
              <a:rPr lang="en-US" dirty="0" smtClean="0"/>
              <a:t>Starting to look like arcs (angle ranges)</a:t>
            </a:r>
            <a:endParaRPr lang="en-US" dirty="0"/>
          </a:p>
          <a:p>
            <a:pPr>
              <a:spcAft>
                <a:spcPts val="1200"/>
              </a:spcAft>
            </a:pPr>
            <a:r>
              <a:rPr lang="en-US" dirty="0" smtClean="0"/>
              <a:t>457306 function evaluations (milliseconds if no parallelism used)</a:t>
            </a:r>
          </a:p>
          <a:p>
            <a:pPr>
              <a:spcAft>
                <a:spcPts val="1200"/>
              </a:spcAft>
            </a:pPr>
            <a:r>
              <a:rPr lang="en-US" dirty="0" smtClean="0"/>
              <a:t>Information increases by a factor of </a:t>
            </a:r>
            <a:r>
              <a:rPr lang="en-US" dirty="0" smtClean="0">
                <a:solidFill>
                  <a:srgbClr val="FFFF00"/>
                </a:solidFill>
              </a:rPr>
              <a:t>3.7×10</a:t>
            </a:r>
            <a:r>
              <a:rPr lang="en-US" baseline="30000" dirty="0" smtClean="0">
                <a:solidFill>
                  <a:srgbClr val="FFFF00"/>
                </a:solidFill>
              </a:rPr>
              <a:t>6</a:t>
            </a:r>
            <a:endParaRPr lang="en-US" baseline="30000" dirty="0">
              <a:solidFill>
                <a:srgbClr val="FFFF00"/>
              </a:solidFill>
            </a:endParaRPr>
          </a:p>
        </p:txBody>
      </p:sp>
      <p:pic>
        <p:nvPicPr>
          <p:cNvPr id="4" name="Picture 3" descr="Screen Shot 2016-02-17 at 3.20.4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5705" y="1395558"/>
            <a:ext cx="4734462" cy="2965841"/>
          </a:xfrm>
          <a:prstGeom prst="rect">
            <a:avLst/>
          </a:prstGeom>
        </p:spPr>
      </p:pic>
    </p:spTree>
    <p:extLst>
      <p:ext uri="{BB962C8B-B14F-4D97-AF65-F5344CB8AC3E}">
        <p14:creationId xmlns:p14="http://schemas.microsoft.com/office/powerpoint/2010/main" val="22652074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 y="250767"/>
            <a:ext cx="7543800" cy="1356103"/>
          </a:xfrm>
        </p:spPr>
        <p:txBody>
          <a:bodyPr/>
          <a:lstStyle/>
          <a:p>
            <a:r>
              <a:rPr lang="en-US" dirty="0" smtClean="0"/>
              <a:t>Break </a:t>
            </a:r>
            <a:r>
              <a:rPr lang="en-US" i="1" dirty="0" smtClean="0"/>
              <a:t>completely</a:t>
            </a:r>
            <a:r>
              <a:rPr lang="en-US" dirty="0" smtClean="0"/>
              <a:t> from</a:t>
            </a:r>
            <a:br>
              <a:rPr lang="en-US" dirty="0" smtClean="0"/>
            </a:br>
            <a:r>
              <a:rPr lang="en-US" dirty="0" smtClean="0"/>
              <a:t>IEEE 754 floats</a:t>
            </a:r>
            <a:r>
              <a:rPr lang="en-US" dirty="0"/>
              <a:t> </a:t>
            </a:r>
            <a:r>
              <a:rPr lang="en-US" dirty="0" smtClean="0"/>
              <a:t>and gain:</a:t>
            </a:r>
            <a:endParaRPr lang="en-US" dirty="0"/>
          </a:p>
        </p:txBody>
      </p:sp>
      <p:sp>
        <p:nvSpPr>
          <p:cNvPr id="3" name="TextBox 2"/>
          <p:cNvSpPr txBox="1"/>
          <p:nvPr/>
        </p:nvSpPr>
        <p:spPr>
          <a:xfrm>
            <a:off x="943897" y="1832645"/>
            <a:ext cx="8023122" cy="1569660"/>
          </a:xfrm>
          <a:prstGeom prst="rect">
            <a:avLst/>
          </a:prstGeom>
          <a:noFill/>
        </p:spPr>
        <p:txBody>
          <a:bodyPr wrap="square" rtlCol="0">
            <a:spAutoFit/>
          </a:bodyPr>
          <a:lstStyle/>
          <a:p>
            <a:pPr marL="342900" indent="-342900">
              <a:buFont typeface="Arial"/>
              <a:buChar char="•"/>
            </a:pPr>
            <a:r>
              <a:rPr lang="en-US" sz="2400" dirty="0" smtClean="0"/>
              <a:t>Computation with mathematical rigor</a:t>
            </a:r>
          </a:p>
          <a:p>
            <a:pPr marL="342900" indent="-342900">
              <a:buFont typeface="Arial"/>
              <a:buChar char="•"/>
            </a:pPr>
            <a:r>
              <a:rPr lang="en-US" sz="2400" dirty="0"/>
              <a:t>Robust set representations with a </a:t>
            </a:r>
            <a:r>
              <a:rPr lang="en-US" sz="2400" i="1" dirty="0"/>
              <a:t>fixed</a:t>
            </a:r>
            <a:r>
              <a:rPr lang="en-US" sz="2400" dirty="0"/>
              <a:t> number of </a:t>
            </a:r>
            <a:r>
              <a:rPr lang="en-US" sz="2400" dirty="0" smtClean="0"/>
              <a:t>bits</a:t>
            </a:r>
          </a:p>
          <a:p>
            <a:pPr marL="342900" indent="-342900">
              <a:buFont typeface="Arial"/>
              <a:buChar char="•"/>
            </a:pPr>
            <a:r>
              <a:rPr lang="en-US" sz="2400" dirty="0" smtClean="0"/>
              <a:t>1-clock binary ops with </a:t>
            </a:r>
            <a:r>
              <a:rPr lang="en-US" sz="2400" i="1" dirty="0" smtClean="0"/>
              <a:t>no</a:t>
            </a:r>
            <a:r>
              <a:rPr lang="en-US" sz="2400" dirty="0" smtClean="0"/>
              <a:t> exception cases</a:t>
            </a:r>
            <a:endParaRPr lang="en-US" sz="2400" dirty="0"/>
          </a:p>
          <a:p>
            <a:pPr marL="342900" indent="-342900">
              <a:buFont typeface="Arial"/>
              <a:buChar char="•"/>
            </a:pPr>
            <a:r>
              <a:rPr lang="en-US" sz="2400" dirty="0" smtClean="0"/>
              <a:t>Tractable “</a:t>
            </a:r>
            <a:r>
              <a:rPr lang="en-US" sz="2400" dirty="0"/>
              <a:t>e</a:t>
            </a:r>
            <a:r>
              <a:rPr lang="en-US" sz="2400" dirty="0" smtClean="0"/>
              <a:t>xhaustive </a:t>
            </a:r>
            <a:r>
              <a:rPr lang="en-US" sz="2400" dirty="0"/>
              <a:t>search” </a:t>
            </a:r>
            <a:r>
              <a:rPr lang="en-US" sz="2400" dirty="0" smtClean="0"/>
              <a:t>in high dimensions</a:t>
            </a:r>
          </a:p>
        </p:txBody>
      </p:sp>
      <p:sp>
        <p:nvSpPr>
          <p:cNvPr id="4" name="TextBox 3"/>
          <p:cNvSpPr txBox="1"/>
          <p:nvPr/>
        </p:nvSpPr>
        <p:spPr>
          <a:xfrm>
            <a:off x="938659" y="4172716"/>
            <a:ext cx="7266683" cy="461665"/>
          </a:xfrm>
          <a:prstGeom prst="rect">
            <a:avLst/>
          </a:prstGeom>
          <a:noFill/>
        </p:spPr>
        <p:txBody>
          <a:bodyPr wrap="none" rtlCol="0">
            <a:spAutoFit/>
          </a:bodyPr>
          <a:lstStyle/>
          <a:p>
            <a:pPr algn="ctr"/>
            <a:r>
              <a:rPr lang="en-US" sz="2400" dirty="0" smtClean="0">
                <a:solidFill>
                  <a:srgbClr val="FFFF00"/>
                </a:solidFill>
              </a:rPr>
              <a:t>Strategy: Get ultra-low precision right, </a:t>
            </a:r>
            <a:r>
              <a:rPr lang="en-US" sz="2400" b="1" dirty="0" smtClean="0">
                <a:solidFill>
                  <a:srgbClr val="FFFF00"/>
                </a:solidFill>
              </a:rPr>
              <a:t>then</a:t>
            </a:r>
            <a:r>
              <a:rPr lang="en-US" sz="2400" dirty="0" smtClean="0">
                <a:solidFill>
                  <a:srgbClr val="FFFF00"/>
                </a:solidFill>
              </a:rPr>
              <a:t> work up.</a:t>
            </a:r>
            <a:endParaRPr lang="en-US" sz="2400" dirty="0">
              <a:solidFill>
                <a:srgbClr val="FFFF00"/>
              </a:solidFill>
            </a:endParaRPr>
          </a:p>
        </p:txBody>
      </p:sp>
    </p:spTree>
    <p:extLst>
      <p:ext uri="{BB962C8B-B14F-4D97-AF65-F5344CB8AC3E}">
        <p14:creationId xmlns:p14="http://schemas.microsoft.com/office/powerpoint/2010/main" val="4205053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519" y="250768"/>
            <a:ext cx="8167521" cy="677280"/>
          </a:xfrm>
        </p:spPr>
        <p:txBody>
          <a:bodyPr/>
          <a:lstStyle/>
          <a:p>
            <a:r>
              <a:rPr lang="en-US" sz="4000" dirty="0" smtClean="0"/>
              <a:t>A third pass allows robot decision</a:t>
            </a:r>
            <a:endParaRPr lang="en-US" sz="4000" i="1" baseline="30000" dirty="0"/>
          </a:p>
        </p:txBody>
      </p:sp>
      <p:sp>
        <p:nvSpPr>
          <p:cNvPr id="3" name="TextBox 2"/>
          <p:cNvSpPr txBox="1"/>
          <p:nvPr/>
        </p:nvSpPr>
        <p:spPr>
          <a:xfrm>
            <a:off x="479473" y="1052446"/>
            <a:ext cx="3581814" cy="4031873"/>
          </a:xfrm>
          <a:prstGeom prst="rect">
            <a:avLst/>
          </a:prstGeom>
          <a:noFill/>
        </p:spPr>
        <p:txBody>
          <a:bodyPr wrap="square" rtlCol="0">
            <a:spAutoFit/>
          </a:bodyPr>
          <a:lstStyle/>
          <a:p>
            <a:pPr>
              <a:spcAft>
                <a:spcPts val="1200"/>
              </a:spcAft>
            </a:pPr>
            <a:r>
              <a:rPr lang="en-US" dirty="0" smtClean="0"/>
              <a:t>Transparency helps display 12 dimensions, 2 at a time.</a:t>
            </a:r>
          </a:p>
          <a:p>
            <a:pPr>
              <a:spcAft>
                <a:spcPts val="1200"/>
              </a:spcAft>
            </a:pPr>
            <a:r>
              <a:rPr lang="en-US" dirty="0" smtClean="0"/>
              <a:t>Starting to look like arcs (angle ranges).</a:t>
            </a:r>
            <a:endParaRPr lang="en-US" dirty="0"/>
          </a:p>
          <a:p>
            <a:pPr>
              <a:spcAft>
                <a:spcPts val="1200"/>
              </a:spcAft>
            </a:pPr>
            <a:r>
              <a:rPr lang="en-US" dirty="0" smtClean="0"/>
              <a:t>6 million function evaluations (milliseconds, with parallelism)</a:t>
            </a:r>
          </a:p>
          <a:p>
            <a:pPr>
              <a:spcAft>
                <a:spcPts val="1200"/>
              </a:spcAft>
            </a:pPr>
            <a:r>
              <a:rPr lang="en-US" dirty="0" smtClean="0"/>
              <a:t>Information increases by a factor of </a:t>
            </a:r>
            <a:r>
              <a:rPr lang="en-US" dirty="0" smtClean="0">
                <a:solidFill>
                  <a:srgbClr val="FFFF00"/>
                </a:solidFill>
              </a:rPr>
              <a:t>1.8×10</a:t>
            </a:r>
            <a:r>
              <a:rPr lang="en-US" baseline="30000" dirty="0" smtClean="0">
                <a:solidFill>
                  <a:srgbClr val="FFFF00"/>
                </a:solidFill>
              </a:rPr>
              <a:t>11</a:t>
            </a:r>
          </a:p>
          <a:p>
            <a:pPr>
              <a:spcAft>
                <a:spcPts val="1200"/>
              </a:spcAft>
            </a:pPr>
            <a:r>
              <a:rPr lang="en-US" dirty="0" smtClean="0"/>
              <a:t>Remember, this is a </a:t>
            </a:r>
            <a:r>
              <a:rPr lang="en-US" b="1" dirty="0" smtClean="0"/>
              <a:t>rigorous</a:t>
            </a:r>
            <a:r>
              <a:rPr lang="en-US" dirty="0" smtClean="0"/>
              <a:t> </a:t>
            </a:r>
            <a:r>
              <a:rPr lang="en-US" b="1" dirty="0" smtClean="0"/>
              <a:t>bound</a:t>
            </a:r>
            <a:r>
              <a:rPr lang="en-US" dirty="0"/>
              <a:t> </a:t>
            </a:r>
            <a:r>
              <a:rPr lang="en-US" dirty="0" smtClean="0"/>
              <a:t>of all possible solutions. Gradient-type searching with floats can only </a:t>
            </a:r>
            <a:r>
              <a:rPr lang="en-US" b="1" i="1" dirty="0" smtClean="0"/>
              <a:t>guess</a:t>
            </a:r>
            <a:r>
              <a:rPr lang="en-US" dirty="0"/>
              <a:t>.</a:t>
            </a:r>
            <a:endParaRPr lang="en-US" baseline="30000" dirty="0">
              <a:solidFill>
                <a:srgbClr val="FFFF00"/>
              </a:solidFill>
            </a:endParaRPr>
          </a:p>
        </p:txBody>
      </p:sp>
      <p:pic>
        <p:nvPicPr>
          <p:cNvPr id="5" name="Picture 4" descr="Screen Shot 2016-02-17 at 3.21.0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1785" y="1332758"/>
            <a:ext cx="4773055" cy="2932573"/>
          </a:xfrm>
          <a:prstGeom prst="rect">
            <a:avLst/>
          </a:prstGeom>
        </p:spPr>
      </p:pic>
    </p:spTree>
    <p:extLst>
      <p:ext uri="{BB962C8B-B14F-4D97-AF65-F5344CB8AC3E}">
        <p14:creationId xmlns:p14="http://schemas.microsoft.com/office/powerpoint/2010/main" val="23073362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1723" y="250768"/>
            <a:ext cx="5052184" cy="685800"/>
          </a:xfrm>
        </p:spPr>
        <p:txBody>
          <a:bodyPr/>
          <a:lstStyle/>
          <a:p>
            <a:r>
              <a:rPr lang="en-US" dirty="0" smtClean="0"/>
              <a:t>Unums II</a:t>
            </a:r>
            <a:endParaRPr lang="en-US" dirty="0"/>
          </a:p>
        </p:txBody>
      </p:sp>
      <p:sp>
        <p:nvSpPr>
          <p:cNvPr id="3" name="TextBox 2"/>
          <p:cNvSpPr txBox="1"/>
          <p:nvPr/>
        </p:nvSpPr>
        <p:spPr>
          <a:xfrm>
            <a:off x="3984527" y="1029467"/>
            <a:ext cx="4075242" cy="3693319"/>
          </a:xfrm>
          <a:prstGeom prst="rect">
            <a:avLst/>
          </a:prstGeom>
          <a:noFill/>
        </p:spPr>
        <p:txBody>
          <a:bodyPr wrap="square" rtlCol="0">
            <a:spAutoFit/>
          </a:bodyPr>
          <a:lstStyle/>
          <a:p>
            <a:r>
              <a:rPr lang="en-US" dirty="0" smtClean="0">
                <a:solidFill>
                  <a:srgbClr val="FFFF00"/>
                </a:solidFill>
              </a:rPr>
              <a:t>U</a:t>
            </a:r>
            <a:r>
              <a:rPr lang="en-US" dirty="0" smtClean="0"/>
              <a:t>niversal </a:t>
            </a:r>
            <a:r>
              <a:rPr lang="en-US" dirty="0" smtClean="0">
                <a:solidFill>
                  <a:srgbClr val="FFFF00"/>
                </a:solidFill>
              </a:rPr>
              <a:t>Num</a:t>
            </a:r>
            <a:r>
              <a:rPr lang="en-US" dirty="0" smtClean="0"/>
              <a:t>bers. They are like the original unums, but:</a:t>
            </a:r>
          </a:p>
          <a:p>
            <a:endParaRPr lang="en-US" dirty="0" smtClean="0"/>
          </a:p>
          <a:p>
            <a:pPr marL="285750" indent="-285750">
              <a:buFont typeface="Arial"/>
              <a:buChar char="•"/>
            </a:pPr>
            <a:r>
              <a:rPr lang="en-US" dirty="0" smtClean="0"/>
              <a:t>Fixed size</a:t>
            </a:r>
          </a:p>
          <a:p>
            <a:pPr marL="285750" indent="-285750">
              <a:buFont typeface="Arial"/>
              <a:buChar char="•"/>
            </a:pPr>
            <a:r>
              <a:rPr lang="en-US" i="1" dirty="0" smtClean="0"/>
              <a:t>Not</a:t>
            </a:r>
            <a:r>
              <a:rPr lang="en-US" dirty="0" smtClean="0"/>
              <a:t>  an extension of IEEE floats</a:t>
            </a:r>
          </a:p>
          <a:p>
            <a:pPr marL="285750" indent="-285750">
              <a:buFont typeface="Arial"/>
              <a:buChar char="•"/>
            </a:pPr>
            <a:r>
              <a:rPr lang="en-US" dirty="0" smtClean="0"/>
              <a:t>ULP size variance becomes </a:t>
            </a:r>
            <a:r>
              <a:rPr lang="en-US" i="1" dirty="0" smtClean="0"/>
              <a:t>sets</a:t>
            </a:r>
          </a:p>
          <a:p>
            <a:pPr marL="285750" indent="-285750">
              <a:buFont typeface="Arial"/>
              <a:buChar char="•"/>
            </a:pPr>
            <a:r>
              <a:rPr lang="en-US" dirty="0" smtClean="0"/>
              <a:t>No redundant representations</a:t>
            </a:r>
          </a:p>
          <a:p>
            <a:pPr marL="285750" indent="-285750">
              <a:buFont typeface="Arial"/>
              <a:buChar char="•"/>
            </a:pPr>
            <a:r>
              <a:rPr lang="en-US" dirty="0" smtClean="0"/>
              <a:t>No wasted bit patterns</a:t>
            </a:r>
          </a:p>
          <a:p>
            <a:pPr marL="285750" indent="-285750">
              <a:buFont typeface="Arial"/>
              <a:buChar char="•"/>
            </a:pPr>
            <a:r>
              <a:rPr lang="en-US" dirty="0" smtClean="0"/>
              <a:t>No NaN exceptions</a:t>
            </a:r>
          </a:p>
          <a:p>
            <a:pPr marL="285750" indent="-285750">
              <a:buFont typeface="Arial"/>
              <a:buChar char="•"/>
            </a:pPr>
            <a:r>
              <a:rPr lang="en-US" dirty="0" smtClean="0"/>
              <a:t>No penalty for using decimals!</a:t>
            </a:r>
          </a:p>
          <a:p>
            <a:pPr marL="285750" indent="-285750">
              <a:buFont typeface="Arial"/>
              <a:buChar char="•"/>
            </a:pPr>
            <a:r>
              <a:rPr lang="en-US" dirty="0" smtClean="0"/>
              <a:t>No errors in converting human-readable format to and from machine-readable format.</a:t>
            </a:r>
            <a:endParaRPr lang="en-US" dirty="0"/>
          </a:p>
        </p:txBody>
      </p:sp>
      <p:pic>
        <p:nvPicPr>
          <p:cNvPr id="4" name="Picture 3" descr="Screen Shot 2016-02-13 at 9.39.22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3320803" cy="5143500"/>
          </a:xfrm>
          <a:prstGeom prst="rect">
            <a:avLst/>
          </a:prstGeom>
        </p:spPr>
      </p:pic>
      <p:sp>
        <p:nvSpPr>
          <p:cNvPr id="5" name="TextBox 4"/>
          <p:cNvSpPr txBox="1"/>
          <p:nvPr/>
        </p:nvSpPr>
        <p:spPr>
          <a:xfrm>
            <a:off x="104672" y="2686448"/>
            <a:ext cx="1458434" cy="1477328"/>
          </a:xfrm>
          <a:prstGeom prst="rect">
            <a:avLst/>
          </a:prstGeom>
          <a:solidFill>
            <a:schemeClr val="tx2"/>
          </a:solidFill>
        </p:spPr>
        <p:txBody>
          <a:bodyPr wrap="square" rtlCol="0">
            <a:spAutoFit/>
          </a:bodyPr>
          <a:lstStyle/>
          <a:p>
            <a:r>
              <a:rPr lang="en-US" dirty="0" smtClean="0">
                <a:solidFill>
                  <a:schemeClr val="bg1"/>
                </a:solidFill>
              </a:rPr>
              <a:t>An example unum set with 1, 2, 5, 10, 20,… as the </a:t>
            </a:r>
            <a:r>
              <a:rPr lang="en-US" dirty="0">
                <a:solidFill>
                  <a:schemeClr val="bg1"/>
                </a:solidFill>
              </a:rPr>
              <a:t>“lattice” </a:t>
            </a:r>
            <a:r>
              <a:rPr lang="en-US" dirty="0" smtClean="0">
                <a:solidFill>
                  <a:schemeClr val="bg1"/>
                </a:solidFill>
              </a:rPr>
              <a:t> </a:t>
            </a:r>
            <a:endParaRPr lang="en-US" dirty="0">
              <a:solidFill>
                <a:schemeClr val="bg1"/>
              </a:solidFill>
            </a:endParaRPr>
          </a:p>
        </p:txBody>
      </p:sp>
      <p:sp>
        <p:nvSpPr>
          <p:cNvPr id="6" name="Slide Number Placeholder 5"/>
          <p:cNvSpPr>
            <a:spLocks noGrp="1"/>
          </p:cNvSpPr>
          <p:nvPr>
            <p:ph type="sldNum" sz="quarter" idx="4294967295"/>
          </p:nvPr>
        </p:nvSpPr>
        <p:spPr>
          <a:xfrm>
            <a:off x="822960" y="4661298"/>
            <a:ext cx="2133600" cy="228600"/>
          </a:xfrm>
          <a:prstGeom prst="rect">
            <a:avLst/>
          </a:prstGeom>
        </p:spPr>
        <p:txBody>
          <a:bodyPr/>
          <a:lstStyle/>
          <a:p>
            <a:fld id="{1789C0F2-17E0-497A-9BBE-0C73201AAFE3}" type="slidenum">
              <a:rPr lang="en-US" smtClean="0"/>
              <a:pPr/>
              <a:t>21</a:t>
            </a:fld>
            <a:endParaRPr lang="en-US" dirty="0"/>
          </a:p>
        </p:txBody>
      </p:sp>
    </p:spTree>
    <p:extLst>
      <p:ext uri="{BB962C8B-B14F-4D97-AF65-F5344CB8AC3E}">
        <p14:creationId xmlns:p14="http://schemas.microsoft.com/office/powerpoint/2010/main" val="21148254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to get serious</a:t>
            </a:r>
            <a:endParaRPr lang="en-US" dirty="0"/>
          </a:p>
        </p:txBody>
      </p:sp>
      <p:sp>
        <p:nvSpPr>
          <p:cNvPr id="3" name="TextBox 2"/>
          <p:cNvSpPr txBox="1"/>
          <p:nvPr/>
        </p:nvSpPr>
        <p:spPr>
          <a:xfrm>
            <a:off x="604565" y="1081556"/>
            <a:ext cx="7716475" cy="369332"/>
          </a:xfrm>
          <a:prstGeom prst="rect">
            <a:avLst/>
          </a:prstGeom>
          <a:solidFill>
            <a:srgbClr val="BBD7F8"/>
          </a:solidFill>
        </p:spPr>
        <p:txBody>
          <a:bodyPr wrap="none" rtlCol="0">
            <a:spAutoFit/>
          </a:bodyPr>
          <a:lstStyle/>
          <a:p>
            <a:r>
              <a:rPr lang="en-US" dirty="0" smtClean="0">
                <a:solidFill>
                  <a:srgbClr val="000000"/>
                </a:solidFill>
              </a:rPr>
              <a:t>What is the best possible use of an </a:t>
            </a:r>
            <a:r>
              <a:rPr lang="en-US" i="1" dirty="0" smtClean="0">
                <a:solidFill>
                  <a:srgbClr val="000000"/>
                </a:solidFill>
              </a:rPr>
              <a:t>8-bit byte </a:t>
            </a:r>
            <a:r>
              <a:rPr lang="en-US" dirty="0" smtClean="0">
                <a:solidFill>
                  <a:srgbClr val="000000"/>
                </a:solidFill>
              </a:rPr>
              <a:t>for real-valued calculations?</a:t>
            </a:r>
            <a:endParaRPr lang="en-US" dirty="0">
              <a:solidFill>
                <a:srgbClr val="000000"/>
              </a:solidFill>
            </a:endParaRPr>
          </a:p>
        </p:txBody>
      </p:sp>
      <p:sp>
        <p:nvSpPr>
          <p:cNvPr id="4" name="TextBox 3"/>
          <p:cNvSpPr txBox="1"/>
          <p:nvPr/>
        </p:nvSpPr>
        <p:spPr>
          <a:xfrm>
            <a:off x="188411" y="1925868"/>
            <a:ext cx="4696298" cy="2585323"/>
          </a:xfrm>
          <a:prstGeom prst="rect">
            <a:avLst/>
          </a:prstGeom>
          <a:noFill/>
        </p:spPr>
        <p:txBody>
          <a:bodyPr wrap="square" rtlCol="0">
            <a:spAutoFit/>
          </a:bodyPr>
          <a:lstStyle/>
          <a:p>
            <a:r>
              <a:rPr lang="en-US" dirty="0" smtClean="0"/>
              <a:t>Start with kindergarten numbers:</a:t>
            </a:r>
            <a:br>
              <a:rPr lang="en-US" dirty="0" smtClean="0"/>
            </a:br>
            <a:r>
              <a:rPr lang="en-US" dirty="0" smtClean="0"/>
              <a:t>1, 2, 3, 4, 5, 6, 7, 8, 9, 10.</a:t>
            </a:r>
          </a:p>
          <a:p>
            <a:endParaRPr lang="en-US" dirty="0" smtClean="0"/>
          </a:p>
          <a:p>
            <a:r>
              <a:rPr lang="en-US" dirty="0" smtClean="0"/>
              <a:t>Divide by 10 to center the set about 1:</a:t>
            </a:r>
            <a:br>
              <a:rPr lang="en-US" dirty="0" smtClean="0"/>
            </a:br>
            <a:r>
              <a:rPr lang="en-US" dirty="0" smtClean="0"/>
              <a:t>0.1, 0.2, 0.3, 0.4, 0.5, 0.6, 0.7, 0.8, 0.9, </a:t>
            </a:r>
            <a:br>
              <a:rPr lang="en-US" dirty="0" smtClean="0"/>
            </a:br>
            <a:r>
              <a:rPr lang="en-US" dirty="0" smtClean="0"/>
              <a:t>1, 2, 3, 4, 5, 6, 7, 8, 9, 10</a:t>
            </a:r>
          </a:p>
          <a:p>
            <a:endParaRPr lang="en-US" dirty="0" smtClean="0"/>
          </a:p>
          <a:p>
            <a:r>
              <a:rPr lang="en-US" dirty="0" smtClean="0"/>
              <a:t>This has the classic problem with decimal IEEE floats: “</a:t>
            </a:r>
            <a:r>
              <a:rPr lang="en-US" b="1" i="1" dirty="0" smtClean="0"/>
              <a:t>wobbling precision</a:t>
            </a:r>
            <a:r>
              <a:rPr lang="en-US" dirty="0" smtClean="0"/>
              <a:t>.”</a:t>
            </a:r>
            <a:endParaRPr lang="en-US" dirty="0" smtClean="0">
              <a:solidFill>
                <a:srgbClr val="FFFF00"/>
              </a:solidFill>
            </a:endParaRPr>
          </a:p>
        </p:txBody>
      </p:sp>
      <p:pic>
        <p:nvPicPr>
          <p:cNvPr id="5" name="Picture 4" descr="Screen Shot 2016-02-14 at 12.20.5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708" y="1925868"/>
            <a:ext cx="4096177" cy="2490532"/>
          </a:xfrm>
          <a:prstGeom prst="rect">
            <a:avLst/>
          </a:prstGeom>
        </p:spPr>
      </p:pic>
      <p:grpSp>
        <p:nvGrpSpPr>
          <p:cNvPr id="10" name="Group 9"/>
          <p:cNvGrpSpPr/>
          <p:nvPr/>
        </p:nvGrpSpPr>
        <p:grpSpPr>
          <a:xfrm>
            <a:off x="5331312" y="2358492"/>
            <a:ext cx="2721480" cy="1953818"/>
            <a:chOff x="5331312" y="2358492"/>
            <a:chExt cx="2721480" cy="1953818"/>
          </a:xfrm>
        </p:grpSpPr>
        <p:sp>
          <p:nvSpPr>
            <p:cNvPr id="6" name="Oval 5"/>
            <p:cNvSpPr/>
            <p:nvPr/>
          </p:nvSpPr>
          <p:spPr>
            <a:xfrm>
              <a:off x="6573422" y="3586582"/>
              <a:ext cx="725728" cy="725728"/>
            </a:xfrm>
            <a:prstGeom prst="ellipse">
              <a:avLst/>
            </a:prstGeom>
            <a:noFill/>
            <a:ln w="38100" cmpd="sng">
              <a:solidFill>
                <a:srgbClr val="FF66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TextBox 6"/>
            <p:cNvSpPr txBox="1"/>
            <p:nvPr/>
          </p:nvSpPr>
          <p:spPr>
            <a:xfrm>
              <a:off x="5331312" y="2358492"/>
              <a:ext cx="2721480" cy="923330"/>
            </a:xfrm>
            <a:prstGeom prst="rect">
              <a:avLst/>
            </a:prstGeom>
            <a:noFill/>
          </p:spPr>
          <p:txBody>
            <a:bodyPr wrap="square" rtlCol="0">
              <a:spAutoFit/>
            </a:bodyPr>
            <a:lstStyle/>
            <a:p>
              <a:r>
                <a:rPr lang="en-US" dirty="0" smtClean="0">
                  <a:solidFill>
                    <a:srgbClr val="FF6600"/>
                  </a:solidFill>
                </a:rPr>
                <a:t>Deviations from smooth exponential lead to information loss</a:t>
              </a:r>
              <a:endParaRPr lang="en-US" dirty="0">
                <a:solidFill>
                  <a:srgbClr val="FF6600"/>
                </a:solidFill>
              </a:endParaRPr>
            </a:p>
          </p:txBody>
        </p:sp>
        <p:cxnSp>
          <p:nvCxnSpPr>
            <p:cNvPr id="9" name="Straight Arrow Connector 8"/>
            <p:cNvCxnSpPr/>
            <p:nvPr/>
          </p:nvCxnSpPr>
          <p:spPr>
            <a:xfrm>
              <a:off x="6433859" y="3281822"/>
              <a:ext cx="258192" cy="304760"/>
            </a:xfrm>
            <a:prstGeom prst="straightConnector1">
              <a:avLst/>
            </a:prstGeom>
            <a:ln>
              <a:solidFill>
                <a:srgbClr val="FF6600"/>
              </a:solidFill>
              <a:tailEnd type="stealth" w="lg" len="lg"/>
            </a:ln>
          </p:spPr>
          <p:style>
            <a:lnRef idx="2">
              <a:schemeClr val="accent1"/>
            </a:lnRef>
            <a:fillRef idx="0">
              <a:schemeClr val="accent1"/>
            </a:fillRef>
            <a:effectRef idx="1">
              <a:schemeClr val="accent1"/>
            </a:effectRef>
            <a:fontRef idx="minor">
              <a:schemeClr val="tx1"/>
            </a:fontRef>
          </p:style>
        </p:cxnSp>
      </p:grpSp>
      <p:sp>
        <p:nvSpPr>
          <p:cNvPr id="8" name="TextBox 7"/>
          <p:cNvSpPr txBox="1"/>
          <p:nvPr/>
        </p:nvSpPr>
        <p:spPr>
          <a:xfrm>
            <a:off x="8051499" y="4154790"/>
            <a:ext cx="929386" cy="261610"/>
          </a:xfrm>
          <a:prstGeom prst="rect">
            <a:avLst/>
          </a:prstGeom>
          <a:noFill/>
        </p:spPr>
        <p:txBody>
          <a:bodyPr wrap="none" rtlCol="0">
            <a:spAutoFit/>
          </a:bodyPr>
          <a:lstStyle/>
          <a:p>
            <a:r>
              <a:rPr lang="en-US" sz="1100" dirty="0" smtClean="0">
                <a:solidFill>
                  <a:schemeClr val="bg1"/>
                </a:solidFill>
              </a:rPr>
              <a:t>set member</a:t>
            </a:r>
            <a:endParaRPr lang="en-US" sz="1100" dirty="0">
              <a:solidFill>
                <a:schemeClr val="bg1"/>
              </a:solidFill>
            </a:endParaRPr>
          </a:p>
        </p:txBody>
      </p:sp>
      <p:sp>
        <p:nvSpPr>
          <p:cNvPr id="11" name="TextBox 10"/>
          <p:cNvSpPr txBox="1"/>
          <p:nvPr/>
        </p:nvSpPr>
        <p:spPr>
          <a:xfrm>
            <a:off x="5245106" y="1899268"/>
            <a:ext cx="521898" cy="261610"/>
          </a:xfrm>
          <a:prstGeom prst="rect">
            <a:avLst/>
          </a:prstGeom>
          <a:noFill/>
        </p:spPr>
        <p:txBody>
          <a:bodyPr wrap="none" rtlCol="0">
            <a:spAutoFit/>
          </a:bodyPr>
          <a:lstStyle/>
          <a:p>
            <a:r>
              <a:rPr lang="en-US" sz="1100" dirty="0" smtClean="0">
                <a:solidFill>
                  <a:schemeClr val="bg1"/>
                </a:solidFill>
              </a:rPr>
              <a:t>value</a:t>
            </a:r>
            <a:endParaRPr lang="en-US" sz="1100" dirty="0">
              <a:solidFill>
                <a:schemeClr val="bg1"/>
              </a:solidFill>
            </a:endParaRPr>
          </a:p>
        </p:txBody>
      </p:sp>
    </p:spTree>
    <p:extLst>
      <p:ext uri="{BB962C8B-B14F-4D97-AF65-F5344CB8AC3E}">
        <p14:creationId xmlns:p14="http://schemas.microsoft.com/office/powerpoint/2010/main" val="19156520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 y="250767"/>
            <a:ext cx="7543800" cy="1340167"/>
          </a:xfrm>
        </p:spPr>
        <p:txBody>
          <a:bodyPr/>
          <a:lstStyle/>
          <a:p>
            <a:r>
              <a:rPr lang="en-US" i="1" dirty="0" smtClean="0"/>
              <a:t>Reciprocal closure </a:t>
            </a:r>
            <a:r>
              <a:rPr lang="en-US" dirty="0" smtClean="0"/>
              <a:t>cures wobbling precision</a:t>
            </a:r>
            <a:endParaRPr lang="en-US" dirty="0"/>
          </a:p>
        </p:txBody>
      </p:sp>
      <p:sp>
        <p:nvSpPr>
          <p:cNvPr id="4" name="TextBox 3"/>
          <p:cNvSpPr txBox="1"/>
          <p:nvPr/>
        </p:nvSpPr>
        <p:spPr>
          <a:xfrm>
            <a:off x="320994" y="1586917"/>
            <a:ext cx="3684467" cy="3139321"/>
          </a:xfrm>
          <a:prstGeom prst="rect">
            <a:avLst/>
          </a:prstGeom>
          <a:noFill/>
        </p:spPr>
        <p:txBody>
          <a:bodyPr wrap="square" rtlCol="0">
            <a:spAutoFit/>
          </a:bodyPr>
          <a:lstStyle/>
          <a:p>
            <a:r>
              <a:rPr lang="en-US" dirty="0" smtClean="0"/>
              <a:t>Unite set with the reciprocals of the values, guaranteeing closure:</a:t>
            </a:r>
          </a:p>
          <a:p>
            <a:endParaRPr lang="en-US" dirty="0"/>
          </a:p>
          <a:p>
            <a:r>
              <a:rPr lang="en-US" dirty="0">
                <a:solidFill>
                  <a:srgbClr val="FFFF00"/>
                </a:solidFill>
              </a:rPr>
              <a:t>0.1</a:t>
            </a:r>
            <a:r>
              <a:rPr lang="en-US" dirty="0" smtClean="0">
                <a:solidFill>
                  <a:srgbClr val="FFFF00"/>
                </a:solidFill>
              </a:rPr>
              <a:t>, </a:t>
            </a:r>
            <a:r>
              <a:rPr lang="en-US" dirty="0" smtClean="0">
                <a:solidFill>
                  <a:srgbClr val="FF6600"/>
                </a:solidFill>
              </a:rPr>
              <a:t>/9, 0.125, /7, /6, </a:t>
            </a:r>
            <a:r>
              <a:rPr lang="en-US" dirty="0">
                <a:solidFill>
                  <a:srgbClr val="FFFF00"/>
                </a:solidFill>
              </a:rPr>
              <a:t>0.2, </a:t>
            </a:r>
            <a:r>
              <a:rPr lang="en-US" dirty="0">
                <a:solidFill>
                  <a:srgbClr val="FF6600"/>
                </a:solidFill>
              </a:rPr>
              <a:t>0.25, </a:t>
            </a:r>
            <a:r>
              <a:rPr lang="en-US" dirty="0">
                <a:solidFill>
                  <a:srgbClr val="FFFF00"/>
                </a:solidFill>
              </a:rPr>
              <a:t>0.3</a:t>
            </a:r>
            <a:r>
              <a:rPr lang="en-US" dirty="0" smtClean="0">
                <a:solidFill>
                  <a:srgbClr val="FFFF00"/>
                </a:solidFill>
              </a:rPr>
              <a:t>, </a:t>
            </a:r>
            <a:r>
              <a:rPr lang="en-US" dirty="0" smtClean="0">
                <a:solidFill>
                  <a:srgbClr val="FF6600"/>
                </a:solidFill>
              </a:rPr>
              <a:t>/3,</a:t>
            </a:r>
            <a:r>
              <a:rPr lang="en-US" dirty="0" smtClean="0">
                <a:solidFill>
                  <a:srgbClr val="FFFF00"/>
                </a:solidFill>
              </a:rPr>
              <a:t> 0.4</a:t>
            </a:r>
            <a:r>
              <a:rPr lang="en-US" dirty="0">
                <a:solidFill>
                  <a:srgbClr val="FFFF00"/>
                </a:solidFill>
              </a:rPr>
              <a:t>, 0.5, 0.6, 0.7, 0.8, </a:t>
            </a:r>
            <a:r>
              <a:rPr lang="en-US" dirty="0" smtClean="0">
                <a:solidFill>
                  <a:srgbClr val="FFFF00"/>
                </a:solidFill>
              </a:rPr>
              <a:t>0.9,</a:t>
            </a:r>
            <a:br>
              <a:rPr lang="en-US" dirty="0" smtClean="0">
                <a:solidFill>
                  <a:srgbClr val="FFFF00"/>
                </a:solidFill>
              </a:rPr>
            </a:br>
            <a:r>
              <a:rPr lang="en-US" dirty="0" smtClean="0">
                <a:solidFill>
                  <a:srgbClr val="FFFF00"/>
                </a:solidFill>
              </a:rPr>
              <a:t/>
            </a:r>
            <a:br>
              <a:rPr lang="en-US" dirty="0" smtClean="0">
                <a:solidFill>
                  <a:srgbClr val="FFFF00"/>
                </a:solidFill>
              </a:rPr>
            </a:br>
            <a:r>
              <a:rPr lang="en-US" dirty="0" smtClean="0">
                <a:solidFill>
                  <a:srgbClr val="FFFF00"/>
                </a:solidFill>
              </a:rPr>
              <a:t>1, </a:t>
            </a:r>
            <a:r>
              <a:rPr lang="en-US" dirty="0" smtClean="0">
                <a:solidFill>
                  <a:srgbClr val="FF6600"/>
                </a:solidFill>
              </a:rPr>
              <a:t>/0.9, 1.25, /0.7, /0.6, </a:t>
            </a:r>
            <a:r>
              <a:rPr lang="en-US" dirty="0">
                <a:solidFill>
                  <a:srgbClr val="FFFF00"/>
                </a:solidFill>
              </a:rPr>
              <a:t>2, </a:t>
            </a:r>
            <a:r>
              <a:rPr lang="en-US" dirty="0">
                <a:solidFill>
                  <a:srgbClr val="FF6600"/>
                </a:solidFill>
              </a:rPr>
              <a:t>2.5, </a:t>
            </a:r>
            <a:r>
              <a:rPr lang="en-US" dirty="0" smtClean="0">
                <a:solidFill>
                  <a:srgbClr val="FF6600"/>
                </a:solidFill>
              </a:rPr>
              <a:t/>
            </a:r>
            <a:br>
              <a:rPr lang="en-US" dirty="0" smtClean="0">
                <a:solidFill>
                  <a:srgbClr val="FF6600"/>
                </a:solidFill>
              </a:rPr>
            </a:br>
            <a:r>
              <a:rPr lang="en-US" dirty="0" smtClean="0">
                <a:solidFill>
                  <a:srgbClr val="FFFF00"/>
                </a:solidFill>
              </a:rPr>
              <a:t>3, </a:t>
            </a:r>
            <a:r>
              <a:rPr lang="en-US" dirty="0" smtClean="0">
                <a:solidFill>
                  <a:srgbClr val="FF6600"/>
                </a:solidFill>
              </a:rPr>
              <a:t>/0.3, </a:t>
            </a:r>
            <a:r>
              <a:rPr lang="en-US" dirty="0">
                <a:solidFill>
                  <a:srgbClr val="FFFF00"/>
                </a:solidFill>
              </a:rPr>
              <a:t>4, 5, 6, 7, 8, 9, </a:t>
            </a:r>
            <a:r>
              <a:rPr lang="en-US" dirty="0" smtClean="0">
                <a:solidFill>
                  <a:srgbClr val="FFFF00"/>
                </a:solidFill>
              </a:rPr>
              <a:t>10</a:t>
            </a:r>
          </a:p>
          <a:p>
            <a:endParaRPr lang="en-US" dirty="0">
              <a:solidFill>
                <a:srgbClr val="FFFF00"/>
              </a:solidFill>
            </a:endParaRPr>
          </a:p>
          <a:p>
            <a:r>
              <a:rPr lang="en-US" dirty="0" smtClean="0"/>
              <a:t>That’s 30 numbers. Room for 33 more.</a:t>
            </a:r>
          </a:p>
        </p:txBody>
      </p:sp>
      <p:pic>
        <p:nvPicPr>
          <p:cNvPr id="5" name="Picture 4" descr="Screen Shot 2016-02-14 at 12.33.2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1069" y="1737468"/>
            <a:ext cx="4838985" cy="2851842"/>
          </a:xfrm>
          <a:prstGeom prst="rect">
            <a:avLst/>
          </a:prstGeom>
        </p:spPr>
      </p:pic>
      <p:sp>
        <p:nvSpPr>
          <p:cNvPr id="6" name="TextBox 5"/>
          <p:cNvSpPr txBox="1"/>
          <p:nvPr/>
        </p:nvSpPr>
        <p:spPr>
          <a:xfrm>
            <a:off x="4780038" y="2860892"/>
            <a:ext cx="2135314" cy="369332"/>
          </a:xfrm>
          <a:prstGeom prst="rect">
            <a:avLst/>
          </a:prstGeom>
          <a:noFill/>
        </p:spPr>
        <p:txBody>
          <a:bodyPr wrap="square" rtlCol="0">
            <a:spAutoFit/>
          </a:bodyPr>
          <a:lstStyle/>
          <a:p>
            <a:pPr algn="ctr"/>
            <a:r>
              <a:rPr lang="en-US" dirty="0" smtClean="0">
                <a:solidFill>
                  <a:srgbClr val="FF6600"/>
                </a:solidFill>
              </a:rPr>
              <a:t>No “kinks”!</a:t>
            </a:r>
            <a:endParaRPr lang="en-US" dirty="0">
              <a:solidFill>
                <a:srgbClr val="FF6600"/>
              </a:solidFill>
            </a:endParaRPr>
          </a:p>
        </p:txBody>
      </p:sp>
      <p:sp>
        <p:nvSpPr>
          <p:cNvPr id="7" name="TextBox 6"/>
          <p:cNvSpPr txBox="1"/>
          <p:nvPr/>
        </p:nvSpPr>
        <p:spPr>
          <a:xfrm>
            <a:off x="8341177" y="4162492"/>
            <a:ext cx="702016" cy="430887"/>
          </a:xfrm>
          <a:prstGeom prst="rect">
            <a:avLst/>
          </a:prstGeom>
          <a:noFill/>
        </p:spPr>
        <p:txBody>
          <a:bodyPr wrap="none" rtlCol="0">
            <a:spAutoFit/>
          </a:bodyPr>
          <a:lstStyle/>
          <a:p>
            <a:pPr algn="ctr">
              <a:lnSpc>
                <a:spcPts val="1200"/>
              </a:lnSpc>
            </a:pPr>
            <a:r>
              <a:rPr lang="en-US" sz="1100" dirty="0" smtClean="0">
                <a:solidFill>
                  <a:schemeClr val="bg1"/>
                </a:solidFill>
              </a:rPr>
              <a:t>set</a:t>
            </a:r>
          </a:p>
          <a:p>
            <a:pPr algn="ctr"/>
            <a:r>
              <a:rPr lang="en-US" sz="1100" dirty="0" smtClean="0">
                <a:solidFill>
                  <a:schemeClr val="bg1"/>
                </a:solidFill>
              </a:rPr>
              <a:t>member</a:t>
            </a:r>
            <a:endParaRPr lang="en-US" sz="1100" dirty="0">
              <a:solidFill>
                <a:schemeClr val="bg1"/>
              </a:solidFill>
            </a:endParaRPr>
          </a:p>
        </p:txBody>
      </p:sp>
      <p:sp>
        <p:nvSpPr>
          <p:cNvPr id="8" name="TextBox 7"/>
          <p:cNvSpPr txBox="1"/>
          <p:nvPr/>
        </p:nvSpPr>
        <p:spPr>
          <a:xfrm>
            <a:off x="4519089" y="1768463"/>
            <a:ext cx="521898" cy="261610"/>
          </a:xfrm>
          <a:prstGeom prst="rect">
            <a:avLst/>
          </a:prstGeom>
          <a:noFill/>
        </p:spPr>
        <p:txBody>
          <a:bodyPr wrap="none" rtlCol="0">
            <a:spAutoFit/>
          </a:bodyPr>
          <a:lstStyle/>
          <a:p>
            <a:r>
              <a:rPr lang="en-US" sz="1100" dirty="0" smtClean="0">
                <a:solidFill>
                  <a:schemeClr val="bg1"/>
                </a:solidFill>
              </a:rPr>
              <a:t>value</a:t>
            </a:r>
            <a:endParaRPr lang="en-US" sz="1100" dirty="0">
              <a:solidFill>
                <a:schemeClr val="bg1"/>
              </a:solidFill>
            </a:endParaRPr>
          </a:p>
        </p:txBody>
      </p:sp>
    </p:spTree>
    <p:extLst>
      <p:ext uri="{BB962C8B-B14F-4D97-AF65-F5344CB8AC3E}">
        <p14:creationId xmlns:p14="http://schemas.microsoft.com/office/powerpoint/2010/main" val="10789393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89563" y="334935"/>
            <a:ext cx="2875000" cy="2677656"/>
          </a:xfrm>
          <a:prstGeom prst="rect">
            <a:avLst/>
          </a:prstGeom>
        </p:spPr>
        <p:txBody>
          <a:bodyPr wrap="square">
            <a:spAutoFit/>
          </a:bodyPr>
          <a:lstStyle/>
          <a:p>
            <a:r>
              <a:rPr lang="en-US" sz="2400" dirty="0"/>
              <a:t>“Tapered Precision” reduces relative accuracy for extreme </a:t>
            </a:r>
            <a:r>
              <a:rPr lang="en-US" sz="2400" dirty="0" smtClean="0"/>
              <a:t>magnitudes, allowing larger dynamic range.</a:t>
            </a:r>
            <a:endParaRPr lang="en-US" sz="2400" dirty="0"/>
          </a:p>
        </p:txBody>
      </p:sp>
      <p:grpSp>
        <p:nvGrpSpPr>
          <p:cNvPr id="81" name="Group 80"/>
          <p:cNvGrpSpPr/>
          <p:nvPr/>
        </p:nvGrpSpPr>
        <p:grpSpPr>
          <a:xfrm>
            <a:off x="22903" y="73695"/>
            <a:ext cx="4917631" cy="4944122"/>
            <a:chOff x="23717" y="669083"/>
            <a:chExt cx="4324183" cy="4347477"/>
          </a:xfrm>
        </p:grpSpPr>
        <p:sp>
          <p:nvSpPr>
            <p:cNvPr id="3" name="Freeform 2"/>
            <p:cNvSpPr/>
            <p:nvPr/>
          </p:nvSpPr>
          <p:spPr>
            <a:xfrm>
              <a:off x="96817" y="711734"/>
              <a:ext cx="4204858" cy="4252300"/>
            </a:xfrm>
            <a:custGeom>
              <a:avLst/>
              <a:gdLst>
                <a:gd name="connsiteX0" fmla="*/ 0 w 2309910"/>
                <a:gd name="connsiteY0" fmla="*/ 0 h 4110081"/>
                <a:gd name="connsiteX1" fmla="*/ 1887793 w 2309910"/>
                <a:gd name="connsiteY1" fmla="*/ 1244179 h 4110081"/>
                <a:gd name="connsiteX2" fmla="*/ 2273933 w 2309910"/>
                <a:gd name="connsiteY2" fmla="*/ 2951707 h 4110081"/>
                <a:gd name="connsiteX3" fmla="*/ 1278551 w 2309910"/>
                <a:gd name="connsiteY3" fmla="*/ 4110081 h 4110081"/>
                <a:gd name="connsiteX0" fmla="*/ 609242 w 1031359"/>
                <a:gd name="connsiteY0" fmla="*/ 0 h 2865902"/>
                <a:gd name="connsiteX1" fmla="*/ 995382 w 1031359"/>
                <a:gd name="connsiteY1" fmla="*/ 1707528 h 2865902"/>
                <a:gd name="connsiteX2" fmla="*/ 0 w 1031359"/>
                <a:gd name="connsiteY2" fmla="*/ 2865902 h 2865902"/>
                <a:gd name="connsiteX0" fmla="*/ 0 w 8763860"/>
                <a:gd name="connsiteY0" fmla="*/ 0 h 4745041"/>
                <a:gd name="connsiteX1" fmla="*/ 8392101 w 8763860"/>
                <a:gd name="connsiteY1" fmla="*/ 3586667 h 4745041"/>
                <a:gd name="connsiteX2" fmla="*/ 7396719 w 8763860"/>
                <a:gd name="connsiteY2" fmla="*/ 4745041 h 4745041"/>
                <a:gd name="connsiteX0" fmla="*/ 0 w 8763860"/>
                <a:gd name="connsiteY0" fmla="*/ 0 h 4745041"/>
                <a:gd name="connsiteX1" fmla="*/ 8392101 w 8763860"/>
                <a:gd name="connsiteY1" fmla="*/ 3586667 h 4745041"/>
                <a:gd name="connsiteX2" fmla="*/ 7396719 w 8763860"/>
                <a:gd name="connsiteY2" fmla="*/ 4745041 h 4745041"/>
                <a:gd name="connsiteX0" fmla="*/ 0 w 8763860"/>
                <a:gd name="connsiteY0" fmla="*/ 8 h 4745049"/>
                <a:gd name="connsiteX1" fmla="*/ 8392101 w 8763860"/>
                <a:gd name="connsiteY1" fmla="*/ 3586675 h 4745049"/>
                <a:gd name="connsiteX2" fmla="*/ 7396719 w 8763860"/>
                <a:gd name="connsiteY2" fmla="*/ 4745049 h 4745049"/>
                <a:gd name="connsiteX0" fmla="*/ 0 w 7396719"/>
                <a:gd name="connsiteY0" fmla="*/ 31 h 4745072"/>
                <a:gd name="connsiteX1" fmla="*/ 3784168 w 7396719"/>
                <a:gd name="connsiteY1" fmla="*/ 1561690 h 4745072"/>
                <a:gd name="connsiteX2" fmla="*/ 7396719 w 7396719"/>
                <a:gd name="connsiteY2" fmla="*/ 4745072 h 4745072"/>
                <a:gd name="connsiteX0" fmla="*/ 0 w 5337308"/>
                <a:gd name="connsiteY0" fmla="*/ 36 h 5388618"/>
                <a:gd name="connsiteX1" fmla="*/ 3784168 w 5337308"/>
                <a:gd name="connsiteY1" fmla="*/ 1561695 h 5388618"/>
                <a:gd name="connsiteX2" fmla="*/ 5337308 w 5337308"/>
                <a:gd name="connsiteY2" fmla="*/ 5388618 h 5388618"/>
                <a:gd name="connsiteX0" fmla="*/ 0 w 5723447"/>
                <a:gd name="connsiteY0" fmla="*/ 33 h 4882363"/>
                <a:gd name="connsiteX1" fmla="*/ 3784168 w 5723447"/>
                <a:gd name="connsiteY1" fmla="*/ 1561692 h 4882363"/>
                <a:gd name="connsiteX2" fmla="*/ 5723447 w 5723447"/>
                <a:gd name="connsiteY2" fmla="*/ 4882363 h 4882363"/>
                <a:gd name="connsiteX0" fmla="*/ 0 w 5732028"/>
                <a:gd name="connsiteY0" fmla="*/ 34 h 5122619"/>
                <a:gd name="connsiteX1" fmla="*/ 3784168 w 5732028"/>
                <a:gd name="connsiteY1" fmla="*/ 1561693 h 5122619"/>
                <a:gd name="connsiteX2" fmla="*/ 5732028 w 5732028"/>
                <a:gd name="connsiteY2" fmla="*/ 5122619 h 5122619"/>
                <a:gd name="connsiteX0" fmla="*/ 0 w 5732028"/>
                <a:gd name="connsiteY0" fmla="*/ 34 h 5122619"/>
                <a:gd name="connsiteX1" fmla="*/ 3784168 w 5732028"/>
                <a:gd name="connsiteY1" fmla="*/ 1561693 h 5122619"/>
                <a:gd name="connsiteX2" fmla="*/ 5732028 w 5732028"/>
                <a:gd name="connsiteY2" fmla="*/ 5122619 h 5122619"/>
                <a:gd name="connsiteX0" fmla="*/ 0 w 5732028"/>
                <a:gd name="connsiteY0" fmla="*/ 34 h 5122619"/>
                <a:gd name="connsiteX1" fmla="*/ 3784168 w 5732028"/>
                <a:gd name="connsiteY1" fmla="*/ 1561693 h 5122619"/>
                <a:gd name="connsiteX2" fmla="*/ 5732028 w 5732028"/>
                <a:gd name="connsiteY2" fmla="*/ 5122619 h 5122619"/>
                <a:gd name="connsiteX0" fmla="*/ 0 w 5320146"/>
                <a:gd name="connsiteY0" fmla="*/ 36 h 5380037"/>
                <a:gd name="connsiteX1" fmla="*/ 3784168 w 5320146"/>
                <a:gd name="connsiteY1" fmla="*/ 1561695 h 5380037"/>
                <a:gd name="connsiteX2" fmla="*/ 5320146 w 5320146"/>
                <a:gd name="connsiteY2" fmla="*/ 5380037 h 5380037"/>
                <a:gd name="connsiteX0" fmla="*/ 0 w 5320146"/>
                <a:gd name="connsiteY0" fmla="*/ 36 h 5380037"/>
                <a:gd name="connsiteX1" fmla="*/ 3784168 w 5320146"/>
                <a:gd name="connsiteY1" fmla="*/ 1561695 h 5380037"/>
                <a:gd name="connsiteX2" fmla="*/ 5320146 w 5320146"/>
                <a:gd name="connsiteY2" fmla="*/ 5380037 h 5380037"/>
                <a:gd name="connsiteX0" fmla="*/ 0 w 5320146"/>
                <a:gd name="connsiteY0" fmla="*/ 36 h 5380037"/>
                <a:gd name="connsiteX1" fmla="*/ 3784168 w 5320146"/>
                <a:gd name="connsiteY1" fmla="*/ 1561695 h 5380037"/>
                <a:gd name="connsiteX2" fmla="*/ 5320146 w 5320146"/>
                <a:gd name="connsiteY2" fmla="*/ 5380037 h 5380037"/>
                <a:gd name="connsiteX0" fmla="*/ 0 w 5242918"/>
                <a:gd name="connsiteY0" fmla="*/ 30 h 4513396"/>
                <a:gd name="connsiteX1" fmla="*/ 3784168 w 5242918"/>
                <a:gd name="connsiteY1" fmla="*/ 1561689 h 4513396"/>
                <a:gd name="connsiteX2" fmla="*/ 5242918 w 5242918"/>
                <a:gd name="connsiteY2" fmla="*/ 4513396 h 4513396"/>
                <a:gd name="connsiteX0" fmla="*/ 0 w 5242918"/>
                <a:gd name="connsiteY0" fmla="*/ 30 h 4513396"/>
                <a:gd name="connsiteX1" fmla="*/ 3784168 w 5242918"/>
                <a:gd name="connsiteY1" fmla="*/ 1561689 h 4513396"/>
                <a:gd name="connsiteX2" fmla="*/ 5242918 w 5242918"/>
                <a:gd name="connsiteY2" fmla="*/ 4513396 h 4513396"/>
                <a:gd name="connsiteX0" fmla="*/ 0 w 5242918"/>
                <a:gd name="connsiteY0" fmla="*/ 30 h 4513396"/>
                <a:gd name="connsiteX1" fmla="*/ 3784168 w 5242918"/>
                <a:gd name="connsiteY1" fmla="*/ 1561689 h 4513396"/>
                <a:gd name="connsiteX2" fmla="*/ 5242918 w 5242918"/>
                <a:gd name="connsiteY2" fmla="*/ 4513396 h 4513396"/>
                <a:gd name="connsiteX0" fmla="*/ 0 w 5234337"/>
                <a:gd name="connsiteY0" fmla="*/ 31 h 4830877"/>
                <a:gd name="connsiteX1" fmla="*/ 3784168 w 5234337"/>
                <a:gd name="connsiteY1" fmla="*/ 1561690 h 4830877"/>
                <a:gd name="connsiteX2" fmla="*/ 5234337 w 5234337"/>
                <a:gd name="connsiteY2" fmla="*/ 4830877 h 4830877"/>
                <a:gd name="connsiteX0" fmla="*/ 0 w 5234337"/>
                <a:gd name="connsiteY0" fmla="*/ 31 h 4830877"/>
                <a:gd name="connsiteX1" fmla="*/ 3784168 w 5234337"/>
                <a:gd name="connsiteY1" fmla="*/ 1561690 h 4830877"/>
                <a:gd name="connsiteX2" fmla="*/ 4891103 w 5234337"/>
                <a:gd name="connsiteY2" fmla="*/ 3715407 h 4830877"/>
                <a:gd name="connsiteX3" fmla="*/ 5234337 w 5234337"/>
                <a:gd name="connsiteY3" fmla="*/ 4830877 h 4830877"/>
                <a:gd name="connsiteX0" fmla="*/ 0 w 4891103"/>
                <a:gd name="connsiteY0" fmla="*/ 31 h 3715407"/>
                <a:gd name="connsiteX1" fmla="*/ 3784168 w 4891103"/>
                <a:gd name="connsiteY1" fmla="*/ 1561690 h 3715407"/>
                <a:gd name="connsiteX2" fmla="*/ 4891103 w 4891103"/>
                <a:gd name="connsiteY2" fmla="*/ 3715407 h 3715407"/>
                <a:gd name="connsiteX0" fmla="*/ 0 w 5302985"/>
                <a:gd name="connsiteY0" fmla="*/ 36 h 5362877"/>
                <a:gd name="connsiteX1" fmla="*/ 3784168 w 5302985"/>
                <a:gd name="connsiteY1" fmla="*/ 1561695 h 5362877"/>
                <a:gd name="connsiteX2" fmla="*/ 5302985 w 5302985"/>
                <a:gd name="connsiteY2" fmla="*/ 5362877 h 5362877"/>
                <a:gd name="connsiteX0" fmla="*/ 0 w 5303044"/>
                <a:gd name="connsiteY0" fmla="*/ 36 h 5362877"/>
                <a:gd name="connsiteX1" fmla="*/ 3784168 w 5303044"/>
                <a:gd name="connsiteY1" fmla="*/ 1561695 h 5362877"/>
                <a:gd name="connsiteX2" fmla="*/ 5302985 w 5303044"/>
                <a:gd name="connsiteY2" fmla="*/ 5362877 h 5362877"/>
              </a:gdLst>
              <a:ahLst/>
              <a:cxnLst>
                <a:cxn ang="0">
                  <a:pos x="connsiteX0" y="connsiteY0"/>
                </a:cxn>
                <a:cxn ang="0">
                  <a:pos x="connsiteX1" y="connsiteY1"/>
                </a:cxn>
                <a:cxn ang="0">
                  <a:pos x="connsiteX2" y="connsiteY2"/>
                </a:cxn>
              </a:cxnLst>
              <a:rect l="l" t="t" r="r" b="b"/>
              <a:pathLst>
                <a:path w="5303044" h="5362877">
                  <a:moveTo>
                    <a:pt x="0" y="36"/>
                  </a:moveTo>
                  <a:cubicBezTo>
                    <a:pt x="1408695" y="-5684"/>
                    <a:pt x="2900337" y="667888"/>
                    <a:pt x="3784168" y="1561695"/>
                  </a:cubicBezTo>
                  <a:cubicBezTo>
                    <a:pt x="4667999" y="2455502"/>
                    <a:pt x="5310136" y="3565253"/>
                    <a:pt x="5302985" y="5362877"/>
                  </a:cubicBezTo>
                </a:path>
              </a:pathLst>
            </a:custGeom>
            <a:ln w="28575" cmpd="sng">
              <a:solidFill>
                <a:srgbClr val="A5FF08"/>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500"/>
            </a:p>
          </p:txBody>
        </p:sp>
        <p:sp>
          <p:nvSpPr>
            <p:cNvPr id="6" name="Oval 5"/>
            <p:cNvSpPr/>
            <p:nvPr/>
          </p:nvSpPr>
          <p:spPr>
            <a:xfrm>
              <a:off x="4262597" y="4873320"/>
              <a:ext cx="85303" cy="85302"/>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16" name="Oval 15"/>
            <p:cNvSpPr/>
            <p:nvPr/>
          </p:nvSpPr>
          <p:spPr>
            <a:xfrm>
              <a:off x="4173157" y="3950171"/>
              <a:ext cx="85303" cy="85302"/>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17" name="Oval 16"/>
            <p:cNvSpPr/>
            <p:nvPr/>
          </p:nvSpPr>
          <p:spPr>
            <a:xfrm>
              <a:off x="3936692" y="3192491"/>
              <a:ext cx="85303" cy="85302"/>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18" name="Oval 17"/>
            <p:cNvSpPr/>
            <p:nvPr/>
          </p:nvSpPr>
          <p:spPr>
            <a:xfrm>
              <a:off x="3543027" y="2470142"/>
              <a:ext cx="85303" cy="85302"/>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19" name="Oval 18"/>
            <p:cNvSpPr/>
            <p:nvPr/>
          </p:nvSpPr>
          <p:spPr>
            <a:xfrm>
              <a:off x="3004572" y="1861385"/>
              <a:ext cx="85303" cy="85302"/>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20" name="Oval 19"/>
            <p:cNvSpPr/>
            <p:nvPr/>
          </p:nvSpPr>
          <p:spPr>
            <a:xfrm>
              <a:off x="2346148" y="1343636"/>
              <a:ext cx="85303" cy="85302"/>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21" name="Oval 20"/>
            <p:cNvSpPr/>
            <p:nvPr/>
          </p:nvSpPr>
          <p:spPr>
            <a:xfrm>
              <a:off x="1617398" y="983083"/>
              <a:ext cx="85303" cy="85302"/>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22" name="Oval 21"/>
            <p:cNvSpPr/>
            <p:nvPr/>
          </p:nvSpPr>
          <p:spPr>
            <a:xfrm>
              <a:off x="847280" y="755013"/>
              <a:ext cx="85303" cy="85302"/>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23" name="Oval 22"/>
            <p:cNvSpPr/>
            <p:nvPr/>
          </p:nvSpPr>
          <p:spPr>
            <a:xfrm>
              <a:off x="54165" y="669083"/>
              <a:ext cx="85303" cy="85302"/>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24" name="Oval 23"/>
            <p:cNvSpPr/>
            <p:nvPr/>
          </p:nvSpPr>
          <p:spPr>
            <a:xfrm>
              <a:off x="4232645" y="4393895"/>
              <a:ext cx="85303" cy="85302"/>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25" name="Oval 24"/>
            <p:cNvSpPr/>
            <p:nvPr/>
          </p:nvSpPr>
          <p:spPr>
            <a:xfrm>
              <a:off x="4075154" y="3558870"/>
              <a:ext cx="85303" cy="85302"/>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26" name="Oval 25"/>
            <p:cNvSpPr/>
            <p:nvPr/>
          </p:nvSpPr>
          <p:spPr>
            <a:xfrm>
              <a:off x="3751304" y="2819095"/>
              <a:ext cx="85303" cy="85302"/>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27" name="Oval 26"/>
            <p:cNvSpPr/>
            <p:nvPr/>
          </p:nvSpPr>
          <p:spPr>
            <a:xfrm>
              <a:off x="3278229" y="2158695"/>
              <a:ext cx="85303" cy="85302"/>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28" name="Oval 27"/>
            <p:cNvSpPr/>
            <p:nvPr/>
          </p:nvSpPr>
          <p:spPr>
            <a:xfrm>
              <a:off x="2687679" y="1590370"/>
              <a:ext cx="85303" cy="85302"/>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29" name="Oval 28"/>
            <p:cNvSpPr/>
            <p:nvPr/>
          </p:nvSpPr>
          <p:spPr>
            <a:xfrm>
              <a:off x="1976479" y="1142695"/>
              <a:ext cx="85303" cy="85302"/>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30" name="Oval 29"/>
            <p:cNvSpPr/>
            <p:nvPr/>
          </p:nvSpPr>
          <p:spPr>
            <a:xfrm>
              <a:off x="1233529" y="850451"/>
              <a:ext cx="85303" cy="85302"/>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31" name="Oval 30"/>
            <p:cNvSpPr/>
            <p:nvPr/>
          </p:nvSpPr>
          <p:spPr>
            <a:xfrm>
              <a:off x="452479" y="682411"/>
              <a:ext cx="85303" cy="85302"/>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32" name="Oval 31"/>
            <p:cNvSpPr/>
            <p:nvPr/>
          </p:nvSpPr>
          <p:spPr>
            <a:xfrm>
              <a:off x="252454" y="669083"/>
              <a:ext cx="85303" cy="85302"/>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33" name="Oval 32"/>
            <p:cNvSpPr/>
            <p:nvPr/>
          </p:nvSpPr>
          <p:spPr>
            <a:xfrm>
              <a:off x="655679" y="711734"/>
              <a:ext cx="85303" cy="85302"/>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34" name="Oval 33"/>
            <p:cNvSpPr/>
            <p:nvPr/>
          </p:nvSpPr>
          <p:spPr>
            <a:xfrm>
              <a:off x="1033504" y="797036"/>
              <a:ext cx="85303" cy="85302"/>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35" name="Oval 34"/>
            <p:cNvSpPr/>
            <p:nvPr/>
          </p:nvSpPr>
          <p:spPr>
            <a:xfrm>
              <a:off x="1424029" y="909960"/>
              <a:ext cx="85303" cy="85302"/>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36" name="Oval 35"/>
            <p:cNvSpPr/>
            <p:nvPr/>
          </p:nvSpPr>
          <p:spPr>
            <a:xfrm>
              <a:off x="1795198" y="1062458"/>
              <a:ext cx="85303" cy="85302"/>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37" name="Oval 36"/>
            <p:cNvSpPr/>
            <p:nvPr/>
          </p:nvSpPr>
          <p:spPr>
            <a:xfrm>
              <a:off x="2157148" y="1243433"/>
              <a:ext cx="85303" cy="85302"/>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38" name="Oval 37"/>
            <p:cNvSpPr/>
            <p:nvPr/>
          </p:nvSpPr>
          <p:spPr>
            <a:xfrm>
              <a:off x="2515923" y="1460709"/>
              <a:ext cx="85303" cy="85302"/>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39" name="Oval 38"/>
            <p:cNvSpPr/>
            <p:nvPr/>
          </p:nvSpPr>
          <p:spPr>
            <a:xfrm>
              <a:off x="2839773" y="1716733"/>
              <a:ext cx="85303" cy="85302"/>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40" name="Oval 39"/>
            <p:cNvSpPr/>
            <p:nvPr/>
          </p:nvSpPr>
          <p:spPr>
            <a:xfrm>
              <a:off x="3154098" y="2012008"/>
              <a:ext cx="85303" cy="85302"/>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41" name="Oval 40"/>
            <p:cNvSpPr/>
            <p:nvPr/>
          </p:nvSpPr>
          <p:spPr>
            <a:xfrm>
              <a:off x="3408404" y="2311095"/>
              <a:ext cx="85303" cy="85302"/>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42" name="Oval 41"/>
            <p:cNvSpPr/>
            <p:nvPr/>
          </p:nvSpPr>
          <p:spPr>
            <a:xfrm>
              <a:off x="3650977" y="2644767"/>
              <a:ext cx="85303" cy="85302"/>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43" name="Oval 42"/>
            <p:cNvSpPr/>
            <p:nvPr/>
          </p:nvSpPr>
          <p:spPr>
            <a:xfrm>
              <a:off x="3851389" y="2993541"/>
              <a:ext cx="85303" cy="85302"/>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44" name="Oval 43"/>
            <p:cNvSpPr/>
            <p:nvPr/>
          </p:nvSpPr>
          <p:spPr>
            <a:xfrm>
              <a:off x="4008565" y="3365016"/>
              <a:ext cx="85303" cy="85302"/>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45" name="Oval 44"/>
            <p:cNvSpPr/>
            <p:nvPr/>
          </p:nvSpPr>
          <p:spPr>
            <a:xfrm>
              <a:off x="4127330" y="3749191"/>
              <a:ext cx="85303" cy="85302"/>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46" name="Oval 45"/>
            <p:cNvSpPr/>
            <p:nvPr/>
          </p:nvSpPr>
          <p:spPr>
            <a:xfrm>
              <a:off x="4213145" y="4161941"/>
              <a:ext cx="85303" cy="85302"/>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47" name="Oval 46"/>
            <p:cNvSpPr/>
            <p:nvPr/>
          </p:nvSpPr>
          <p:spPr>
            <a:xfrm>
              <a:off x="4255796" y="4617342"/>
              <a:ext cx="85303" cy="85302"/>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48" name="TextBox 47"/>
            <p:cNvSpPr txBox="1"/>
            <p:nvPr/>
          </p:nvSpPr>
          <p:spPr>
            <a:xfrm>
              <a:off x="4142950" y="4813584"/>
              <a:ext cx="84573" cy="202976"/>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1</a:t>
              </a:r>
              <a:endParaRPr lang="en-US" sz="1500" dirty="0">
                <a:solidFill>
                  <a:srgbClr val="A5FF08"/>
                </a:solidFill>
                <a:latin typeface="Symbol" charset="2"/>
                <a:cs typeface="Symbol" charset="2"/>
              </a:endParaRPr>
            </a:p>
          </p:txBody>
        </p:sp>
        <p:sp>
          <p:nvSpPr>
            <p:cNvPr id="49" name="TextBox 48"/>
            <p:cNvSpPr txBox="1"/>
            <p:nvPr/>
          </p:nvSpPr>
          <p:spPr>
            <a:xfrm>
              <a:off x="3976865" y="4559583"/>
              <a:ext cx="258428" cy="202976"/>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/0.9</a:t>
              </a:r>
              <a:endParaRPr lang="en-US" sz="1500" dirty="0">
                <a:solidFill>
                  <a:srgbClr val="A5FF08"/>
                </a:solidFill>
                <a:latin typeface="Symbol" charset="2"/>
                <a:cs typeface="Symbol" charset="2"/>
              </a:endParaRPr>
            </a:p>
          </p:txBody>
        </p:sp>
        <p:sp>
          <p:nvSpPr>
            <p:cNvPr id="50" name="TextBox 49"/>
            <p:cNvSpPr txBox="1"/>
            <p:nvPr/>
          </p:nvSpPr>
          <p:spPr>
            <a:xfrm>
              <a:off x="3923974" y="4340509"/>
              <a:ext cx="296007" cy="202976"/>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1.25</a:t>
              </a:r>
              <a:endParaRPr lang="en-US" sz="1500" dirty="0">
                <a:solidFill>
                  <a:srgbClr val="A5FF08"/>
                </a:solidFill>
                <a:latin typeface="Symbol" charset="2"/>
                <a:cs typeface="Symbol" charset="2"/>
              </a:endParaRPr>
            </a:p>
          </p:txBody>
        </p:sp>
        <p:sp>
          <p:nvSpPr>
            <p:cNvPr id="51" name="TextBox 50"/>
            <p:cNvSpPr txBox="1"/>
            <p:nvPr/>
          </p:nvSpPr>
          <p:spPr>
            <a:xfrm>
              <a:off x="3918490" y="4108734"/>
              <a:ext cx="258428" cy="202976"/>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/0.7</a:t>
              </a:r>
              <a:endParaRPr lang="en-US" sz="1500" dirty="0">
                <a:solidFill>
                  <a:srgbClr val="A5FF08"/>
                </a:solidFill>
                <a:latin typeface="Symbol" charset="2"/>
                <a:cs typeface="Symbol" charset="2"/>
              </a:endParaRPr>
            </a:p>
          </p:txBody>
        </p:sp>
        <p:sp>
          <p:nvSpPr>
            <p:cNvPr id="52" name="TextBox 51"/>
            <p:cNvSpPr txBox="1"/>
            <p:nvPr/>
          </p:nvSpPr>
          <p:spPr>
            <a:xfrm>
              <a:off x="3892261" y="3896009"/>
              <a:ext cx="258428" cy="202976"/>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/0.6</a:t>
              </a:r>
              <a:endParaRPr lang="en-US" sz="1500" dirty="0">
                <a:solidFill>
                  <a:srgbClr val="A5FF08"/>
                </a:solidFill>
                <a:latin typeface="Symbol" charset="2"/>
                <a:cs typeface="Symbol" charset="2"/>
              </a:endParaRPr>
            </a:p>
          </p:txBody>
        </p:sp>
        <p:sp>
          <p:nvSpPr>
            <p:cNvPr id="53" name="TextBox 52"/>
            <p:cNvSpPr txBox="1"/>
            <p:nvPr/>
          </p:nvSpPr>
          <p:spPr>
            <a:xfrm>
              <a:off x="4000582" y="3708683"/>
              <a:ext cx="84573" cy="202976"/>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2</a:t>
              </a:r>
              <a:endParaRPr lang="en-US" sz="1500" dirty="0">
                <a:solidFill>
                  <a:srgbClr val="A5FF08"/>
                </a:solidFill>
                <a:latin typeface="Symbol" charset="2"/>
                <a:cs typeface="Symbol" charset="2"/>
              </a:endParaRPr>
            </a:p>
          </p:txBody>
        </p:sp>
        <p:sp>
          <p:nvSpPr>
            <p:cNvPr id="54" name="TextBox 53"/>
            <p:cNvSpPr txBox="1"/>
            <p:nvPr/>
          </p:nvSpPr>
          <p:spPr>
            <a:xfrm>
              <a:off x="3840782" y="3511834"/>
              <a:ext cx="211433" cy="202976"/>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2.5</a:t>
              </a:r>
              <a:endParaRPr lang="en-US" sz="1500" dirty="0">
                <a:solidFill>
                  <a:srgbClr val="A5FF08"/>
                </a:solidFill>
                <a:latin typeface="Symbol" charset="2"/>
                <a:cs typeface="Symbol" charset="2"/>
              </a:endParaRPr>
            </a:p>
          </p:txBody>
        </p:sp>
        <p:sp>
          <p:nvSpPr>
            <p:cNvPr id="55" name="TextBox 54"/>
            <p:cNvSpPr txBox="1"/>
            <p:nvPr/>
          </p:nvSpPr>
          <p:spPr>
            <a:xfrm>
              <a:off x="3895710" y="3327080"/>
              <a:ext cx="84573" cy="202976"/>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3</a:t>
              </a:r>
              <a:endParaRPr lang="en-US" sz="1500" dirty="0">
                <a:solidFill>
                  <a:srgbClr val="A5FF08"/>
                </a:solidFill>
                <a:latin typeface="Symbol" charset="2"/>
                <a:cs typeface="Symbol" charset="2"/>
              </a:endParaRPr>
            </a:p>
          </p:txBody>
        </p:sp>
        <p:sp>
          <p:nvSpPr>
            <p:cNvPr id="56" name="TextBox 55"/>
            <p:cNvSpPr txBox="1"/>
            <p:nvPr/>
          </p:nvSpPr>
          <p:spPr>
            <a:xfrm>
              <a:off x="3661990" y="3155028"/>
              <a:ext cx="258428" cy="202976"/>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/0.3</a:t>
              </a:r>
              <a:endParaRPr lang="en-US" sz="1500" dirty="0">
                <a:solidFill>
                  <a:srgbClr val="A5FF08"/>
                </a:solidFill>
                <a:latin typeface="Symbol" charset="2"/>
                <a:cs typeface="Symbol" charset="2"/>
              </a:endParaRPr>
            </a:p>
          </p:txBody>
        </p:sp>
        <p:sp>
          <p:nvSpPr>
            <p:cNvPr id="57" name="TextBox 56"/>
            <p:cNvSpPr txBox="1"/>
            <p:nvPr/>
          </p:nvSpPr>
          <p:spPr>
            <a:xfrm>
              <a:off x="3741295" y="2966702"/>
              <a:ext cx="84573" cy="202976"/>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4</a:t>
              </a:r>
              <a:endParaRPr lang="en-US" sz="1500" dirty="0">
                <a:solidFill>
                  <a:srgbClr val="A5FF08"/>
                </a:solidFill>
                <a:latin typeface="Symbol" charset="2"/>
                <a:cs typeface="Symbol" charset="2"/>
              </a:endParaRPr>
            </a:p>
          </p:txBody>
        </p:sp>
        <p:sp>
          <p:nvSpPr>
            <p:cNvPr id="58" name="TextBox 57"/>
            <p:cNvSpPr txBox="1"/>
            <p:nvPr/>
          </p:nvSpPr>
          <p:spPr>
            <a:xfrm>
              <a:off x="3634960" y="2794252"/>
              <a:ext cx="84573" cy="202976"/>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5</a:t>
              </a:r>
              <a:endParaRPr lang="en-US" sz="1500" dirty="0">
                <a:solidFill>
                  <a:srgbClr val="A5FF08"/>
                </a:solidFill>
                <a:latin typeface="Symbol" charset="2"/>
                <a:cs typeface="Symbol" charset="2"/>
              </a:endParaRPr>
            </a:p>
          </p:txBody>
        </p:sp>
        <p:sp>
          <p:nvSpPr>
            <p:cNvPr id="59" name="TextBox 58"/>
            <p:cNvSpPr txBox="1"/>
            <p:nvPr/>
          </p:nvSpPr>
          <p:spPr>
            <a:xfrm>
              <a:off x="3534974" y="2615452"/>
              <a:ext cx="84573" cy="202976"/>
            </a:xfrm>
            <a:prstGeom prst="rect">
              <a:avLst/>
            </a:prstGeom>
            <a:noFill/>
            <a:effectLst/>
          </p:spPr>
          <p:txBody>
            <a:bodyPr wrap="none" lIns="0" tIns="0" rIns="0" bIns="0" rtlCol="0" anchor="ctr" anchorCtr="1">
              <a:spAutoFit/>
            </a:bodyPr>
            <a:lstStyle/>
            <a:p>
              <a:pPr algn="ctr"/>
              <a:r>
                <a:rPr lang="en-US" sz="1500" dirty="0">
                  <a:solidFill>
                    <a:srgbClr val="A5FF08"/>
                  </a:solidFill>
                  <a:latin typeface="Symbol" charset="2"/>
                  <a:cs typeface="Symbol" charset="2"/>
                </a:rPr>
                <a:t>6</a:t>
              </a:r>
            </a:p>
          </p:txBody>
        </p:sp>
        <p:sp>
          <p:nvSpPr>
            <p:cNvPr id="60" name="TextBox 59"/>
            <p:cNvSpPr txBox="1"/>
            <p:nvPr/>
          </p:nvSpPr>
          <p:spPr>
            <a:xfrm>
              <a:off x="3438163" y="2468403"/>
              <a:ext cx="84573" cy="202976"/>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7</a:t>
              </a:r>
              <a:endParaRPr lang="en-US" sz="1500" dirty="0">
                <a:solidFill>
                  <a:srgbClr val="A5FF08"/>
                </a:solidFill>
                <a:latin typeface="Symbol" charset="2"/>
                <a:cs typeface="Symbol" charset="2"/>
              </a:endParaRPr>
            </a:p>
          </p:txBody>
        </p:sp>
        <p:sp>
          <p:nvSpPr>
            <p:cNvPr id="61" name="TextBox 60"/>
            <p:cNvSpPr txBox="1"/>
            <p:nvPr/>
          </p:nvSpPr>
          <p:spPr>
            <a:xfrm>
              <a:off x="3322302" y="2330877"/>
              <a:ext cx="84573" cy="202976"/>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8</a:t>
              </a:r>
              <a:endParaRPr lang="en-US" sz="1500" dirty="0">
                <a:solidFill>
                  <a:srgbClr val="A5FF08"/>
                </a:solidFill>
                <a:latin typeface="Symbol" charset="2"/>
                <a:cs typeface="Symbol" charset="2"/>
              </a:endParaRPr>
            </a:p>
          </p:txBody>
        </p:sp>
        <p:sp>
          <p:nvSpPr>
            <p:cNvPr id="62" name="TextBox 61"/>
            <p:cNvSpPr txBox="1"/>
            <p:nvPr/>
          </p:nvSpPr>
          <p:spPr>
            <a:xfrm>
              <a:off x="3184042" y="2177599"/>
              <a:ext cx="84573" cy="202976"/>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9</a:t>
              </a:r>
              <a:endParaRPr lang="en-US" sz="1500" dirty="0">
                <a:solidFill>
                  <a:srgbClr val="A5FF08"/>
                </a:solidFill>
                <a:latin typeface="Symbol" charset="2"/>
                <a:cs typeface="Symbol" charset="2"/>
              </a:endParaRPr>
            </a:p>
          </p:txBody>
        </p:sp>
        <p:sp>
          <p:nvSpPr>
            <p:cNvPr id="63" name="TextBox 62"/>
            <p:cNvSpPr txBox="1"/>
            <p:nvPr/>
          </p:nvSpPr>
          <p:spPr>
            <a:xfrm>
              <a:off x="2976727" y="2034301"/>
              <a:ext cx="169146" cy="202976"/>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10</a:t>
              </a:r>
              <a:endParaRPr lang="en-US" sz="1500" dirty="0">
                <a:solidFill>
                  <a:srgbClr val="A5FF08"/>
                </a:solidFill>
                <a:latin typeface="Symbol" charset="2"/>
                <a:cs typeface="Symbol" charset="2"/>
              </a:endParaRPr>
            </a:p>
          </p:txBody>
        </p:sp>
        <p:sp>
          <p:nvSpPr>
            <p:cNvPr id="64" name="TextBox 63"/>
            <p:cNvSpPr txBox="1"/>
            <p:nvPr/>
          </p:nvSpPr>
          <p:spPr>
            <a:xfrm>
              <a:off x="2732019" y="1897354"/>
              <a:ext cx="296007" cy="202976"/>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12.5</a:t>
              </a:r>
              <a:endParaRPr lang="en-US" sz="1500" dirty="0">
                <a:solidFill>
                  <a:srgbClr val="A5FF08"/>
                </a:solidFill>
                <a:latin typeface="Symbol" charset="2"/>
                <a:cs typeface="Symbol" charset="2"/>
              </a:endParaRPr>
            </a:p>
          </p:txBody>
        </p:sp>
        <p:sp>
          <p:nvSpPr>
            <p:cNvPr id="65" name="TextBox 64"/>
            <p:cNvSpPr txBox="1"/>
            <p:nvPr/>
          </p:nvSpPr>
          <p:spPr>
            <a:xfrm>
              <a:off x="2696167" y="1763581"/>
              <a:ext cx="169146" cy="202976"/>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20</a:t>
              </a:r>
              <a:endParaRPr lang="en-US" sz="1500" dirty="0">
                <a:solidFill>
                  <a:srgbClr val="A5FF08"/>
                </a:solidFill>
                <a:latin typeface="Symbol" charset="2"/>
                <a:cs typeface="Symbol" charset="2"/>
              </a:endParaRPr>
            </a:p>
          </p:txBody>
        </p:sp>
        <p:sp>
          <p:nvSpPr>
            <p:cNvPr id="66" name="TextBox 65"/>
            <p:cNvSpPr txBox="1"/>
            <p:nvPr/>
          </p:nvSpPr>
          <p:spPr>
            <a:xfrm>
              <a:off x="2571156" y="1642672"/>
              <a:ext cx="169146" cy="202976"/>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25</a:t>
              </a:r>
              <a:endParaRPr lang="en-US" sz="1500" dirty="0">
                <a:solidFill>
                  <a:srgbClr val="A5FF08"/>
                </a:solidFill>
                <a:latin typeface="Symbol" charset="2"/>
                <a:cs typeface="Symbol" charset="2"/>
              </a:endParaRPr>
            </a:p>
          </p:txBody>
        </p:sp>
        <p:sp>
          <p:nvSpPr>
            <p:cNvPr id="67" name="TextBox 66"/>
            <p:cNvSpPr txBox="1"/>
            <p:nvPr/>
          </p:nvSpPr>
          <p:spPr>
            <a:xfrm>
              <a:off x="2398518" y="1512240"/>
              <a:ext cx="169146" cy="202976"/>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40</a:t>
              </a:r>
              <a:endParaRPr lang="en-US" sz="1500" dirty="0">
                <a:solidFill>
                  <a:srgbClr val="A5FF08"/>
                </a:solidFill>
                <a:latin typeface="Symbol" charset="2"/>
                <a:cs typeface="Symbol" charset="2"/>
              </a:endParaRPr>
            </a:p>
          </p:txBody>
        </p:sp>
        <p:sp>
          <p:nvSpPr>
            <p:cNvPr id="68" name="TextBox 67"/>
            <p:cNvSpPr txBox="1"/>
            <p:nvPr/>
          </p:nvSpPr>
          <p:spPr>
            <a:xfrm>
              <a:off x="2251280" y="1400857"/>
              <a:ext cx="169146" cy="202976"/>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50</a:t>
              </a:r>
              <a:endParaRPr lang="en-US" sz="1500" dirty="0">
                <a:solidFill>
                  <a:srgbClr val="A5FF08"/>
                </a:solidFill>
                <a:latin typeface="Symbol" charset="2"/>
                <a:cs typeface="Symbol" charset="2"/>
              </a:endParaRPr>
            </a:p>
          </p:txBody>
        </p:sp>
        <p:sp>
          <p:nvSpPr>
            <p:cNvPr id="69" name="TextBox 68"/>
            <p:cNvSpPr txBox="1"/>
            <p:nvPr/>
          </p:nvSpPr>
          <p:spPr>
            <a:xfrm>
              <a:off x="2053650" y="1308524"/>
              <a:ext cx="169146" cy="202976"/>
            </a:xfrm>
            <a:prstGeom prst="rect">
              <a:avLst/>
            </a:prstGeom>
            <a:noFill/>
            <a:effectLst/>
          </p:spPr>
          <p:txBody>
            <a:bodyPr wrap="none" lIns="0" tIns="0" rIns="0" bIns="0" rtlCol="0" anchor="ctr" anchorCtr="1">
              <a:spAutoFit/>
            </a:bodyPr>
            <a:lstStyle/>
            <a:p>
              <a:pPr algn="ctr"/>
              <a:r>
                <a:rPr lang="en-US" sz="1500" dirty="0">
                  <a:solidFill>
                    <a:srgbClr val="A5FF08"/>
                  </a:solidFill>
                  <a:latin typeface="Symbol" charset="2"/>
                  <a:cs typeface="Symbol" charset="2"/>
                </a:rPr>
                <a:t>8</a:t>
              </a:r>
              <a:r>
                <a:rPr lang="en-US" sz="1500" dirty="0" smtClean="0">
                  <a:solidFill>
                    <a:srgbClr val="A5FF08"/>
                  </a:solidFill>
                  <a:latin typeface="Symbol" charset="2"/>
                  <a:cs typeface="Symbol" charset="2"/>
                </a:rPr>
                <a:t>0</a:t>
              </a:r>
              <a:endParaRPr lang="en-US" sz="1500" dirty="0">
                <a:solidFill>
                  <a:srgbClr val="A5FF08"/>
                </a:solidFill>
                <a:latin typeface="Symbol" charset="2"/>
                <a:cs typeface="Symbol" charset="2"/>
              </a:endParaRPr>
            </a:p>
          </p:txBody>
        </p:sp>
        <p:sp>
          <p:nvSpPr>
            <p:cNvPr id="70" name="TextBox 69"/>
            <p:cNvSpPr txBox="1"/>
            <p:nvPr/>
          </p:nvSpPr>
          <p:spPr>
            <a:xfrm rot="17665680">
              <a:off x="1801033" y="1248498"/>
              <a:ext cx="253721" cy="202976"/>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100</a:t>
              </a:r>
              <a:endParaRPr lang="en-US" sz="1500" dirty="0">
                <a:solidFill>
                  <a:srgbClr val="A5FF08"/>
                </a:solidFill>
                <a:latin typeface="Symbol" charset="2"/>
                <a:cs typeface="Symbol" charset="2"/>
              </a:endParaRPr>
            </a:p>
          </p:txBody>
        </p:sp>
        <p:sp>
          <p:nvSpPr>
            <p:cNvPr id="71" name="TextBox 70"/>
            <p:cNvSpPr txBox="1"/>
            <p:nvPr/>
          </p:nvSpPr>
          <p:spPr>
            <a:xfrm rot="17654213">
              <a:off x="1626145" y="1162203"/>
              <a:ext cx="253721" cy="202976"/>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200</a:t>
              </a:r>
              <a:endParaRPr lang="en-US" sz="1500" dirty="0">
                <a:solidFill>
                  <a:srgbClr val="A5FF08"/>
                </a:solidFill>
                <a:latin typeface="Symbol" charset="2"/>
                <a:cs typeface="Symbol" charset="2"/>
              </a:endParaRPr>
            </a:p>
          </p:txBody>
        </p:sp>
        <p:sp>
          <p:nvSpPr>
            <p:cNvPr id="72" name="TextBox 71"/>
            <p:cNvSpPr txBox="1"/>
            <p:nvPr/>
          </p:nvSpPr>
          <p:spPr>
            <a:xfrm rot="17500231">
              <a:off x="1465779" y="1090189"/>
              <a:ext cx="253721" cy="202976"/>
            </a:xfrm>
            <a:prstGeom prst="rect">
              <a:avLst/>
            </a:prstGeom>
            <a:noFill/>
            <a:effectLst/>
          </p:spPr>
          <p:txBody>
            <a:bodyPr wrap="none" lIns="0" tIns="0" rIns="0" bIns="0" rtlCol="0" anchor="ctr" anchorCtr="1">
              <a:spAutoFit/>
            </a:bodyPr>
            <a:lstStyle/>
            <a:p>
              <a:pPr algn="ctr"/>
              <a:r>
                <a:rPr lang="en-US" sz="1500" dirty="0">
                  <a:solidFill>
                    <a:srgbClr val="A5FF08"/>
                  </a:solidFill>
                  <a:latin typeface="Symbol" charset="2"/>
                  <a:cs typeface="Symbol" charset="2"/>
                </a:rPr>
                <a:t>5</a:t>
              </a:r>
              <a:r>
                <a:rPr lang="en-US" sz="1500" dirty="0" smtClean="0">
                  <a:solidFill>
                    <a:srgbClr val="A5FF08"/>
                  </a:solidFill>
                  <a:latin typeface="Symbol" charset="2"/>
                  <a:cs typeface="Symbol" charset="2"/>
                </a:rPr>
                <a:t>00</a:t>
              </a:r>
              <a:endParaRPr lang="en-US" sz="1500" dirty="0">
                <a:solidFill>
                  <a:srgbClr val="A5FF08"/>
                </a:solidFill>
                <a:latin typeface="Symbol" charset="2"/>
                <a:cs typeface="Symbol" charset="2"/>
              </a:endParaRPr>
            </a:p>
          </p:txBody>
        </p:sp>
        <p:sp>
          <p:nvSpPr>
            <p:cNvPr id="73" name="TextBox 72"/>
            <p:cNvSpPr txBox="1"/>
            <p:nvPr/>
          </p:nvSpPr>
          <p:spPr>
            <a:xfrm rot="17357808">
              <a:off x="1219958" y="1057155"/>
              <a:ext cx="338294" cy="202976"/>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1000</a:t>
              </a:r>
              <a:endParaRPr lang="en-US" sz="1500" dirty="0">
                <a:solidFill>
                  <a:srgbClr val="A5FF08"/>
                </a:solidFill>
                <a:latin typeface="Symbol" charset="2"/>
                <a:cs typeface="Symbol" charset="2"/>
              </a:endParaRPr>
            </a:p>
          </p:txBody>
        </p:sp>
        <p:sp>
          <p:nvSpPr>
            <p:cNvPr id="74" name="TextBox 73"/>
            <p:cNvSpPr txBox="1"/>
            <p:nvPr/>
          </p:nvSpPr>
          <p:spPr>
            <a:xfrm rot="17267328">
              <a:off x="974470" y="1032462"/>
              <a:ext cx="422867" cy="202976"/>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10000</a:t>
              </a:r>
              <a:endParaRPr lang="en-US" sz="1500" dirty="0">
                <a:solidFill>
                  <a:srgbClr val="A5FF08"/>
                </a:solidFill>
                <a:latin typeface="Symbol" charset="2"/>
                <a:cs typeface="Symbol" charset="2"/>
              </a:endParaRPr>
            </a:p>
          </p:txBody>
        </p:sp>
        <p:sp>
          <p:nvSpPr>
            <p:cNvPr id="75" name="TextBox 74"/>
            <p:cNvSpPr txBox="1"/>
            <p:nvPr/>
          </p:nvSpPr>
          <p:spPr>
            <a:xfrm rot="17092135">
              <a:off x="900001" y="923423"/>
              <a:ext cx="225529" cy="202976"/>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10</a:t>
              </a:r>
              <a:r>
                <a:rPr lang="en-US" sz="1500" baseline="30000" dirty="0" smtClean="0">
                  <a:solidFill>
                    <a:srgbClr val="A5FF08"/>
                  </a:solidFill>
                  <a:latin typeface="Symbol" charset="2"/>
                  <a:cs typeface="Symbol" charset="2"/>
                </a:rPr>
                <a:t>6</a:t>
              </a:r>
              <a:endParaRPr lang="en-US" sz="1500" baseline="30000" dirty="0">
                <a:solidFill>
                  <a:srgbClr val="A5FF08"/>
                </a:solidFill>
                <a:latin typeface="Symbol" charset="2"/>
                <a:cs typeface="Symbol" charset="2"/>
              </a:endParaRPr>
            </a:p>
          </p:txBody>
        </p:sp>
        <p:sp>
          <p:nvSpPr>
            <p:cNvPr id="76" name="TextBox 75"/>
            <p:cNvSpPr txBox="1"/>
            <p:nvPr/>
          </p:nvSpPr>
          <p:spPr>
            <a:xfrm rot="16978109">
              <a:off x="696544" y="886816"/>
              <a:ext cx="281912" cy="202976"/>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10</a:t>
              </a:r>
              <a:r>
                <a:rPr lang="en-US" sz="1500" baseline="30000" dirty="0" smtClean="0">
                  <a:solidFill>
                    <a:srgbClr val="A5FF08"/>
                  </a:solidFill>
                  <a:latin typeface="Symbol" charset="2"/>
                  <a:cs typeface="Symbol" charset="2"/>
                </a:rPr>
                <a:t>10</a:t>
              </a:r>
              <a:endParaRPr lang="en-US" sz="1500" baseline="30000" dirty="0">
                <a:solidFill>
                  <a:srgbClr val="A5FF08"/>
                </a:solidFill>
                <a:latin typeface="Symbol" charset="2"/>
                <a:cs typeface="Symbol" charset="2"/>
              </a:endParaRPr>
            </a:p>
          </p:txBody>
        </p:sp>
        <p:sp>
          <p:nvSpPr>
            <p:cNvPr id="77" name="TextBox 76"/>
            <p:cNvSpPr txBox="1"/>
            <p:nvPr/>
          </p:nvSpPr>
          <p:spPr>
            <a:xfrm rot="16806760">
              <a:off x="514680" y="856561"/>
              <a:ext cx="281912" cy="202976"/>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10</a:t>
              </a:r>
              <a:r>
                <a:rPr lang="en-US" sz="1500" baseline="30000" dirty="0" smtClean="0">
                  <a:solidFill>
                    <a:srgbClr val="A5FF08"/>
                  </a:solidFill>
                  <a:latin typeface="Symbol" charset="2"/>
                  <a:cs typeface="Symbol" charset="2"/>
                </a:rPr>
                <a:t>20</a:t>
              </a:r>
              <a:endParaRPr lang="en-US" sz="1500" baseline="30000" dirty="0">
                <a:solidFill>
                  <a:srgbClr val="A5FF08"/>
                </a:solidFill>
                <a:latin typeface="Symbol" charset="2"/>
                <a:cs typeface="Symbol" charset="2"/>
              </a:endParaRPr>
            </a:p>
          </p:txBody>
        </p:sp>
        <p:sp>
          <p:nvSpPr>
            <p:cNvPr id="78" name="TextBox 77"/>
            <p:cNvSpPr txBox="1"/>
            <p:nvPr/>
          </p:nvSpPr>
          <p:spPr>
            <a:xfrm rot="16643081">
              <a:off x="332816" y="829479"/>
              <a:ext cx="281912" cy="202976"/>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10</a:t>
              </a:r>
              <a:r>
                <a:rPr lang="en-US" sz="1500" baseline="30000" dirty="0" smtClean="0">
                  <a:solidFill>
                    <a:srgbClr val="A5FF08"/>
                  </a:solidFill>
                  <a:latin typeface="Symbol" charset="2"/>
                  <a:cs typeface="Symbol" charset="2"/>
                </a:rPr>
                <a:t>50</a:t>
              </a:r>
              <a:endParaRPr lang="en-US" sz="1500" baseline="30000" dirty="0">
                <a:solidFill>
                  <a:srgbClr val="A5FF08"/>
                </a:solidFill>
                <a:latin typeface="Symbol" charset="2"/>
                <a:cs typeface="Symbol" charset="2"/>
              </a:endParaRPr>
            </a:p>
          </p:txBody>
        </p:sp>
        <p:sp>
          <p:nvSpPr>
            <p:cNvPr id="79" name="TextBox 78"/>
            <p:cNvSpPr txBox="1"/>
            <p:nvPr/>
          </p:nvSpPr>
          <p:spPr>
            <a:xfrm rot="16498938">
              <a:off x="122761" y="830973"/>
              <a:ext cx="338294" cy="202976"/>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10</a:t>
              </a:r>
              <a:r>
                <a:rPr lang="en-US" sz="1500" baseline="30000" dirty="0" smtClean="0">
                  <a:solidFill>
                    <a:srgbClr val="A5FF08"/>
                  </a:solidFill>
                  <a:latin typeface="Symbol" charset="2"/>
                  <a:cs typeface="Symbol" charset="2"/>
                </a:rPr>
                <a:t>100</a:t>
              </a:r>
              <a:endParaRPr lang="en-US" sz="1500" baseline="30000" dirty="0">
                <a:solidFill>
                  <a:srgbClr val="A5FF08"/>
                </a:solidFill>
                <a:latin typeface="Symbol" charset="2"/>
                <a:cs typeface="Symbol" charset="2"/>
              </a:endParaRPr>
            </a:p>
          </p:txBody>
        </p:sp>
        <p:sp>
          <p:nvSpPr>
            <p:cNvPr id="80" name="TextBox 79"/>
            <p:cNvSpPr txBox="1"/>
            <p:nvPr/>
          </p:nvSpPr>
          <p:spPr>
            <a:xfrm>
              <a:off x="23717" y="735853"/>
              <a:ext cx="131568" cy="202976"/>
            </a:xfrm>
            <a:prstGeom prst="rect">
              <a:avLst/>
            </a:prstGeom>
            <a:noFill/>
            <a:effectLst/>
          </p:spPr>
          <p:txBody>
            <a:bodyPr wrap="none" lIns="0" tIns="0" rIns="0" bIns="0" rtlCol="0" anchor="ctr" anchorCtr="1">
              <a:spAutoFit/>
            </a:bodyPr>
            <a:lstStyle/>
            <a:p>
              <a:pPr algn="ctr"/>
              <a:r>
                <a:rPr lang="en-US" sz="1500" dirty="0">
                  <a:solidFill>
                    <a:srgbClr val="A5FF08"/>
                  </a:solidFill>
                  <a:latin typeface="Symbol" charset="2"/>
                  <a:cs typeface="Symbol" charset="2"/>
                </a:rPr>
                <a:t>/</a:t>
              </a:r>
              <a:r>
                <a:rPr lang="en-US" sz="1500" dirty="0" smtClean="0">
                  <a:solidFill>
                    <a:srgbClr val="A5FF08"/>
                  </a:solidFill>
                  <a:latin typeface="Symbol" charset="2"/>
                  <a:cs typeface="Symbol" charset="2"/>
                </a:rPr>
                <a:t>0</a:t>
              </a:r>
              <a:endParaRPr lang="en-US" sz="1500" dirty="0">
                <a:solidFill>
                  <a:srgbClr val="A5FF08"/>
                </a:solidFill>
                <a:latin typeface="Symbol" charset="2"/>
                <a:cs typeface="Symbol" charset="2"/>
              </a:endParaRPr>
            </a:p>
          </p:txBody>
        </p:sp>
      </p:grpSp>
      <p:sp>
        <p:nvSpPr>
          <p:cNvPr id="82" name="TextBox 81"/>
          <p:cNvSpPr txBox="1"/>
          <p:nvPr/>
        </p:nvSpPr>
        <p:spPr>
          <a:xfrm>
            <a:off x="175723" y="2337381"/>
            <a:ext cx="3407172" cy="2031325"/>
          </a:xfrm>
          <a:prstGeom prst="rect">
            <a:avLst/>
          </a:prstGeom>
          <a:solidFill>
            <a:schemeClr val="tx2">
              <a:lumMod val="50000"/>
            </a:schemeClr>
          </a:solidFill>
        </p:spPr>
        <p:txBody>
          <a:bodyPr wrap="square" rtlCol="0">
            <a:spAutoFit/>
          </a:bodyPr>
          <a:lstStyle/>
          <a:p>
            <a:pPr marL="285750" indent="-285750">
              <a:buFont typeface="Arial"/>
              <a:buChar char="•"/>
            </a:pPr>
            <a:r>
              <a:rPr lang="en-US" dirty="0" smtClean="0"/>
              <a:t>Define the &gt; 1. lattice points</a:t>
            </a:r>
          </a:p>
          <a:p>
            <a:pPr marL="285750" indent="-285750">
              <a:buFont typeface="Arial"/>
              <a:buChar char="•"/>
            </a:pPr>
            <a:r>
              <a:rPr lang="en-US" dirty="0"/>
              <a:t>Unite with </a:t>
            </a:r>
            <a:r>
              <a:rPr lang="en-US" dirty="0" smtClean="0"/>
              <a:t>0</a:t>
            </a:r>
            <a:endParaRPr lang="en-US" dirty="0"/>
          </a:p>
          <a:p>
            <a:pPr marL="285750" indent="-285750">
              <a:buFont typeface="Arial"/>
              <a:buChar char="•"/>
            </a:pPr>
            <a:r>
              <a:rPr lang="en-US" dirty="0" smtClean="0"/>
              <a:t>Unite with reciprocals</a:t>
            </a:r>
          </a:p>
          <a:p>
            <a:pPr marL="285750" indent="-285750">
              <a:buFont typeface="Arial"/>
              <a:buChar char="•"/>
            </a:pPr>
            <a:r>
              <a:rPr lang="en-US" dirty="0" smtClean="0"/>
              <a:t>Unite with negatives</a:t>
            </a:r>
          </a:p>
          <a:p>
            <a:pPr marL="285750" indent="-285750">
              <a:buFont typeface="Arial"/>
              <a:buChar char="•"/>
            </a:pPr>
            <a:r>
              <a:rPr lang="en-US" dirty="0" smtClean="0"/>
              <a:t>Unite with open intervals;</a:t>
            </a:r>
            <a:br>
              <a:rPr lang="en-US" dirty="0" smtClean="0"/>
            </a:br>
            <a:r>
              <a:rPr lang="en-US" dirty="0" smtClean="0"/>
              <a:t>circle is complete</a:t>
            </a:r>
          </a:p>
          <a:p>
            <a:pPr marL="285750" indent="-285750">
              <a:buFont typeface="Arial"/>
              <a:buChar char="•"/>
            </a:pPr>
            <a:r>
              <a:rPr lang="en-US" dirty="0" smtClean="0"/>
              <a:t>Populate arithmetic tables</a:t>
            </a:r>
          </a:p>
        </p:txBody>
      </p:sp>
    </p:spTree>
    <p:extLst>
      <p:ext uri="{BB962C8B-B14F-4D97-AF65-F5344CB8AC3E}">
        <p14:creationId xmlns:p14="http://schemas.microsoft.com/office/powerpoint/2010/main" val="159030619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89563" y="334935"/>
            <a:ext cx="2875000" cy="3785652"/>
          </a:xfrm>
          <a:prstGeom prst="rect">
            <a:avLst/>
          </a:prstGeom>
        </p:spPr>
        <p:txBody>
          <a:bodyPr wrap="square">
            <a:spAutoFit/>
          </a:bodyPr>
          <a:lstStyle/>
          <a:p>
            <a:r>
              <a:rPr lang="en-US" sz="2400" dirty="0" smtClean="0"/>
              <a:t>Flat precision makes table generation and fused operations easier.</a:t>
            </a:r>
          </a:p>
          <a:p>
            <a:endParaRPr lang="en-US" sz="2400" dirty="0"/>
          </a:p>
          <a:p>
            <a:r>
              <a:rPr lang="en-US" sz="2400" dirty="0" smtClean="0"/>
              <a:t>Imagine: custom number systems for </a:t>
            </a:r>
            <a:r>
              <a:rPr lang="en-US" sz="2400" i="1" dirty="0" smtClean="0">
                <a:solidFill>
                  <a:srgbClr val="FFFFFF"/>
                </a:solidFill>
              </a:rPr>
              <a:t>application-specific arithmetic</a:t>
            </a:r>
            <a:endParaRPr lang="en-US" sz="2400" i="1" dirty="0">
              <a:solidFill>
                <a:srgbClr val="FFFFFF"/>
              </a:solidFill>
            </a:endParaRPr>
          </a:p>
        </p:txBody>
      </p:sp>
      <p:sp>
        <p:nvSpPr>
          <p:cNvPr id="3" name="Freeform 2"/>
          <p:cNvSpPr/>
          <p:nvPr/>
        </p:nvSpPr>
        <p:spPr>
          <a:xfrm>
            <a:off x="106035" y="122199"/>
            <a:ext cx="4781930" cy="4835883"/>
          </a:xfrm>
          <a:custGeom>
            <a:avLst/>
            <a:gdLst>
              <a:gd name="connsiteX0" fmla="*/ 0 w 2309910"/>
              <a:gd name="connsiteY0" fmla="*/ 0 h 4110081"/>
              <a:gd name="connsiteX1" fmla="*/ 1887793 w 2309910"/>
              <a:gd name="connsiteY1" fmla="*/ 1244179 h 4110081"/>
              <a:gd name="connsiteX2" fmla="*/ 2273933 w 2309910"/>
              <a:gd name="connsiteY2" fmla="*/ 2951707 h 4110081"/>
              <a:gd name="connsiteX3" fmla="*/ 1278551 w 2309910"/>
              <a:gd name="connsiteY3" fmla="*/ 4110081 h 4110081"/>
              <a:gd name="connsiteX0" fmla="*/ 609242 w 1031359"/>
              <a:gd name="connsiteY0" fmla="*/ 0 h 2865902"/>
              <a:gd name="connsiteX1" fmla="*/ 995382 w 1031359"/>
              <a:gd name="connsiteY1" fmla="*/ 1707528 h 2865902"/>
              <a:gd name="connsiteX2" fmla="*/ 0 w 1031359"/>
              <a:gd name="connsiteY2" fmla="*/ 2865902 h 2865902"/>
              <a:gd name="connsiteX0" fmla="*/ 0 w 8763860"/>
              <a:gd name="connsiteY0" fmla="*/ 0 h 4745041"/>
              <a:gd name="connsiteX1" fmla="*/ 8392101 w 8763860"/>
              <a:gd name="connsiteY1" fmla="*/ 3586667 h 4745041"/>
              <a:gd name="connsiteX2" fmla="*/ 7396719 w 8763860"/>
              <a:gd name="connsiteY2" fmla="*/ 4745041 h 4745041"/>
              <a:gd name="connsiteX0" fmla="*/ 0 w 8763860"/>
              <a:gd name="connsiteY0" fmla="*/ 0 h 4745041"/>
              <a:gd name="connsiteX1" fmla="*/ 8392101 w 8763860"/>
              <a:gd name="connsiteY1" fmla="*/ 3586667 h 4745041"/>
              <a:gd name="connsiteX2" fmla="*/ 7396719 w 8763860"/>
              <a:gd name="connsiteY2" fmla="*/ 4745041 h 4745041"/>
              <a:gd name="connsiteX0" fmla="*/ 0 w 8763860"/>
              <a:gd name="connsiteY0" fmla="*/ 8 h 4745049"/>
              <a:gd name="connsiteX1" fmla="*/ 8392101 w 8763860"/>
              <a:gd name="connsiteY1" fmla="*/ 3586675 h 4745049"/>
              <a:gd name="connsiteX2" fmla="*/ 7396719 w 8763860"/>
              <a:gd name="connsiteY2" fmla="*/ 4745049 h 4745049"/>
              <a:gd name="connsiteX0" fmla="*/ 0 w 7396719"/>
              <a:gd name="connsiteY0" fmla="*/ 31 h 4745072"/>
              <a:gd name="connsiteX1" fmla="*/ 3784168 w 7396719"/>
              <a:gd name="connsiteY1" fmla="*/ 1561690 h 4745072"/>
              <a:gd name="connsiteX2" fmla="*/ 7396719 w 7396719"/>
              <a:gd name="connsiteY2" fmla="*/ 4745072 h 4745072"/>
              <a:gd name="connsiteX0" fmla="*/ 0 w 5337308"/>
              <a:gd name="connsiteY0" fmla="*/ 36 h 5388618"/>
              <a:gd name="connsiteX1" fmla="*/ 3784168 w 5337308"/>
              <a:gd name="connsiteY1" fmla="*/ 1561695 h 5388618"/>
              <a:gd name="connsiteX2" fmla="*/ 5337308 w 5337308"/>
              <a:gd name="connsiteY2" fmla="*/ 5388618 h 5388618"/>
              <a:gd name="connsiteX0" fmla="*/ 0 w 5723447"/>
              <a:gd name="connsiteY0" fmla="*/ 33 h 4882363"/>
              <a:gd name="connsiteX1" fmla="*/ 3784168 w 5723447"/>
              <a:gd name="connsiteY1" fmla="*/ 1561692 h 4882363"/>
              <a:gd name="connsiteX2" fmla="*/ 5723447 w 5723447"/>
              <a:gd name="connsiteY2" fmla="*/ 4882363 h 4882363"/>
              <a:gd name="connsiteX0" fmla="*/ 0 w 5732028"/>
              <a:gd name="connsiteY0" fmla="*/ 34 h 5122619"/>
              <a:gd name="connsiteX1" fmla="*/ 3784168 w 5732028"/>
              <a:gd name="connsiteY1" fmla="*/ 1561693 h 5122619"/>
              <a:gd name="connsiteX2" fmla="*/ 5732028 w 5732028"/>
              <a:gd name="connsiteY2" fmla="*/ 5122619 h 5122619"/>
              <a:gd name="connsiteX0" fmla="*/ 0 w 5732028"/>
              <a:gd name="connsiteY0" fmla="*/ 34 h 5122619"/>
              <a:gd name="connsiteX1" fmla="*/ 3784168 w 5732028"/>
              <a:gd name="connsiteY1" fmla="*/ 1561693 h 5122619"/>
              <a:gd name="connsiteX2" fmla="*/ 5732028 w 5732028"/>
              <a:gd name="connsiteY2" fmla="*/ 5122619 h 5122619"/>
              <a:gd name="connsiteX0" fmla="*/ 0 w 5732028"/>
              <a:gd name="connsiteY0" fmla="*/ 34 h 5122619"/>
              <a:gd name="connsiteX1" fmla="*/ 3784168 w 5732028"/>
              <a:gd name="connsiteY1" fmla="*/ 1561693 h 5122619"/>
              <a:gd name="connsiteX2" fmla="*/ 5732028 w 5732028"/>
              <a:gd name="connsiteY2" fmla="*/ 5122619 h 5122619"/>
              <a:gd name="connsiteX0" fmla="*/ 0 w 5320146"/>
              <a:gd name="connsiteY0" fmla="*/ 36 h 5380037"/>
              <a:gd name="connsiteX1" fmla="*/ 3784168 w 5320146"/>
              <a:gd name="connsiteY1" fmla="*/ 1561695 h 5380037"/>
              <a:gd name="connsiteX2" fmla="*/ 5320146 w 5320146"/>
              <a:gd name="connsiteY2" fmla="*/ 5380037 h 5380037"/>
              <a:gd name="connsiteX0" fmla="*/ 0 w 5320146"/>
              <a:gd name="connsiteY0" fmla="*/ 36 h 5380037"/>
              <a:gd name="connsiteX1" fmla="*/ 3784168 w 5320146"/>
              <a:gd name="connsiteY1" fmla="*/ 1561695 h 5380037"/>
              <a:gd name="connsiteX2" fmla="*/ 5320146 w 5320146"/>
              <a:gd name="connsiteY2" fmla="*/ 5380037 h 5380037"/>
              <a:gd name="connsiteX0" fmla="*/ 0 w 5320146"/>
              <a:gd name="connsiteY0" fmla="*/ 36 h 5380037"/>
              <a:gd name="connsiteX1" fmla="*/ 3784168 w 5320146"/>
              <a:gd name="connsiteY1" fmla="*/ 1561695 h 5380037"/>
              <a:gd name="connsiteX2" fmla="*/ 5320146 w 5320146"/>
              <a:gd name="connsiteY2" fmla="*/ 5380037 h 5380037"/>
              <a:gd name="connsiteX0" fmla="*/ 0 w 5242918"/>
              <a:gd name="connsiteY0" fmla="*/ 30 h 4513396"/>
              <a:gd name="connsiteX1" fmla="*/ 3784168 w 5242918"/>
              <a:gd name="connsiteY1" fmla="*/ 1561689 h 4513396"/>
              <a:gd name="connsiteX2" fmla="*/ 5242918 w 5242918"/>
              <a:gd name="connsiteY2" fmla="*/ 4513396 h 4513396"/>
              <a:gd name="connsiteX0" fmla="*/ 0 w 5242918"/>
              <a:gd name="connsiteY0" fmla="*/ 30 h 4513396"/>
              <a:gd name="connsiteX1" fmla="*/ 3784168 w 5242918"/>
              <a:gd name="connsiteY1" fmla="*/ 1561689 h 4513396"/>
              <a:gd name="connsiteX2" fmla="*/ 5242918 w 5242918"/>
              <a:gd name="connsiteY2" fmla="*/ 4513396 h 4513396"/>
              <a:gd name="connsiteX0" fmla="*/ 0 w 5242918"/>
              <a:gd name="connsiteY0" fmla="*/ 30 h 4513396"/>
              <a:gd name="connsiteX1" fmla="*/ 3784168 w 5242918"/>
              <a:gd name="connsiteY1" fmla="*/ 1561689 h 4513396"/>
              <a:gd name="connsiteX2" fmla="*/ 5242918 w 5242918"/>
              <a:gd name="connsiteY2" fmla="*/ 4513396 h 4513396"/>
              <a:gd name="connsiteX0" fmla="*/ 0 w 5234337"/>
              <a:gd name="connsiteY0" fmla="*/ 31 h 4830877"/>
              <a:gd name="connsiteX1" fmla="*/ 3784168 w 5234337"/>
              <a:gd name="connsiteY1" fmla="*/ 1561690 h 4830877"/>
              <a:gd name="connsiteX2" fmla="*/ 5234337 w 5234337"/>
              <a:gd name="connsiteY2" fmla="*/ 4830877 h 4830877"/>
              <a:gd name="connsiteX0" fmla="*/ 0 w 5234337"/>
              <a:gd name="connsiteY0" fmla="*/ 31 h 4830877"/>
              <a:gd name="connsiteX1" fmla="*/ 3784168 w 5234337"/>
              <a:gd name="connsiteY1" fmla="*/ 1561690 h 4830877"/>
              <a:gd name="connsiteX2" fmla="*/ 4891103 w 5234337"/>
              <a:gd name="connsiteY2" fmla="*/ 3715407 h 4830877"/>
              <a:gd name="connsiteX3" fmla="*/ 5234337 w 5234337"/>
              <a:gd name="connsiteY3" fmla="*/ 4830877 h 4830877"/>
              <a:gd name="connsiteX0" fmla="*/ 0 w 4891103"/>
              <a:gd name="connsiteY0" fmla="*/ 31 h 3715407"/>
              <a:gd name="connsiteX1" fmla="*/ 3784168 w 4891103"/>
              <a:gd name="connsiteY1" fmla="*/ 1561690 h 3715407"/>
              <a:gd name="connsiteX2" fmla="*/ 4891103 w 4891103"/>
              <a:gd name="connsiteY2" fmla="*/ 3715407 h 3715407"/>
              <a:gd name="connsiteX0" fmla="*/ 0 w 5302985"/>
              <a:gd name="connsiteY0" fmla="*/ 36 h 5362877"/>
              <a:gd name="connsiteX1" fmla="*/ 3784168 w 5302985"/>
              <a:gd name="connsiteY1" fmla="*/ 1561695 h 5362877"/>
              <a:gd name="connsiteX2" fmla="*/ 5302985 w 5302985"/>
              <a:gd name="connsiteY2" fmla="*/ 5362877 h 5362877"/>
              <a:gd name="connsiteX0" fmla="*/ 0 w 5303044"/>
              <a:gd name="connsiteY0" fmla="*/ 36 h 5362877"/>
              <a:gd name="connsiteX1" fmla="*/ 3784168 w 5303044"/>
              <a:gd name="connsiteY1" fmla="*/ 1561695 h 5362877"/>
              <a:gd name="connsiteX2" fmla="*/ 5302985 w 5303044"/>
              <a:gd name="connsiteY2" fmla="*/ 5362877 h 5362877"/>
            </a:gdLst>
            <a:ahLst/>
            <a:cxnLst>
              <a:cxn ang="0">
                <a:pos x="connsiteX0" y="connsiteY0"/>
              </a:cxn>
              <a:cxn ang="0">
                <a:pos x="connsiteX1" y="connsiteY1"/>
              </a:cxn>
              <a:cxn ang="0">
                <a:pos x="connsiteX2" y="connsiteY2"/>
              </a:cxn>
            </a:cxnLst>
            <a:rect l="l" t="t" r="r" b="b"/>
            <a:pathLst>
              <a:path w="5303044" h="5362877">
                <a:moveTo>
                  <a:pt x="0" y="36"/>
                </a:moveTo>
                <a:cubicBezTo>
                  <a:pt x="1408695" y="-5684"/>
                  <a:pt x="2900337" y="667888"/>
                  <a:pt x="3784168" y="1561695"/>
                </a:cubicBezTo>
                <a:cubicBezTo>
                  <a:pt x="4667999" y="2455502"/>
                  <a:pt x="5310136" y="3565253"/>
                  <a:pt x="5302985" y="5362877"/>
                </a:cubicBezTo>
              </a:path>
            </a:pathLst>
          </a:custGeom>
          <a:ln w="28575" cmpd="sng">
            <a:solidFill>
              <a:srgbClr val="A5FF08"/>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500"/>
          </a:p>
        </p:txBody>
      </p:sp>
      <p:sp>
        <p:nvSpPr>
          <p:cNvPr id="6" name="Oval 5"/>
          <p:cNvSpPr/>
          <p:nvPr/>
        </p:nvSpPr>
        <p:spPr>
          <a:xfrm>
            <a:off x="4843524" y="4854919"/>
            <a:ext cx="97010" cy="97009"/>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16" name="Oval 15"/>
          <p:cNvSpPr/>
          <p:nvPr/>
        </p:nvSpPr>
        <p:spPr>
          <a:xfrm>
            <a:off x="4741809" y="3805077"/>
            <a:ext cx="97010" cy="97009"/>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17" name="Oval 16"/>
          <p:cNvSpPr/>
          <p:nvPr/>
        </p:nvSpPr>
        <p:spPr>
          <a:xfrm>
            <a:off x="4472892" y="2943414"/>
            <a:ext cx="97010" cy="97009"/>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18" name="Oval 17"/>
          <p:cNvSpPr/>
          <p:nvPr/>
        </p:nvSpPr>
        <p:spPr>
          <a:xfrm>
            <a:off x="4025201" y="2121930"/>
            <a:ext cx="97010" cy="97009"/>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19" name="Oval 18"/>
          <p:cNvSpPr/>
          <p:nvPr/>
        </p:nvSpPr>
        <p:spPr>
          <a:xfrm>
            <a:off x="3412849" y="1429628"/>
            <a:ext cx="97010" cy="97009"/>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20" name="Oval 19"/>
          <p:cNvSpPr/>
          <p:nvPr/>
        </p:nvSpPr>
        <p:spPr>
          <a:xfrm>
            <a:off x="2664063" y="840823"/>
            <a:ext cx="97010" cy="97009"/>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21" name="Oval 20"/>
          <p:cNvSpPr/>
          <p:nvPr/>
        </p:nvSpPr>
        <p:spPr>
          <a:xfrm>
            <a:off x="1835300" y="430788"/>
            <a:ext cx="97010" cy="97009"/>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22" name="Oval 21"/>
          <p:cNvSpPr/>
          <p:nvPr/>
        </p:nvSpPr>
        <p:spPr>
          <a:xfrm>
            <a:off x="959491" y="171418"/>
            <a:ext cx="97010" cy="97009"/>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23" name="Oval 22"/>
          <p:cNvSpPr/>
          <p:nvPr/>
        </p:nvSpPr>
        <p:spPr>
          <a:xfrm>
            <a:off x="57530" y="73695"/>
            <a:ext cx="97010" cy="97009"/>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24" name="Oval 23"/>
          <p:cNvSpPr/>
          <p:nvPr/>
        </p:nvSpPr>
        <p:spPr>
          <a:xfrm>
            <a:off x="4809461" y="4309698"/>
            <a:ext cx="97010" cy="97009"/>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25" name="Oval 24"/>
          <p:cNvSpPr/>
          <p:nvPr/>
        </p:nvSpPr>
        <p:spPr>
          <a:xfrm>
            <a:off x="4630357" y="3360075"/>
            <a:ext cx="97010" cy="97009"/>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26" name="Oval 25"/>
          <p:cNvSpPr/>
          <p:nvPr/>
        </p:nvSpPr>
        <p:spPr>
          <a:xfrm>
            <a:off x="4262062" y="2518773"/>
            <a:ext cx="97010" cy="97009"/>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27" name="Oval 26"/>
          <p:cNvSpPr/>
          <p:nvPr/>
        </p:nvSpPr>
        <p:spPr>
          <a:xfrm>
            <a:off x="3724062" y="1767740"/>
            <a:ext cx="97010" cy="97009"/>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28" name="Oval 27"/>
          <p:cNvSpPr/>
          <p:nvPr/>
        </p:nvSpPr>
        <p:spPr>
          <a:xfrm>
            <a:off x="3052465" y="1121419"/>
            <a:ext cx="97010" cy="97009"/>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29" name="Oval 28"/>
          <p:cNvSpPr/>
          <p:nvPr/>
        </p:nvSpPr>
        <p:spPr>
          <a:xfrm>
            <a:off x="2243661" y="612305"/>
            <a:ext cx="97010" cy="97009"/>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30" name="Oval 29"/>
          <p:cNvSpPr/>
          <p:nvPr/>
        </p:nvSpPr>
        <p:spPr>
          <a:xfrm>
            <a:off x="1398749" y="279954"/>
            <a:ext cx="97010" cy="97009"/>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31" name="Oval 30"/>
          <p:cNvSpPr/>
          <p:nvPr/>
        </p:nvSpPr>
        <p:spPr>
          <a:xfrm>
            <a:off x="510508" y="88852"/>
            <a:ext cx="97010" cy="97009"/>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32" name="Oval 31"/>
          <p:cNvSpPr/>
          <p:nvPr/>
        </p:nvSpPr>
        <p:spPr>
          <a:xfrm>
            <a:off x="283032" y="73695"/>
            <a:ext cx="97010" cy="97009"/>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33" name="Oval 32"/>
          <p:cNvSpPr/>
          <p:nvPr/>
        </p:nvSpPr>
        <p:spPr>
          <a:xfrm>
            <a:off x="741595" y="122199"/>
            <a:ext cx="97010" cy="97009"/>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34" name="Oval 33"/>
          <p:cNvSpPr/>
          <p:nvPr/>
        </p:nvSpPr>
        <p:spPr>
          <a:xfrm>
            <a:off x="1171272" y="219208"/>
            <a:ext cx="97010" cy="97009"/>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35" name="Oval 34"/>
          <p:cNvSpPr/>
          <p:nvPr/>
        </p:nvSpPr>
        <p:spPr>
          <a:xfrm>
            <a:off x="1615393" y="347630"/>
            <a:ext cx="97010" cy="97009"/>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36" name="Oval 35"/>
          <p:cNvSpPr/>
          <p:nvPr/>
        </p:nvSpPr>
        <p:spPr>
          <a:xfrm>
            <a:off x="2037501" y="521057"/>
            <a:ext cx="97010" cy="97009"/>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37" name="Oval 36"/>
          <p:cNvSpPr/>
          <p:nvPr/>
        </p:nvSpPr>
        <p:spPr>
          <a:xfrm>
            <a:off x="2449125" y="726868"/>
            <a:ext cx="97010" cy="97009"/>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38" name="Oval 37"/>
          <p:cNvSpPr/>
          <p:nvPr/>
        </p:nvSpPr>
        <p:spPr>
          <a:xfrm>
            <a:off x="2857138" y="973963"/>
            <a:ext cx="97010" cy="97009"/>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39" name="Oval 38"/>
          <p:cNvSpPr/>
          <p:nvPr/>
        </p:nvSpPr>
        <p:spPr>
          <a:xfrm>
            <a:off x="3225433" y="1265124"/>
            <a:ext cx="97010" cy="97009"/>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40" name="Oval 39"/>
          <p:cNvSpPr/>
          <p:nvPr/>
        </p:nvSpPr>
        <p:spPr>
          <a:xfrm>
            <a:off x="3582895" y="1600922"/>
            <a:ext cx="97010" cy="97009"/>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41" name="Oval 40"/>
          <p:cNvSpPr/>
          <p:nvPr/>
        </p:nvSpPr>
        <p:spPr>
          <a:xfrm>
            <a:off x="3872102" y="1941056"/>
            <a:ext cx="97010" cy="97009"/>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42" name="Oval 41"/>
          <p:cNvSpPr/>
          <p:nvPr/>
        </p:nvSpPr>
        <p:spPr>
          <a:xfrm>
            <a:off x="4147966" y="2320521"/>
            <a:ext cx="97010" cy="97009"/>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43" name="Oval 42"/>
          <p:cNvSpPr/>
          <p:nvPr/>
        </p:nvSpPr>
        <p:spPr>
          <a:xfrm>
            <a:off x="4375882" y="2717160"/>
            <a:ext cx="97010" cy="97009"/>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44" name="Oval 43"/>
          <p:cNvSpPr/>
          <p:nvPr/>
        </p:nvSpPr>
        <p:spPr>
          <a:xfrm>
            <a:off x="4554629" y="3139616"/>
            <a:ext cx="97010" cy="97009"/>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45" name="Oval 44"/>
          <p:cNvSpPr/>
          <p:nvPr/>
        </p:nvSpPr>
        <p:spPr>
          <a:xfrm>
            <a:off x="4689693" y="3576515"/>
            <a:ext cx="97010" cy="97009"/>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46" name="Oval 45"/>
          <p:cNvSpPr/>
          <p:nvPr/>
        </p:nvSpPr>
        <p:spPr>
          <a:xfrm>
            <a:off x="4787285" y="4045911"/>
            <a:ext cx="97010" cy="97009"/>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47" name="Oval 46"/>
          <p:cNvSpPr/>
          <p:nvPr/>
        </p:nvSpPr>
        <p:spPr>
          <a:xfrm>
            <a:off x="4835790" y="4563811"/>
            <a:ext cx="97010" cy="97009"/>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48" name="TextBox 47"/>
          <p:cNvSpPr txBox="1"/>
          <p:nvPr/>
        </p:nvSpPr>
        <p:spPr>
          <a:xfrm>
            <a:off x="4707457" y="4786985"/>
            <a:ext cx="96180" cy="230832"/>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1</a:t>
            </a:r>
            <a:endParaRPr lang="en-US" sz="1500" dirty="0">
              <a:solidFill>
                <a:srgbClr val="A5FF08"/>
              </a:solidFill>
              <a:latin typeface="Symbol" charset="2"/>
              <a:cs typeface="Symbol" charset="2"/>
            </a:endParaRPr>
          </a:p>
        </p:txBody>
      </p:sp>
      <p:sp>
        <p:nvSpPr>
          <p:cNvPr id="49" name="TextBox 48"/>
          <p:cNvSpPr txBox="1"/>
          <p:nvPr/>
        </p:nvSpPr>
        <p:spPr>
          <a:xfrm>
            <a:off x="4518578" y="4498125"/>
            <a:ext cx="293894" cy="230832"/>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/0.9</a:t>
            </a:r>
            <a:endParaRPr lang="en-US" sz="1500" dirty="0">
              <a:solidFill>
                <a:srgbClr val="A5FF08"/>
              </a:solidFill>
              <a:latin typeface="Symbol" charset="2"/>
              <a:cs typeface="Symbol" charset="2"/>
            </a:endParaRPr>
          </a:p>
        </p:txBody>
      </p:sp>
      <p:sp>
        <p:nvSpPr>
          <p:cNvPr id="50" name="TextBox 49"/>
          <p:cNvSpPr txBox="1"/>
          <p:nvPr/>
        </p:nvSpPr>
        <p:spPr>
          <a:xfrm>
            <a:off x="4458429" y="4248985"/>
            <a:ext cx="336631" cy="230832"/>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1.25</a:t>
            </a:r>
            <a:endParaRPr lang="en-US" sz="1500" dirty="0">
              <a:solidFill>
                <a:srgbClr val="A5FF08"/>
              </a:solidFill>
              <a:latin typeface="Symbol" charset="2"/>
              <a:cs typeface="Symbol" charset="2"/>
            </a:endParaRPr>
          </a:p>
        </p:txBody>
      </p:sp>
      <p:sp>
        <p:nvSpPr>
          <p:cNvPr id="51" name="TextBox 50"/>
          <p:cNvSpPr txBox="1"/>
          <p:nvPr/>
        </p:nvSpPr>
        <p:spPr>
          <a:xfrm>
            <a:off x="4452192" y="3985402"/>
            <a:ext cx="293894" cy="230832"/>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/0.7</a:t>
            </a:r>
            <a:endParaRPr lang="en-US" sz="1500" dirty="0">
              <a:solidFill>
                <a:srgbClr val="A5FF08"/>
              </a:solidFill>
              <a:latin typeface="Symbol" charset="2"/>
              <a:cs typeface="Symbol" charset="2"/>
            </a:endParaRPr>
          </a:p>
        </p:txBody>
      </p:sp>
      <p:sp>
        <p:nvSpPr>
          <p:cNvPr id="52" name="TextBox 51"/>
          <p:cNvSpPr txBox="1"/>
          <p:nvPr/>
        </p:nvSpPr>
        <p:spPr>
          <a:xfrm>
            <a:off x="4422363" y="3743482"/>
            <a:ext cx="293894" cy="230832"/>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/0.6</a:t>
            </a:r>
            <a:endParaRPr lang="en-US" sz="1500" dirty="0">
              <a:solidFill>
                <a:srgbClr val="A5FF08"/>
              </a:solidFill>
              <a:latin typeface="Symbol" charset="2"/>
              <a:cs typeface="Symbol" charset="2"/>
            </a:endParaRPr>
          </a:p>
        </p:txBody>
      </p:sp>
      <p:sp>
        <p:nvSpPr>
          <p:cNvPr id="53" name="TextBox 52"/>
          <p:cNvSpPr txBox="1"/>
          <p:nvPr/>
        </p:nvSpPr>
        <p:spPr>
          <a:xfrm>
            <a:off x="4545550" y="3530448"/>
            <a:ext cx="96180" cy="230832"/>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2</a:t>
            </a:r>
            <a:endParaRPr lang="en-US" sz="1500" dirty="0">
              <a:solidFill>
                <a:srgbClr val="A5FF08"/>
              </a:solidFill>
              <a:latin typeface="Symbol" charset="2"/>
              <a:cs typeface="Symbol" charset="2"/>
            </a:endParaRPr>
          </a:p>
        </p:txBody>
      </p:sp>
      <p:sp>
        <p:nvSpPr>
          <p:cNvPr id="54" name="TextBox 53"/>
          <p:cNvSpPr txBox="1"/>
          <p:nvPr/>
        </p:nvSpPr>
        <p:spPr>
          <a:xfrm>
            <a:off x="4363819" y="3306583"/>
            <a:ext cx="240450" cy="230832"/>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2.5</a:t>
            </a:r>
            <a:endParaRPr lang="en-US" sz="1500" dirty="0">
              <a:solidFill>
                <a:srgbClr val="A5FF08"/>
              </a:solidFill>
              <a:latin typeface="Symbol" charset="2"/>
              <a:cs typeface="Symbol" charset="2"/>
            </a:endParaRPr>
          </a:p>
        </p:txBody>
      </p:sp>
      <p:sp>
        <p:nvSpPr>
          <p:cNvPr id="55" name="TextBox 54"/>
          <p:cNvSpPr txBox="1"/>
          <p:nvPr/>
        </p:nvSpPr>
        <p:spPr>
          <a:xfrm>
            <a:off x="4426286" y="3096474"/>
            <a:ext cx="96180" cy="230832"/>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3</a:t>
            </a:r>
            <a:endParaRPr lang="en-US" sz="1500" dirty="0">
              <a:solidFill>
                <a:srgbClr val="A5FF08"/>
              </a:solidFill>
              <a:latin typeface="Symbol" charset="2"/>
              <a:cs typeface="Symbol" charset="2"/>
            </a:endParaRPr>
          </a:p>
        </p:txBody>
      </p:sp>
      <p:sp>
        <p:nvSpPr>
          <p:cNvPr id="56" name="TextBox 55"/>
          <p:cNvSpPr txBox="1"/>
          <p:nvPr/>
        </p:nvSpPr>
        <p:spPr>
          <a:xfrm>
            <a:off x="4160490" y="2900810"/>
            <a:ext cx="293894" cy="230832"/>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/0.3</a:t>
            </a:r>
            <a:endParaRPr lang="en-US" sz="1500" dirty="0">
              <a:solidFill>
                <a:srgbClr val="A5FF08"/>
              </a:solidFill>
              <a:latin typeface="Symbol" charset="2"/>
              <a:cs typeface="Symbol" charset="2"/>
            </a:endParaRPr>
          </a:p>
        </p:txBody>
      </p:sp>
      <p:sp>
        <p:nvSpPr>
          <p:cNvPr id="57" name="TextBox 56"/>
          <p:cNvSpPr txBox="1"/>
          <p:nvPr/>
        </p:nvSpPr>
        <p:spPr>
          <a:xfrm>
            <a:off x="4250679" y="2686638"/>
            <a:ext cx="96180" cy="230832"/>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4</a:t>
            </a:r>
            <a:endParaRPr lang="en-US" sz="1500" dirty="0">
              <a:solidFill>
                <a:srgbClr val="A5FF08"/>
              </a:solidFill>
              <a:latin typeface="Symbol" charset="2"/>
              <a:cs typeface="Symbol" charset="2"/>
            </a:endParaRPr>
          </a:p>
        </p:txBody>
      </p:sp>
      <p:sp>
        <p:nvSpPr>
          <p:cNvPr id="58" name="TextBox 57"/>
          <p:cNvSpPr txBox="1"/>
          <p:nvPr/>
        </p:nvSpPr>
        <p:spPr>
          <a:xfrm>
            <a:off x="4129751" y="2490521"/>
            <a:ext cx="96180" cy="230832"/>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5</a:t>
            </a:r>
            <a:endParaRPr lang="en-US" sz="1500" dirty="0">
              <a:solidFill>
                <a:srgbClr val="A5FF08"/>
              </a:solidFill>
              <a:latin typeface="Symbol" charset="2"/>
              <a:cs typeface="Symbol" charset="2"/>
            </a:endParaRPr>
          </a:p>
        </p:txBody>
      </p:sp>
      <p:sp>
        <p:nvSpPr>
          <p:cNvPr id="59" name="TextBox 58"/>
          <p:cNvSpPr txBox="1"/>
          <p:nvPr/>
        </p:nvSpPr>
        <p:spPr>
          <a:xfrm>
            <a:off x="4016043" y="2287182"/>
            <a:ext cx="96180" cy="230832"/>
          </a:xfrm>
          <a:prstGeom prst="rect">
            <a:avLst/>
          </a:prstGeom>
          <a:noFill/>
          <a:effectLst/>
        </p:spPr>
        <p:txBody>
          <a:bodyPr wrap="none" lIns="0" tIns="0" rIns="0" bIns="0" rtlCol="0" anchor="ctr" anchorCtr="1">
            <a:spAutoFit/>
          </a:bodyPr>
          <a:lstStyle/>
          <a:p>
            <a:pPr algn="ctr"/>
            <a:r>
              <a:rPr lang="en-US" sz="1500" dirty="0">
                <a:solidFill>
                  <a:srgbClr val="A5FF08"/>
                </a:solidFill>
                <a:latin typeface="Symbol" charset="2"/>
                <a:cs typeface="Symbol" charset="2"/>
              </a:rPr>
              <a:t>6</a:t>
            </a:r>
          </a:p>
        </p:txBody>
      </p:sp>
      <p:sp>
        <p:nvSpPr>
          <p:cNvPr id="60" name="TextBox 59"/>
          <p:cNvSpPr txBox="1"/>
          <p:nvPr/>
        </p:nvSpPr>
        <p:spPr>
          <a:xfrm>
            <a:off x="3905945" y="2119953"/>
            <a:ext cx="96180" cy="230832"/>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7</a:t>
            </a:r>
            <a:endParaRPr lang="en-US" sz="1500" dirty="0">
              <a:solidFill>
                <a:srgbClr val="A5FF08"/>
              </a:solidFill>
              <a:latin typeface="Symbol" charset="2"/>
              <a:cs typeface="Symbol" charset="2"/>
            </a:endParaRPr>
          </a:p>
        </p:txBody>
      </p:sp>
      <p:sp>
        <p:nvSpPr>
          <p:cNvPr id="61" name="TextBox 60"/>
          <p:cNvSpPr txBox="1"/>
          <p:nvPr/>
        </p:nvSpPr>
        <p:spPr>
          <a:xfrm>
            <a:off x="3774184" y="1963553"/>
            <a:ext cx="96180" cy="230832"/>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8</a:t>
            </a:r>
            <a:endParaRPr lang="en-US" sz="1500" dirty="0">
              <a:solidFill>
                <a:srgbClr val="A5FF08"/>
              </a:solidFill>
              <a:latin typeface="Symbol" charset="2"/>
              <a:cs typeface="Symbol" charset="2"/>
            </a:endParaRPr>
          </a:p>
        </p:txBody>
      </p:sp>
      <p:sp>
        <p:nvSpPr>
          <p:cNvPr id="62" name="TextBox 61"/>
          <p:cNvSpPr txBox="1"/>
          <p:nvPr/>
        </p:nvSpPr>
        <p:spPr>
          <a:xfrm>
            <a:off x="3616949" y="1789239"/>
            <a:ext cx="96180" cy="230832"/>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9</a:t>
            </a:r>
            <a:endParaRPr lang="en-US" sz="1500" dirty="0">
              <a:solidFill>
                <a:srgbClr val="A5FF08"/>
              </a:solidFill>
              <a:latin typeface="Symbol" charset="2"/>
              <a:cs typeface="Symbol" charset="2"/>
            </a:endParaRPr>
          </a:p>
        </p:txBody>
      </p:sp>
      <p:sp>
        <p:nvSpPr>
          <p:cNvPr id="63" name="TextBox 62"/>
          <p:cNvSpPr txBox="1"/>
          <p:nvPr/>
        </p:nvSpPr>
        <p:spPr>
          <a:xfrm>
            <a:off x="3381182" y="1626275"/>
            <a:ext cx="192359" cy="230832"/>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10</a:t>
            </a:r>
            <a:endParaRPr lang="en-US" sz="1500" dirty="0">
              <a:solidFill>
                <a:srgbClr val="A5FF08"/>
              </a:solidFill>
              <a:latin typeface="Symbol" charset="2"/>
              <a:cs typeface="Symbol" charset="2"/>
            </a:endParaRPr>
          </a:p>
        </p:txBody>
      </p:sp>
      <p:sp>
        <p:nvSpPr>
          <p:cNvPr id="64" name="TextBox 63"/>
          <p:cNvSpPr txBox="1"/>
          <p:nvPr/>
        </p:nvSpPr>
        <p:spPr>
          <a:xfrm rot="18862317">
            <a:off x="3055238" y="1547292"/>
            <a:ext cx="390074" cy="230832"/>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/0.09</a:t>
            </a:r>
            <a:endParaRPr lang="en-US" sz="1500" dirty="0">
              <a:solidFill>
                <a:srgbClr val="A5FF08"/>
              </a:solidFill>
              <a:latin typeface="Symbol" charset="2"/>
              <a:cs typeface="Symbol" charset="2"/>
            </a:endParaRPr>
          </a:p>
        </p:txBody>
      </p:sp>
      <p:sp>
        <p:nvSpPr>
          <p:cNvPr id="65" name="TextBox 64"/>
          <p:cNvSpPr txBox="1"/>
          <p:nvPr/>
        </p:nvSpPr>
        <p:spPr>
          <a:xfrm rot="18586417">
            <a:off x="2948114" y="1402137"/>
            <a:ext cx="336631" cy="230832"/>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12.5</a:t>
            </a:r>
            <a:endParaRPr lang="en-US" sz="1500" dirty="0">
              <a:solidFill>
                <a:srgbClr val="A5FF08"/>
              </a:solidFill>
              <a:latin typeface="Symbol" charset="2"/>
              <a:cs typeface="Symbol" charset="2"/>
            </a:endParaRPr>
          </a:p>
        </p:txBody>
      </p:sp>
      <p:sp>
        <p:nvSpPr>
          <p:cNvPr id="66" name="TextBox 65"/>
          <p:cNvSpPr txBox="1"/>
          <p:nvPr/>
        </p:nvSpPr>
        <p:spPr>
          <a:xfrm rot="18405714">
            <a:off x="2744335" y="1271613"/>
            <a:ext cx="390074" cy="230832"/>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/0.07</a:t>
            </a:r>
            <a:endParaRPr lang="en-US" sz="1500" dirty="0">
              <a:solidFill>
                <a:srgbClr val="A5FF08"/>
              </a:solidFill>
              <a:latin typeface="Symbol" charset="2"/>
              <a:cs typeface="Symbol" charset="2"/>
            </a:endParaRPr>
          </a:p>
        </p:txBody>
      </p:sp>
      <p:sp>
        <p:nvSpPr>
          <p:cNvPr id="67" name="TextBox 66"/>
          <p:cNvSpPr txBox="1"/>
          <p:nvPr/>
        </p:nvSpPr>
        <p:spPr>
          <a:xfrm rot="18246408">
            <a:off x="2548004" y="1151192"/>
            <a:ext cx="390074" cy="230832"/>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/0.06</a:t>
            </a:r>
            <a:endParaRPr lang="en-US" sz="1500" dirty="0">
              <a:solidFill>
                <a:srgbClr val="A5FF08"/>
              </a:solidFill>
              <a:latin typeface="Symbol" charset="2"/>
              <a:cs typeface="Symbol" charset="2"/>
            </a:endParaRPr>
          </a:p>
        </p:txBody>
      </p:sp>
      <p:sp>
        <p:nvSpPr>
          <p:cNvPr id="68" name="TextBox 67"/>
          <p:cNvSpPr txBox="1"/>
          <p:nvPr/>
        </p:nvSpPr>
        <p:spPr>
          <a:xfrm rot="18005173">
            <a:off x="2514307" y="940787"/>
            <a:ext cx="192359" cy="230832"/>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20</a:t>
            </a:r>
            <a:endParaRPr lang="en-US" sz="1500" dirty="0">
              <a:solidFill>
                <a:srgbClr val="A5FF08"/>
              </a:solidFill>
              <a:latin typeface="Symbol" charset="2"/>
              <a:cs typeface="Symbol" charset="2"/>
            </a:endParaRPr>
          </a:p>
        </p:txBody>
      </p:sp>
      <p:sp>
        <p:nvSpPr>
          <p:cNvPr id="69" name="TextBox 68"/>
          <p:cNvSpPr txBox="1"/>
          <p:nvPr/>
        </p:nvSpPr>
        <p:spPr>
          <a:xfrm rot="17891654">
            <a:off x="2310488" y="828804"/>
            <a:ext cx="192360" cy="230832"/>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25</a:t>
            </a:r>
            <a:endParaRPr lang="en-US" sz="1500" dirty="0">
              <a:solidFill>
                <a:srgbClr val="A5FF08"/>
              </a:solidFill>
              <a:latin typeface="Symbol" charset="2"/>
              <a:cs typeface="Symbol" charset="2"/>
            </a:endParaRPr>
          </a:p>
        </p:txBody>
      </p:sp>
      <p:sp>
        <p:nvSpPr>
          <p:cNvPr id="70" name="TextBox 69"/>
          <p:cNvSpPr txBox="1"/>
          <p:nvPr/>
        </p:nvSpPr>
        <p:spPr>
          <a:xfrm rot="17665680">
            <a:off x="2113162" y="732629"/>
            <a:ext cx="192360" cy="230832"/>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30</a:t>
            </a:r>
            <a:endParaRPr lang="en-US" sz="1500" dirty="0">
              <a:solidFill>
                <a:srgbClr val="A5FF08"/>
              </a:solidFill>
              <a:latin typeface="Symbol" charset="2"/>
              <a:cs typeface="Symbol" charset="2"/>
            </a:endParaRPr>
          </a:p>
        </p:txBody>
      </p:sp>
      <p:sp>
        <p:nvSpPr>
          <p:cNvPr id="71" name="TextBox 70"/>
          <p:cNvSpPr txBox="1"/>
          <p:nvPr/>
        </p:nvSpPr>
        <p:spPr>
          <a:xfrm rot="17654213">
            <a:off x="1766569" y="704270"/>
            <a:ext cx="390074" cy="230832"/>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/0.03</a:t>
            </a:r>
            <a:endParaRPr lang="en-US" sz="1500" dirty="0">
              <a:solidFill>
                <a:srgbClr val="A5FF08"/>
              </a:solidFill>
              <a:latin typeface="Symbol" charset="2"/>
              <a:cs typeface="Symbol" charset="2"/>
            </a:endParaRPr>
          </a:p>
        </p:txBody>
      </p:sp>
      <p:sp>
        <p:nvSpPr>
          <p:cNvPr id="72" name="TextBox 71"/>
          <p:cNvSpPr txBox="1"/>
          <p:nvPr/>
        </p:nvSpPr>
        <p:spPr>
          <a:xfrm rot="17500231">
            <a:off x="1710964" y="552593"/>
            <a:ext cx="192360" cy="230832"/>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40</a:t>
            </a:r>
            <a:endParaRPr lang="en-US" sz="1500" dirty="0">
              <a:solidFill>
                <a:srgbClr val="A5FF08"/>
              </a:solidFill>
              <a:latin typeface="Symbol" charset="2"/>
              <a:cs typeface="Symbol" charset="2"/>
            </a:endParaRPr>
          </a:p>
        </p:txBody>
      </p:sp>
      <p:sp>
        <p:nvSpPr>
          <p:cNvPr id="73" name="TextBox 72"/>
          <p:cNvSpPr txBox="1"/>
          <p:nvPr/>
        </p:nvSpPr>
        <p:spPr>
          <a:xfrm rot="17357808">
            <a:off x="1486473" y="487114"/>
            <a:ext cx="192360" cy="230832"/>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50</a:t>
            </a:r>
            <a:endParaRPr lang="en-US" sz="1500" dirty="0">
              <a:solidFill>
                <a:srgbClr val="A5FF08"/>
              </a:solidFill>
              <a:latin typeface="Symbol" charset="2"/>
              <a:cs typeface="Symbol" charset="2"/>
            </a:endParaRPr>
          </a:p>
        </p:txBody>
      </p:sp>
      <p:sp>
        <p:nvSpPr>
          <p:cNvPr id="74" name="TextBox 73"/>
          <p:cNvSpPr txBox="1"/>
          <p:nvPr/>
        </p:nvSpPr>
        <p:spPr>
          <a:xfrm rot="17267328">
            <a:off x="1276319" y="417164"/>
            <a:ext cx="192360" cy="230832"/>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60</a:t>
            </a:r>
            <a:endParaRPr lang="en-US" sz="1500" dirty="0">
              <a:solidFill>
                <a:srgbClr val="A5FF08"/>
              </a:solidFill>
              <a:latin typeface="Symbol" charset="2"/>
              <a:cs typeface="Symbol" charset="2"/>
            </a:endParaRPr>
          </a:p>
        </p:txBody>
      </p:sp>
      <p:sp>
        <p:nvSpPr>
          <p:cNvPr id="75" name="TextBox 74"/>
          <p:cNvSpPr txBox="1"/>
          <p:nvPr/>
        </p:nvSpPr>
        <p:spPr>
          <a:xfrm rot="17092135">
            <a:off x="1051508" y="362940"/>
            <a:ext cx="192360" cy="230832"/>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70</a:t>
            </a:r>
            <a:endParaRPr lang="en-US" sz="1500" baseline="30000" dirty="0">
              <a:solidFill>
                <a:srgbClr val="A5FF08"/>
              </a:solidFill>
              <a:latin typeface="Symbol" charset="2"/>
              <a:cs typeface="Symbol" charset="2"/>
            </a:endParaRPr>
          </a:p>
        </p:txBody>
      </p:sp>
      <p:sp>
        <p:nvSpPr>
          <p:cNvPr id="76" name="TextBox 75"/>
          <p:cNvSpPr txBox="1"/>
          <p:nvPr/>
        </p:nvSpPr>
        <p:spPr>
          <a:xfrm rot="16978109">
            <a:off x="852188" y="314332"/>
            <a:ext cx="192360" cy="230832"/>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80</a:t>
            </a:r>
            <a:endParaRPr lang="en-US" sz="1500" baseline="30000" dirty="0">
              <a:solidFill>
                <a:srgbClr val="A5FF08"/>
              </a:solidFill>
              <a:latin typeface="Symbol" charset="2"/>
              <a:cs typeface="Symbol" charset="2"/>
            </a:endParaRPr>
          </a:p>
        </p:txBody>
      </p:sp>
      <p:sp>
        <p:nvSpPr>
          <p:cNvPr id="77" name="TextBox 76"/>
          <p:cNvSpPr txBox="1"/>
          <p:nvPr/>
        </p:nvSpPr>
        <p:spPr>
          <a:xfrm rot="16806760">
            <a:off x="645365" y="272946"/>
            <a:ext cx="192360" cy="230832"/>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90</a:t>
            </a:r>
            <a:endParaRPr lang="en-US" sz="1500" baseline="30000" dirty="0">
              <a:solidFill>
                <a:srgbClr val="A5FF08"/>
              </a:solidFill>
              <a:latin typeface="Symbol" charset="2"/>
              <a:cs typeface="Symbol" charset="2"/>
            </a:endParaRPr>
          </a:p>
        </p:txBody>
      </p:sp>
      <p:sp>
        <p:nvSpPr>
          <p:cNvPr id="78" name="TextBox 77"/>
          <p:cNvSpPr txBox="1"/>
          <p:nvPr/>
        </p:nvSpPr>
        <p:spPr>
          <a:xfrm rot="16643081">
            <a:off x="369519" y="284016"/>
            <a:ext cx="288541" cy="230832"/>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100</a:t>
            </a:r>
            <a:endParaRPr lang="en-US" sz="1500" baseline="30000" dirty="0">
              <a:solidFill>
                <a:srgbClr val="A5FF08"/>
              </a:solidFill>
              <a:latin typeface="Symbol" charset="2"/>
              <a:cs typeface="Symbol" charset="2"/>
            </a:endParaRPr>
          </a:p>
        </p:txBody>
      </p:sp>
      <p:sp>
        <p:nvSpPr>
          <p:cNvPr id="79" name="TextBox 78"/>
          <p:cNvSpPr txBox="1"/>
          <p:nvPr/>
        </p:nvSpPr>
        <p:spPr>
          <a:xfrm rot="16498938">
            <a:off x="46299" y="350262"/>
            <a:ext cx="486255" cy="230832"/>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/0.009</a:t>
            </a:r>
            <a:endParaRPr lang="en-US" sz="1500" baseline="30000" dirty="0">
              <a:solidFill>
                <a:srgbClr val="A5FF08"/>
              </a:solidFill>
              <a:latin typeface="Symbol" charset="2"/>
              <a:cs typeface="Symbol" charset="2"/>
            </a:endParaRPr>
          </a:p>
        </p:txBody>
      </p:sp>
      <p:sp>
        <p:nvSpPr>
          <p:cNvPr id="80" name="TextBox 79"/>
          <p:cNvSpPr txBox="1"/>
          <p:nvPr/>
        </p:nvSpPr>
        <p:spPr>
          <a:xfrm>
            <a:off x="22903" y="149628"/>
            <a:ext cx="149624" cy="230832"/>
          </a:xfrm>
          <a:prstGeom prst="rect">
            <a:avLst/>
          </a:prstGeom>
          <a:noFill/>
          <a:effectLst/>
        </p:spPr>
        <p:txBody>
          <a:bodyPr wrap="none" lIns="0" tIns="0" rIns="0" bIns="0" rtlCol="0" anchor="ctr" anchorCtr="1">
            <a:spAutoFit/>
          </a:bodyPr>
          <a:lstStyle/>
          <a:p>
            <a:pPr algn="ctr"/>
            <a:r>
              <a:rPr lang="en-US" sz="1500" dirty="0">
                <a:solidFill>
                  <a:srgbClr val="A5FF08"/>
                </a:solidFill>
                <a:latin typeface="Symbol" charset="2"/>
                <a:cs typeface="Symbol" charset="2"/>
              </a:rPr>
              <a:t>/</a:t>
            </a:r>
            <a:r>
              <a:rPr lang="en-US" sz="1500" dirty="0" smtClean="0">
                <a:solidFill>
                  <a:srgbClr val="A5FF08"/>
                </a:solidFill>
                <a:latin typeface="Symbol" charset="2"/>
                <a:cs typeface="Symbol" charset="2"/>
              </a:rPr>
              <a:t>0</a:t>
            </a:r>
            <a:endParaRPr lang="en-US" sz="1500" dirty="0">
              <a:solidFill>
                <a:srgbClr val="A5FF08"/>
              </a:solidFill>
              <a:latin typeface="Symbol" charset="2"/>
              <a:cs typeface="Symbol" charset="2"/>
            </a:endParaRPr>
          </a:p>
        </p:txBody>
      </p:sp>
      <p:sp>
        <p:nvSpPr>
          <p:cNvPr id="81" name="TextBox 80"/>
          <p:cNvSpPr txBox="1"/>
          <p:nvPr/>
        </p:nvSpPr>
        <p:spPr>
          <a:xfrm>
            <a:off x="175723" y="2337381"/>
            <a:ext cx="3407172" cy="1754327"/>
          </a:xfrm>
          <a:prstGeom prst="rect">
            <a:avLst/>
          </a:prstGeom>
          <a:solidFill>
            <a:schemeClr val="tx2">
              <a:lumMod val="50000"/>
            </a:schemeClr>
          </a:solidFill>
        </p:spPr>
        <p:txBody>
          <a:bodyPr wrap="square" rtlCol="0">
            <a:spAutoFit/>
          </a:bodyPr>
          <a:lstStyle/>
          <a:p>
            <a:pPr marL="285750" indent="-285750">
              <a:buFont typeface="Arial"/>
              <a:buChar char="•"/>
            </a:pPr>
            <a:r>
              <a:rPr lang="en-US" dirty="0" smtClean="0"/>
              <a:t>A table need only contain entries for one “decade,”</a:t>
            </a:r>
            <a:br>
              <a:rPr lang="en-US" dirty="0" smtClean="0"/>
            </a:br>
            <a:r>
              <a:rPr lang="en-US" dirty="0" smtClean="0"/>
              <a:t>1 to 10</a:t>
            </a:r>
          </a:p>
          <a:p>
            <a:pPr marL="285750" indent="-285750">
              <a:buFont typeface="Arial"/>
              <a:buChar char="•"/>
            </a:pPr>
            <a:r>
              <a:rPr lang="en-US" dirty="0" smtClean="0"/>
              <a:t>Power of 10 determined via integer divide, instead of having a separate bit field</a:t>
            </a:r>
          </a:p>
        </p:txBody>
      </p:sp>
    </p:spTree>
    <p:extLst>
      <p:ext uri="{BB962C8B-B14F-4D97-AF65-F5344CB8AC3E}">
        <p14:creationId xmlns:p14="http://schemas.microsoft.com/office/powerpoint/2010/main" val="86317441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081" y="250768"/>
            <a:ext cx="8151835" cy="685800"/>
          </a:xfrm>
        </p:spPr>
        <p:txBody>
          <a:bodyPr/>
          <a:lstStyle/>
          <a:p>
            <a:r>
              <a:rPr lang="en-US" sz="4000" dirty="0" smtClean="0"/>
              <a:t>8-bit unum means 256-bit SORN</a:t>
            </a:r>
            <a:endParaRPr lang="en-US" sz="4000" dirty="0"/>
          </a:p>
        </p:txBody>
      </p:sp>
      <p:sp>
        <p:nvSpPr>
          <p:cNvPr id="6" name="TextBox 5"/>
          <p:cNvSpPr txBox="1"/>
          <p:nvPr/>
        </p:nvSpPr>
        <p:spPr>
          <a:xfrm>
            <a:off x="420461" y="3006907"/>
            <a:ext cx="8323455" cy="1200328"/>
          </a:xfrm>
          <a:prstGeom prst="rect">
            <a:avLst/>
          </a:prstGeom>
          <a:noFill/>
        </p:spPr>
        <p:txBody>
          <a:bodyPr wrap="square" rtlCol="0">
            <a:spAutoFit/>
          </a:bodyPr>
          <a:lstStyle/>
          <a:p>
            <a:pPr algn="ctr"/>
            <a:r>
              <a:rPr lang="en-US" sz="2400" dirty="0" smtClean="0"/>
              <a:t>Ultra-fast parallel arithmetic on </a:t>
            </a:r>
            <a:r>
              <a:rPr lang="en-US" sz="2400" i="1" dirty="0" smtClean="0"/>
              <a:t>arbitrary</a:t>
            </a:r>
            <a:r>
              <a:rPr lang="en-US" sz="2400" dirty="0" smtClean="0"/>
              <a:t> subsets of the real number line. Ops can still finish within a single clock cycle,</a:t>
            </a:r>
          </a:p>
          <a:p>
            <a:pPr algn="ctr"/>
            <a:r>
              <a:rPr lang="en-US" sz="2400" dirty="0" smtClean="0"/>
              <a:t>with a tractable number of parallel OR gates.</a:t>
            </a:r>
          </a:p>
        </p:txBody>
      </p:sp>
      <p:cxnSp>
        <p:nvCxnSpPr>
          <p:cNvPr id="44" name="Straight Arrow Connector 43"/>
          <p:cNvCxnSpPr/>
          <p:nvPr/>
        </p:nvCxnSpPr>
        <p:spPr>
          <a:xfrm>
            <a:off x="636158" y="1717657"/>
            <a:ext cx="8017214" cy="0"/>
          </a:xfrm>
          <a:prstGeom prst="straightConnector1">
            <a:avLst/>
          </a:prstGeom>
          <a:ln w="38100">
            <a:solidFill>
              <a:srgbClr val="C1F944"/>
            </a:solidFill>
            <a:headEnd type="stealth" w="lg" len="lg"/>
            <a:tailEnd type="stealth" w="lg" len="lg"/>
          </a:ln>
        </p:spPr>
        <p:style>
          <a:lnRef idx="2">
            <a:schemeClr val="accent1"/>
          </a:lnRef>
          <a:fillRef idx="0">
            <a:schemeClr val="accent1"/>
          </a:fillRef>
          <a:effectRef idx="1">
            <a:schemeClr val="accent1"/>
          </a:effectRef>
          <a:fontRef idx="minor">
            <a:schemeClr val="tx1"/>
          </a:fontRef>
        </p:style>
      </p:cxnSp>
      <p:sp>
        <p:nvSpPr>
          <p:cNvPr id="45" name="Oval 44"/>
          <p:cNvSpPr/>
          <p:nvPr/>
        </p:nvSpPr>
        <p:spPr>
          <a:xfrm>
            <a:off x="4567939" y="1673307"/>
            <a:ext cx="88699" cy="8869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p>
        </p:txBody>
      </p:sp>
      <p:sp>
        <p:nvSpPr>
          <p:cNvPr id="46" name="TextBox 45"/>
          <p:cNvSpPr txBox="1"/>
          <p:nvPr/>
        </p:nvSpPr>
        <p:spPr>
          <a:xfrm>
            <a:off x="4462898" y="1060441"/>
            <a:ext cx="298780" cy="338554"/>
          </a:xfrm>
          <a:prstGeom prst="rect">
            <a:avLst/>
          </a:prstGeom>
          <a:noFill/>
        </p:spPr>
        <p:txBody>
          <a:bodyPr wrap="none" rtlCol="0">
            <a:spAutoFit/>
          </a:bodyPr>
          <a:lstStyle/>
          <a:p>
            <a:pPr algn="ctr"/>
            <a:r>
              <a:rPr lang="en-US" sz="1600" dirty="0" smtClean="0"/>
              <a:t>0</a:t>
            </a:r>
            <a:endParaRPr lang="en-US" sz="1600" dirty="0"/>
          </a:p>
        </p:txBody>
      </p:sp>
      <p:sp>
        <p:nvSpPr>
          <p:cNvPr id="24" name="Rounded Rectangle 23"/>
          <p:cNvSpPr/>
          <p:nvPr/>
        </p:nvSpPr>
        <p:spPr>
          <a:xfrm>
            <a:off x="4685554" y="1925468"/>
            <a:ext cx="104059" cy="79458"/>
          </a:xfrm>
          <a:prstGeom prst="roundRect">
            <a:avLst>
              <a:gd name="adj" fmla="val 50000"/>
            </a:avLst>
          </a:prstGeom>
          <a:solidFill>
            <a:srgbClr val="3366FF"/>
          </a:solid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extBox 46"/>
          <p:cNvSpPr txBox="1"/>
          <p:nvPr/>
        </p:nvSpPr>
        <p:spPr>
          <a:xfrm>
            <a:off x="7732226" y="1060441"/>
            <a:ext cx="1311377" cy="338554"/>
          </a:xfrm>
          <a:prstGeom prst="rect">
            <a:avLst/>
          </a:prstGeom>
          <a:noFill/>
        </p:spPr>
        <p:txBody>
          <a:bodyPr wrap="none" rtlCol="0">
            <a:spAutoFit/>
          </a:bodyPr>
          <a:lstStyle/>
          <a:p>
            <a:pPr algn="ctr"/>
            <a:r>
              <a:rPr lang="en-US" sz="1600" dirty="0" smtClean="0"/>
              <a:t>(</a:t>
            </a:r>
            <a:r>
              <a:rPr lang="en-US" sz="1600" i="1" dirty="0" err="1" smtClean="0"/>
              <a:t>maxreal</a:t>
            </a:r>
            <a:r>
              <a:rPr lang="en-US" sz="1600" dirty="0" smtClean="0"/>
              <a:t>, ∞)</a:t>
            </a:r>
            <a:endParaRPr lang="en-US" sz="1600" dirty="0"/>
          </a:p>
        </p:txBody>
      </p:sp>
      <p:sp>
        <p:nvSpPr>
          <p:cNvPr id="55" name="TextBox 54"/>
          <p:cNvSpPr txBox="1"/>
          <p:nvPr/>
        </p:nvSpPr>
        <p:spPr>
          <a:xfrm>
            <a:off x="448607" y="1361836"/>
            <a:ext cx="864339" cy="261610"/>
          </a:xfrm>
          <a:prstGeom prst="rect">
            <a:avLst/>
          </a:prstGeom>
          <a:noFill/>
        </p:spPr>
        <p:txBody>
          <a:bodyPr wrap="none" rtlCol="0">
            <a:spAutoFit/>
          </a:bodyPr>
          <a:lstStyle/>
          <a:p>
            <a:pPr algn="ctr"/>
            <a:r>
              <a:rPr lang="en-US" sz="1100" b="1" dirty="0" smtClean="0">
                <a:solidFill>
                  <a:srgbClr val="FF0000"/>
                </a:solidFill>
                <a:latin typeface="Courier"/>
                <a:cs typeface="Courier"/>
              </a:rPr>
              <a:t>1</a:t>
            </a:r>
            <a:r>
              <a:rPr lang="en-US" sz="1100" b="1" dirty="0" smtClean="0">
                <a:solidFill>
                  <a:srgbClr val="72FFFF"/>
                </a:solidFill>
                <a:latin typeface="Courier"/>
                <a:cs typeface="Courier"/>
              </a:rPr>
              <a:t>000000</a:t>
            </a:r>
            <a:r>
              <a:rPr lang="en-US" sz="1100" b="1" dirty="0" smtClean="0">
                <a:solidFill>
                  <a:srgbClr val="FC00FF"/>
                </a:solidFill>
                <a:latin typeface="Courier"/>
                <a:cs typeface="Courier"/>
              </a:rPr>
              <a:t>0</a:t>
            </a:r>
            <a:endParaRPr lang="en-US" sz="1100" b="1" dirty="0">
              <a:solidFill>
                <a:srgbClr val="FC00FF"/>
              </a:solidFill>
              <a:latin typeface="Courier"/>
              <a:cs typeface="Courier"/>
            </a:endParaRPr>
          </a:p>
        </p:txBody>
      </p:sp>
      <p:sp>
        <p:nvSpPr>
          <p:cNvPr id="59" name="TextBox 58"/>
          <p:cNvSpPr txBox="1"/>
          <p:nvPr/>
        </p:nvSpPr>
        <p:spPr>
          <a:xfrm>
            <a:off x="659001" y="1060441"/>
            <a:ext cx="443551" cy="338554"/>
          </a:xfrm>
          <a:prstGeom prst="rect">
            <a:avLst/>
          </a:prstGeom>
          <a:noFill/>
        </p:spPr>
        <p:txBody>
          <a:bodyPr wrap="none" rtlCol="0">
            <a:spAutoFit/>
          </a:bodyPr>
          <a:lstStyle/>
          <a:p>
            <a:pPr algn="ctr"/>
            <a:r>
              <a:rPr lang="en-US" sz="1600" dirty="0" smtClean="0"/>
              <a:t>±</a:t>
            </a:r>
            <a:r>
              <a:rPr lang="en-US" sz="1600" dirty="0"/>
              <a:t>∞</a:t>
            </a:r>
          </a:p>
        </p:txBody>
      </p:sp>
      <p:sp>
        <p:nvSpPr>
          <p:cNvPr id="33" name="Rectangle 32"/>
          <p:cNvSpPr/>
          <p:nvPr/>
        </p:nvSpPr>
        <p:spPr>
          <a:xfrm>
            <a:off x="4607404" y="1932933"/>
            <a:ext cx="45719" cy="71993"/>
          </a:xfrm>
          <a:prstGeom prst="rect">
            <a:avLst/>
          </a:prstGeom>
          <a:solidFill>
            <a:schemeClr val="bg1">
              <a:lumMod val="50000"/>
              <a:lumOff val="50000"/>
            </a:schemeClr>
          </a:solid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2712836" y="1673307"/>
            <a:ext cx="88699" cy="8869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p>
        </p:txBody>
      </p:sp>
      <p:sp>
        <p:nvSpPr>
          <p:cNvPr id="29" name="Oval 28"/>
          <p:cNvSpPr/>
          <p:nvPr/>
        </p:nvSpPr>
        <p:spPr>
          <a:xfrm>
            <a:off x="836427" y="1673307"/>
            <a:ext cx="88699" cy="8869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p>
        </p:txBody>
      </p:sp>
      <p:sp>
        <p:nvSpPr>
          <p:cNvPr id="30" name="Oval 29"/>
          <p:cNvSpPr/>
          <p:nvPr/>
        </p:nvSpPr>
        <p:spPr>
          <a:xfrm>
            <a:off x="6454629" y="1673307"/>
            <a:ext cx="88699" cy="8869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p>
        </p:txBody>
      </p:sp>
      <p:sp>
        <p:nvSpPr>
          <p:cNvPr id="32" name="TextBox 31"/>
          <p:cNvSpPr txBox="1"/>
          <p:nvPr/>
        </p:nvSpPr>
        <p:spPr>
          <a:xfrm>
            <a:off x="2314363" y="1361836"/>
            <a:ext cx="864339" cy="261610"/>
          </a:xfrm>
          <a:prstGeom prst="rect">
            <a:avLst/>
          </a:prstGeom>
          <a:noFill/>
        </p:spPr>
        <p:txBody>
          <a:bodyPr wrap="none" rtlCol="0">
            <a:spAutoFit/>
          </a:bodyPr>
          <a:lstStyle/>
          <a:p>
            <a:pPr algn="ctr"/>
            <a:r>
              <a:rPr lang="en-US" sz="1100" b="1" dirty="0" smtClean="0">
                <a:solidFill>
                  <a:srgbClr val="FF0000"/>
                </a:solidFill>
                <a:latin typeface="Courier"/>
                <a:cs typeface="Courier"/>
              </a:rPr>
              <a:t>1</a:t>
            </a:r>
            <a:r>
              <a:rPr lang="en-US" sz="1100" b="1" dirty="0" smtClean="0">
                <a:solidFill>
                  <a:srgbClr val="72FFFF"/>
                </a:solidFill>
                <a:latin typeface="Courier"/>
                <a:cs typeface="Courier"/>
              </a:rPr>
              <a:t>100000</a:t>
            </a:r>
            <a:r>
              <a:rPr lang="en-US" sz="1100" b="1" dirty="0" smtClean="0">
                <a:solidFill>
                  <a:srgbClr val="FC00FF"/>
                </a:solidFill>
                <a:latin typeface="Courier"/>
                <a:cs typeface="Courier"/>
              </a:rPr>
              <a:t>0</a:t>
            </a:r>
            <a:endParaRPr lang="en-US" sz="1100" b="1" dirty="0">
              <a:solidFill>
                <a:srgbClr val="FC00FF"/>
              </a:solidFill>
              <a:latin typeface="Courier"/>
              <a:cs typeface="Courier"/>
            </a:endParaRPr>
          </a:p>
        </p:txBody>
      </p:sp>
      <p:sp>
        <p:nvSpPr>
          <p:cNvPr id="34" name="TextBox 33"/>
          <p:cNvSpPr txBox="1"/>
          <p:nvPr/>
        </p:nvSpPr>
        <p:spPr>
          <a:xfrm>
            <a:off x="6066809" y="1361836"/>
            <a:ext cx="864339" cy="261610"/>
          </a:xfrm>
          <a:prstGeom prst="rect">
            <a:avLst/>
          </a:prstGeom>
          <a:noFill/>
        </p:spPr>
        <p:txBody>
          <a:bodyPr wrap="none" rtlCol="0">
            <a:spAutoFit/>
          </a:bodyPr>
          <a:lstStyle/>
          <a:p>
            <a:pPr algn="ctr"/>
            <a:r>
              <a:rPr lang="en-US" sz="1100" b="1" dirty="0" smtClean="0">
                <a:solidFill>
                  <a:srgbClr val="FF0000"/>
                </a:solidFill>
                <a:latin typeface="Courier"/>
                <a:cs typeface="Courier"/>
              </a:rPr>
              <a:t>0</a:t>
            </a:r>
            <a:r>
              <a:rPr lang="en-US" sz="1100" b="1" dirty="0" smtClean="0">
                <a:solidFill>
                  <a:srgbClr val="72FFFF"/>
                </a:solidFill>
                <a:latin typeface="Courier"/>
                <a:cs typeface="Courier"/>
              </a:rPr>
              <a:t>1000000</a:t>
            </a:r>
            <a:endParaRPr lang="en-US" sz="1100" b="1" dirty="0">
              <a:solidFill>
                <a:srgbClr val="72FFFF"/>
              </a:solidFill>
              <a:latin typeface="Courier"/>
              <a:cs typeface="Courier"/>
            </a:endParaRPr>
          </a:p>
        </p:txBody>
      </p:sp>
      <p:sp>
        <p:nvSpPr>
          <p:cNvPr id="37" name="TextBox 36"/>
          <p:cNvSpPr txBox="1"/>
          <p:nvPr/>
        </p:nvSpPr>
        <p:spPr>
          <a:xfrm>
            <a:off x="7956972" y="1361836"/>
            <a:ext cx="861885" cy="261610"/>
          </a:xfrm>
          <a:prstGeom prst="rect">
            <a:avLst/>
          </a:prstGeom>
          <a:noFill/>
        </p:spPr>
        <p:txBody>
          <a:bodyPr wrap="none" rtlCol="0">
            <a:spAutoFit/>
          </a:bodyPr>
          <a:lstStyle/>
          <a:p>
            <a:pPr algn="ctr"/>
            <a:r>
              <a:rPr lang="en-US" sz="1100" b="1" dirty="0" smtClean="0">
                <a:solidFill>
                  <a:srgbClr val="FF0000"/>
                </a:solidFill>
                <a:latin typeface="Courier"/>
                <a:cs typeface="Courier"/>
              </a:rPr>
              <a:t>1</a:t>
            </a:r>
            <a:r>
              <a:rPr lang="en-US" sz="1100" b="1" dirty="0" smtClean="0">
                <a:solidFill>
                  <a:srgbClr val="72FFFF"/>
                </a:solidFill>
                <a:latin typeface="Courier"/>
                <a:cs typeface="Courier"/>
              </a:rPr>
              <a:t>111111</a:t>
            </a:r>
            <a:r>
              <a:rPr lang="en-US" sz="1100" b="1" dirty="0" smtClean="0">
                <a:solidFill>
                  <a:srgbClr val="FC00FF"/>
                </a:solidFill>
                <a:latin typeface="Courier"/>
                <a:cs typeface="Courier"/>
              </a:rPr>
              <a:t>1</a:t>
            </a:r>
            <a:endParaRPr lang="en-US" sz="1100" b="1" dirty="0">
              <a:solidFill>
                <a:srgbClr val="FC00FF"/>
              </a:solidFill>
              <a:latin typeface="Courier"/>
              <a:cs typeface="Courier"/>
            </a:endParaRPr>
          </a:p>
        </p:txBody>
      </p:sp>
      <p:sp>
        <p:nvSpPr>
          <p:cNvPr id="39" name="TextBox 38"/>
          <p:cNvSpPr txBox="1"/>
          <p:nvPr/>
        </p:nvSpPr>
        <p:spPr>
          <a:xfrm>
            <a:off x="4180119" y="1361836"/>
            <a:ext cx="864339" cy="261610"/>
          </a:xfrm>
          <a:prstGeom prst="rect">
            <a:avLst/>
          </a:prstGeom>
          <a:noFill/>
        </p:spPr>
        <p:txBody>
          <a:bodyPr wrap="none" rtlCol="0">
            <a:spAutoFit/>
          </a:bodyPr>
          <a:lstStyle/>
          <a:p>
            <a:pPr algn="ctr"/>
            <a:r>
              <a:rPr lang="en-US" sz="1100" b="1" dirty="0" smtClean="0">
                <a:solidFill>
                  <a:srgbClr val="FF0000"/>
                </a:solidFill>
                <a:latin typeface="Courier"/>
                <a:cs typeface="Courier"/>
              </a:rPr>
              <a:t>0</a:t>
            </a:r>
            <a:r>
              <a:rPr lang="en-US" sz="1100" b="1" dirty="0" smtClean="0">
                <a:solidFill>
                  <a:srgbClr val="72FFFF"/>
                </a:solidFill>
                <a:latin typeface="Courier"/>
                <a:cs typeface="Courier"/>
              </a:rPr>
              <a:t>000000</a:t>
            </a:r>
            <a:r>
              <a:rPr lang="en-US" sz="1100" b="1" dirty="0" smtClean="0">
                <a:solidFill>
                  <a:srgbClr val="FC00FF"/>
                </a:solidFill>
                <a:latin typeface="Courier"/>
                <a:cs typeface="Courier"/>
              </a:rPr>
              <a:t>0</a:t>
            </a:r>
            <a:endParaRPr lang="en-US" sz="1100" b="1" dirty="0">
              <a:solidFill>
                <a:srgbClr val="FC00FF"/>
              </a:solidFill>
              <a:latin typeface="Courier"/>
              <a:cs typeface="Courier"/>
            </a:endParaRPr>
          </a:p>
        </p:txBody>
      </p:sp>
      <p:sp>
        <p:nvSpPr>
          <p:cNvPr id="43" name="Rounded Rectangle 42"/>
          <p:cNvSpPr/>
          <p:nvPr/>
        </p:nvSpPr>
        <p:spPr>
          <a:xfrm>
            <a:off x="4900194" y="1925468"/>
            <a:ext cx="104059" cy="79458"/>
          </a:xfrm>
          <a:prstGeom prst="roundRect">
            <a:avLst>
              <a:gd name="adj" fmla="val 50000"/>
            </a:avLst>
          </a:prstGeom>
          <a:solidFill>
            <a:srgbClr val="3366FF"/>
          </a:solid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4822044" y="1932933"/>
            <a:ext cx="45719" cy="71993"/>
          </a:xfrm>
          <a:prstGeom prst="rect">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ounded Rectangle 50"/>
          <p:cNvSpPr/>
          <p:nvPr/>
        </p:nvSpPr>
        <p:spPr>
          <a:xfrm>
            <a:off x="5114834" y="1925468"/>
            <a:ext cx="104059" cy="79458"/>
          </a:xfrm>
          <a:prstGeom prst="roundRect">
            <a:avLst>
              <a:gd name="adj" fmla="val 50000"/>
            </a:avLst>
          </a:prstGeom>
          <a:solidFill>
            <a:srgbClr val="3366FF"/>
          </a:solid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5036684" y="1932933"/>
            <a:ext cx="45719" cy="71993"/>
          </a:xfrm>
          <a:prstGeom prst="rect">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ounded Rectangle 53"/>
          <p:cNvSpPr/>
          <p:nvPr/>
        </p:nvSpPr>
        <p:spPr>
          <a:xfrm>
            <a:off x="5329474" y="1925468"/>
            <a:ext cx="104059" cy="79458"/>
          </a:xfrm>
          <a:prstGeom prst="roundRect">
            <a:avLst>
              <a:gd name="adj" fmla="val 50000"/>
            </a:avLst>
          </a:prstGeom>
          <a:solidFill>
            <a:srgbClr val="3366FF"/>
          </a:solid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5251324" y="1932933"/>
            <a:ext cx="45719" cy="71993"/>
          </a:xfrm>
          <a:prstGeom prst="rect">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ounded Rectangle 56"/>
          <p:cNvSpPr/>
          <p:nvPr/>
        </p:nvSpPr>
        <p:spPr>
          <a:xfrm>
            <a:off x="5544114" y="1925468"/>
            <a:ext cx="104059" cy="79458"/>
          </a:xfrm>
          <a:prstGeom prst="roundRect">
            <a:avLst>
              <a:gd name="adj" fmla="val 50000"/>
            </a:avLst>
          </a:prstGeom>
          <a:solidFill>
            <a:srgbClr val="3366FF"/>
          </a:solid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5465964" y="1932933"/>
            <a:ext cx="45719" cy="71993"/>
          </a:xfrm>
          <a:prstGeom prst="rect">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ounded Rectangle 64"/>
          <p:cNvSpPr/>
          <p:nvPr/>
        </p:nvSpPr>
        <p:spPr>
          <a:xfrm>
            <a:off x="6031652" y="1925468"/>
            <a:ext cx="104059" cy="79458"/>
          </a:xfrm>
          <a:prstGeom prst="roundRect">
            <a:avLst>
              <a:gd name="adj" fmla="val 50000"/>
            </a:avLst>
          </a:prstGeom>
          <a:solidFill>
            <a:srgbClr val="3366FF"/>
          </a:solid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5953502" y="1932933"/>
            <a:ext cx="45719" cy="71993"/>
          </a:xfrm>
          <a:prstGeom prst="rect">
            <a:avLst/>
          </a:prstGeom>
          <a:solidFill>
            <a:srgbClr val="3366FF"/>
          </a:solid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ounded Rectangle 66"/>
          <p:cNvSpPr/>
          <p:nvPr/>
        </p:nvSpPr>
        <p:spPr>
          <a:xfrm>
            <a:off x="6246292" y="1925468"/>
            <a:ext cx="104059" cy="79458"/>
          </a:xfrm>
          <a:prstGeom prst="roundRect">
            <a:avLst>
              <a:gd name="adj" fmla="val 50000"/>
            </a:avLst>
          </a:prstGeom>
          <a:no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a:off x="6168142" y="1932933"/>
            <a:ext cx="45719" cy="71993"/>
          </a:xfrm>
          <a:prstGeom prst="rect">
            <a:avLst/>
          </a:prstGeom>
          <a:solidFill>
            <a:srgbClr val="3366FF"/>
          </a:solid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ounded Rectangle 68"/>
          <p:cNvSpPr/>
          <p:nvPr/>
        </p:nvSpPr>
        <p:spPr>
          <a:xfrm>
            <a:off x="6573387" y="1925468"/>
            <a:ext cx="104059" cy="79458"/>
          </a:xfrm>
          <a:prstGeom prst="roundRect">
            <a:avLst>
              <a:gd name="adj" fmla="val 50000"/>
            </a:avLst>
          </a:prstGeom>
          <a:no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6495237" y="1932933"/>
            <a:ext cx="45719" cy="71993"/>
          </a:xfrm>
          <a:prstGeom prst="rect">
            <a:avLst/>
          </a:prstGeom>
          <a:no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ounded Rectangle 70"/>
          <p:cNvSpPr/>
          <p:nvPr/>
        </p:nvSpPr>
        <p:spPr>
          <a:xfrm>
            <a:off x="6788027" y="1925468"/>
            <a:ext cx="104059" cy="79458"/>
          </a:xfrm>
          <a:prstGeom prst="roundRect">
            <a:avLst>
              <a:gd name="adj" fmla="val 50000"/>
            </a:avLst>
          </a:prstGeom>
          <a:no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p:cNvSpPr/>
          <p:nvPr/>
        </p:nvSpPr>
        <p:spPr>
          <a:xfrm>
            <a:off x="6709877" y="1932933"/>
            <a:ext cx="45719" cy="71993"/>
          </a:xfrm>
          <a:prstGeom prst="rect">
            <a:avLst/>
          </a:prstGeom>
          <a:no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ounded Rectangle 72"/>
          <p:cNvSpPr/>
          <p:nvPr/>
        </p:nvSpPr>
        <p:spPr>
          <a:xfrm>
            <a:off x="7002667" y="1925468"/>
            <a:ext cx="104059" cy="79458"/>
          </a:xfrm>
          <a:prstGeom prst="roundRect">
            <a:avLst>
              <a:gd name="adj" fmla="val 50000"/>
            </a:avLst>
          </a:prstGeom>
          <a:solidFill>
            <a:srgbClr val="3366FF"/>
          </a:solid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a:off x="6924517" y="1932933"/>
            <a:ext cx="45719" cy="71993"/>
          </a:xfrm>
          <a:prstGeom prst="rect">
            <a:avLst/>
          </a:prstGeom>
          <a:no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ounded Rectangle 74"/>
          <p:cNvSpPr/>
          <p:nvPr/>
        </p:nvSpPr>
        <p:spPr>
          <a:xfrm>
            <a:off x="7217307" y="1925468"/>
            <a:ext cx="104059" cy="79458"/>
          </a:xfrm>
          <a:prstGeom prst="roundRect">
            <a:avLst>
              <a:gd name="adj" fmla="val 50000"/>
            </a:avLst>
          </a:prstGeom>
          <a:solidFill>
            <a:srgbClr val="3366FF"/>
          </a:solid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p:cNvSpPr/>
          <p:nvPr/>
        </p:nvSpPr>
        <p:spPr>
          <a:xfrm>
            <a:off x="7139157" y="1932933"/>
            <a:ext cx="45719" cy="71993"/>
          </a:xfrm>
          <a:prstGeom prst="rect">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ounded Rectangle 78"/>
          <p:cNvSpPr/>
          <p:nvPr/>
        </p:nvSpPr>
        <p:spPr>
          <a:xfrm>
            <a:off x="7690514" y="1925468"/>
            <a:ext cx="104059" cy="79458"/>
          </a:xfrm>
          <a:prstGeom prst="roundRect">
            <a:avLst>
              <a:gd name="adj" fmla="val 50000"/>
            </a:avLst>
          </a:prstGeom>
          <a:solidFill>
            <a:srgbClr val="3366FF"/>
          </a:solid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ectangle 79"/>
          <p:cNvSpPr/>
          <p:nvPr/>
        </p:nvSpPr>
        <p:spPr>
          <a:xfrm>
            <a:off x="7612364" y="1932933"/>
            <a:ext cx="45719" cy="71993"/>
          </a:xfrm>
          <a:prstGeom prst="rect">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ounded Rectangle 80"/>
          <p:cNvSpPr/>
          <p:nvPr/>
        </p:nvSpPr>
        <p:spPr>
          <a:xfrm>
            <a:off x="7905154" y="1925468"/>
            <a:ext cx="104059" cy="79458"/>
          </a:xfrm>
          <a:prstGeom prst="roundRect">
            <a:avLst>
              <a:gd name="adj" fmla="val 50000"/>
            </a:avLst>
          </a:prstGeom>
          <a:no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81"/>
          <p:cNvSpPr/>
          <p:nvPr/>
        </p:nvSpPr>
        <p:spPr>
          <a:xfrm>
            <a:off x="7827004" y="1932933"/>
            <a:ext cx="45719" cy="71993"/>
          </a:xfrm>
          <a:prstGeom prst="rect">
            <a:avLst/>
          </a:prstGeom>
          <a:no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ounded Rectangle 82"/>
          <p:cNvSpPr/>
          <p:nvPr/>
        </p:nvSpPr>
        <p:spPr>
          <a:xfrm>
            <a:off x="8119794" y="1925468"/>
            <a:ext cx="104059" cy="79458"/>
          </a:xfrm>
          <a:prstGeom prst="roundRect">
            <a:avLst>
              <a:gd name="adj" fmla="val 50000"/>
            </a:avLst>
          </a:prstGeom>
          <a:no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p:cNvSpPr/>
          <p:nvPr/>
        </p:nvSpPr>
        <p:spPr>
          <a:xfrm>
            <a:off x="8041644" y="1932933"/>
            <a:ext cx="45719" cy="71993"/>
          </a:xfrm>
          <a:prstGeom prst="rect">
            <a:avLst/>
          </a:prstGeom>
          <a:no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ounded Rectangle 84"/>
          <p:cNvSpPr/>
          <p:nvPr/>
        </p:nvSpPr>
        <p:spPr>
          <a:xfrm>
            <a:off x="8334440" y="1925468"/>
            <a:ext cx="104059" cy="79458"/>
          </a:xfrm>
          <a:prstGeom prst="roundRect">
            <a:avLst>
              <a:gd name="adj" fmla="val 50000"/>
            </a:avLst>
          </a:prstGeom>
          <a:no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ectangle 85"/>
          <p:cNvSpPr/>
          <p:nvPr/>
        </p:nvSpPr>
        <p:spPr>
          <a:xfrm>
            <a:off x="8256284" y="1932933"/>
            <a:ext cx="45719" cy="71993"/>
          </a:xfrm>
          <a:prstGeom prst="rect">
            <a:avLst/>
          </a:prstGeom>
          <a:no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5586782" y="1791508"/>
            <a:ext cx="312906" cy="246221"/>
          </a:xfrm>
          <a:prstGeom prst="rect">
            <a:avLst/>
          </a:prstGeom>
          <a:noFill/>
        </p:spPr>
        <p:txBody>
          <a:bodyPr wrap="none" rtlCol="0">
            <a:spAutoFit/>
          </a:bodyPr>
          <a:lstStyle/>
          <a:p>
            <a:r>
              <a:rPr lang="en-US" sz="1000" dirty="0" smtClean="0"/>
              <a:t>…</a:t>
            </a:r>
            <a:endParaRPr lang="en-US" sz="1000" dirty="0"/>
          </a:p>
        </p:txBody>
      </p:sp>
      <p:sp>
        <p:nvSpPr>
          <p:cNvPr id="87" name="TextBox 86"/>
          <p:cNvSpPr txBox="1"/>
          <p:nvPr/>
        </p:nvSpPr>
        <p:spPr>
          <a:xfrm>
            <a:off x="7259076" y="1781619"/>
            <a:ext cx="312906" cy="246221"/>
          </a:xfrm>
          <a:prstGeom prst="rect">
            <a:avLst/>
          </a:prstGeom>
          <a:noFill/>
        </p:spPr>
        <p:txBody>
          <a:bodyPr wrap="none" rtlCol="0">
            <a:spAutoFit/>
          </a:bodyPr>
          <a:lstStyle/>
          <a:p>
            <a:r>
              <a:rPr lang="en-US" sz="1000" dirty="0" smtClean="0"/>
              <a:t>…</a:t>
            </a:r>
            <a:endParaRPr lang="en-US" sz="1000" dirty="0"/>
          </a:p>
        </p:txBody>
      </p:sp>
      <p:sp>
        <p:nvSpPr>
          <p:cNvPr id="88" name="TextBox 87"/>
          <p:cNvSpPr txBox="1"/>
          <p:nvPr/>
        </p:nvSpPr>
        <p:spPr>
          <a:xfrm>
            <a:off x="4950668" y="1369531"/>
            <a:ext cx="312906" cy="246221"/>
          </a:xfrm>
          <a:prstGeom prst="rect">
            <a:avLst/>
          </a:prstGeom>
          <a:noFill/>
        </p:spPr>
        <p:txBody>
          <a:bodyPr wrap="none" rtlCol="0">
            <a:spAutoFit/>
          </a:bodyPr>
          <a:lstStyle/>
          <a:p>
            <a:r>
              <a:rPr lang="en-US" sz="1000" dirty="0" smtClean="0"/>
              <a:t>…</a:t>
            </a:r>
            <a:endParaRPr lang="en-US" sz="1000" dirty="0"/>
          </a:p>
        </p:txBody>
      </p:sp>
      <p:sp>
        <p:nvSpPr>
          <p:cNvPr id="89" name="TextBox 88"/>
          <p:cNvSpPr txBox="1"/>
          <p:nvPr/>
        </p:nvSpPr>
        <p:spPr>
          <a:xfrm>
            <a:off x="6776478" y="1369531"/>
            <a:ext cx="312906" cy="246221"/>
          </a:xfrm>
          <a:prstGeom prst="rect">
            <a:avLst/>
          </a:prstGeom>
          <a:noFill/>
        </p:spPr>
        <p:txBody>
          <a:bodyPr wrap="none" rtlCol="0">
            <a:spAutoFit/>
          </a:bodyPr>
          <a:lstStyle/>
          <a:p>
            <a:r>
              <a:rPr lang="en-US" sz="1000" dirty="0" smtClean="0"/>
              <a:t>…</a:t>
            </a:r>
            <a:endParaRPr lang="en-US" sz="1000" dirty="0"/>
          </a:p>
        </p:txBody>
      </p:sp>
      <p:sp>
        <p:nvSpPr>
          <p:cNvPr id="90" name="TextBox 89"/>
          <p:cNvSpPr txBox="1"/>
          <p:nvPr/>
        </p:nvSpPr>
        <p:spPr>
          <a:xfrm>
            <a:off x="6349588" y="1060441"/>
            <a:ext cx="298780" cy="338554"/>
          </a:xfrm>
          <a:prstGeom prst="rect">
            <a:avLst/>
          </a:prstGeom>
          <a:noFill/>
        </p:spPr>
        <p:txBody>
          <a:bodyPr wrap="none" rtlCol="0">
            <a:spAutoFit/>
          </a:bodyPr>
          <a:lstStyle/>
          <a:p>
            <a:pPr algn="ctr"/>
            <a:r>
              <a:rPr lang="en-US" sz="1600" dirty="0" smtClean="0"/>
              <a:t>1</a:t>
            </a:r>
            <a:endParaRPr lang="en-US" sz="1600" dirty="0"/>
          </a:p>
        </p:txBody>
      </p:sp>
      <p:sp>
        <p:nvSpPr>
          <p:cNvPr id="91" name="TextBox 90"/>
          <p:cNvSpPr txBox="1"/>
          <p:nvPr/>
        </p:nvSpPr>
        <p:spPr>
          <a:xfrm>
            <a:off x="2595089" y="1060441"/>
            <a:ext cx="412893" cy="338554"/>
          </a:xfrm>
          <a:prstGeom prst="rect">
            <a:avLst/>
          </a:prstGeom>
          <a:noFill/>
        </p:spPr>
        <p:txBody>
          <a:bodyPr wrap="none" rtlCol="0">
            <a:spAutoFit/>
          </a:bodyPr>
          <a:lstStyle/>
          <a:p>
            <a:pPr algn="ctr"/>
            <a:r>
              <a:rPr lang="en-US" sz="1600" dirty="0" smtClean="0"/>
              <a:t>–1</a:t>
            </a:r>
            <a:endParaRPr lang="en-US" sz="1600" dirty="0"/>
          </a:p>
        </p:txBody>
      </p:sp>
      <p:sp>
        <p:nvSpPr>
          <p:cNvPr id="92" name="Rounded Rectangle 91"/>
          <p:cNvSpPr/>
          <p:nvPr/>
        </p:nvSpPr>
        <p:spPr>
          <a:xfrm>
            <a:off x="933842" y="1925468"/>
            <a:ext cx="104059" cy="79458"/>
          </a:xfrm>
          <a:prstGeom prst="roundRect">
            <a:avLst>
              <a:gd name="adj" fmla="val 50000"/>
            </a:avLst>
          </a:prstGeom>
          <a:no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ectangle 92"/>
          <p:cNvSpPr/>
          <p:nvPr/>
        </p:nvSpPr>
        <p:spPr>
          <a:xfrm>
            <a:off x="855692" y="1932933"/>
            <a:ext cx="45719" cy="71993"/>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ounded Rectangle 93"/>
          <p:cNvSpPr/>
          <p:nvPr/>
        </p:nvSpPr>
        <p:spPr>
          <a:xfrm>
            <a:off x="1148482" y="1925468"/>
            <a:ext cx="104059" cy="79458"/>
          </a:xfrm>
          <a:prstGeom prst="roundRect">
            <a:avLst>
              <a:gd name="adj" fmla="val 50000"/>
            </a:avLst>
          </a:prstGeom>
          <a:solidFill>
            <a:srgbClr val="FF0000"/>
          </a:solid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ectangle 94"/>
          <p:cNvSpPr/>
          <p:nvPr/>
        </p:nvSpPr>
        <p:spPr>
          <a:xfrm>
            <a:off x="1070332" y="1932933"/>
            <a:ext cx="45719" cy="71993"/>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Rounded Rectangle 95"/>
          <p:cNvSpPr/>
          <p:nvPr/>
        </p:nvSpPr>
        <p:spPr>
          <a:xfrm>
            <a:off x="1363122" y="1925468"/>
            <a:ext cx="104059" cy="79458"/>
          </a:xfrm>
          <a:prstGeom prst="roundRect">
            <a:avLst>
              <a:gd name="adj" fmla="val 50000"/>
            </a:avLst>
          </a:prstGeom>
          <a:solidFill>
            <a:srgbClr val="FF0000"/>
          </a:solid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p:cNvSpPr/>
          <p:nvPr/>
        </p:nvSpPr>
        <p:spPr>
          <a:xfrm>
            <a:off x="1284972" y="1932933"/>
            <a:ext cx="45719" cy="71993"/>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ounded Rectangle 97"/>
          <p:cNvSpPr/>
          <p:nvPr/>
        </p:nvSpPr>
        <p:spPr>
          <a:xfrm>
            <a:off x="1577762" y="1925468"/>
            <a:ext cx="104059" cy="79458"/>
          </a:xfrm>
          <a:prstGeom prst="roundRect">
            <a:avLst>
              <a:gd name="adj" fmla="val 50000"/>
            </a:avLst>
          </a:prstGeom>
          <a:no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Rectangle 98"/>
          <p:cNvSpPr/>
          <p:nvPr/>
        </p:nvSpPr>
        <p:spPr>
          <a:xfrm>
            <a:off x="1499612" y="1932933"/>
            <a:ext cx="45719" cy="71993"/>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ounded Rectangle 99"/>
          <p:cNvSpPr/>
          <p:nvPr/>
        </p:nvSpPr>
        <p:spPr>
          <a:xfrm>
            <a:off x="1792402" y="1925468"/>
            <a:ext cx="104059" cy="79458"/>
          </a:xfrm>
          <a:prstGeom prst="roundRect">
            <a:avLst>
              <a:gd name="adj" fmla="val 50000"/>
            </a:avLst>
          </a:prstGeom>
          <a:no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Rectangle 100"/>
          <p:cNvSpPr/>
          <p:nvPr/>
        </p:nvSpPr>
        <p:spPr>
          <a:xfrm>
            <a:off x="1714252" y="1932933"/>
            <a:ext cx="45719" cy="71993"/>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Rounded Rectangle 101"/>
          <p:cNvSpPr/>
          <p:nvPr/>
        </p:nvSpPr>
        <p:spPr>
          <a:xfrm>
            <a:off x="2319630" y="1925468"/>
            <a:ext cx="104059" cy="79458"/>
          </a:xfrm>
          <a:prstGeom prst="roundRect">
            <a:avLst>
              <a:gd name="adj" fmla="val 50000"/>
            </a:avLst>
          </a:prstGeom>
          <a:solidFill>
            <a:srgbClr val="FF0000"/>
          </a:solid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Rectangle 102"/>
          <p:cNvSpPr/>
          <p:nvPr/>
        </p:nvSpPr>
        <p:spPr>
          <a:xfrm>
            <a:off x="2241480" y="1932933"/>
            <a:ext cx="45719" cy="71993"/>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ounded Rectangle 103"/>
          <p:cNvSpPr/>
          <p:nvPr/>
        </p:nvSpPr>
        <p:spPr>
          <a:xfrm>
            <a:off x="2534270" y="1925468"/>
            <a:ext cx="104059" cy="79458"/>
          </a:xfrm>
          <a:prstGeom prst="roundRect">
            <a:avLst>
              <a:gd name="adj" fmla="val 50000"/>
            </a:avLst>
          </a:prstGeom>
          <a:no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Rectangle 104"/>
          <p:cNvSpPr/>
          <p:nvPr/>
        </p:nvSpPr>
        <p:spPr>
          <a:xfrm>
            <a:off x="2456120" y="1932933"/>
            <a:ext cx="45719" cy="71993"/>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Rounded Rectangle 105"/>
          <p:cNvSpPr/>
          <p:nvPr/>
        </p:nvSpPr>
        <p:spPr>
          <a:xfrm>
            <a:off x="2801830" y="1925468"/>
            <a:ext cx="104059" cy="79458"/>
          </a:xfrm>
          <a:prstGeom prst="roundRect">
            <a:avLst>
              <a:gd name="adj" fmla="val 50000"/>
            </a:avLst>
          </a:prstGeom>
          <a:no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Rectangle 106"/>
          <p:cNvSpPr/>
          <p:nvPr/>
        </p:nvSpPr>
        <p:spPr>
          <a:xfrm>
            <a:off x="2723680" y="1932933"/>
            <a:ext cx="45719" cy="71993"/>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ounded Rectangle 107"/>
          <p:cNvSpPr/>
          <p:nvPr/>
        </p:nvSpPr>
        <p:spPr>
          <a:xfrm>
            <a:off x="3016470" y="1925468"/>
            <a:ext cx="104059" cy="79458"/>
          </a:xfrm>
          <a:prstGeom prst="roundRect">
            <a:avLst>
              <a:gd name="adj" fmla="val 50000"/>
            </a:avLst>
          </a:prstGeom>
          <a:solidFill>
            <a:srgbClr val="FF0000"/>
          </a:solid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Rectangle 108"/>
          <p:cNvSpPr/>
          <p:nvPr/>
        </p:nvSpPr>
        <p:spPr>
          <a:xfrm>
            <a:off x="2938320" y="1932933"/>
            <a:ext cx="45719" cy="71993"/>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ounded Rectangle 109"/>
          <p:cNvSpPr/>
          <p:nvPr/>
        </p:nvSpPr>
        <p:spPr>
          <a:xfrm>
            <a:off x="3231110" y="1925468"/>
            <a:ext cx="104059" cy="79458"/>
          </a:xfrm>
          <a:prstGeom prst="roundRect">
            <a:avLst>
              <a:gd name="adj" fmla="val 50000"/>
            </a:avLst>
          </a:prstGeom>
          <a:solidFill>
            <a:srgbClr val="FF0000"/>
          </a:solid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Rectangle 110"/>
          <p:cNvSpPr/>
          <p:nvPr/>
        </p:nvSpPr>
        <p:spPr>
          <a:xfrm>
            <a:off x="3152960" y="1932933"/>
            <a:ext cx="45719" cy="71993"/>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ounded Rectangle 111"/>
          <p:cNvSpPr/>
          <p:nvPr/>
        </p:nvSpPr>
        <p:spPr>
          <a:xfrm>
            <a:off x="3445750" y="1925468"/>
            <a:ext cx="104059" cy="79458"/>
          </a:xfrm>
          <a:prstGeom prst="roundRect">
            <a:avLst>
              <a:gd name="adj" fmla="val 50000"/>
            </a:avLst>
          </a:prstGeom>
          <a:no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Rectangle 112"/>
          <p:cNvSpPr/>
          <p:nvPr/>
        </p:nvSpPr>
        <p:spPr>
          <a:xfrm>
            <a:off x="3367600" y="1932933"/>
            <a:ext cx="45719" cy="71993"/>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TextBox 113"/>
          <p:cNvSpPr txBox="1"/>
          <p:nvPr/>
        </p:nvSpPr>
        <p:spPr>
          <a:xfrm>
            <a:off x="1228491" y="1369531"/>
            <a:ext cx="312906" cy="246221"/>
          </a:xfrm>
          <a:prstGeom prst="rect">
            <a:avLst/>
          </a:prstGeom>
          <a:noFill/>
        </p:spPr>
        <p:txBody>
          <a:bodyPr wrap="none" rtlCol="0">
            <a:spAutoFit/>
          </a:bodyPr>
          <a:lstStyle/>
          <a:p>
            <a:r>
              <a:rPr lang="en-US" sz="1000" dirty="0" smtClean="0"/>
              <a:t>…</a:t>
            </a:r>
            <a:endParaRPr lang="en-US" sz="1000" dirty="0"/>
          </a:p>
        </p:txBody>
      </p:sp>
      <p:sp>
        <p:nvSpPr>
          <p:cNvPr id="115" name="TextBox 114"/>
          <p:cNvSpPr txBox="1"/>
          <p:nvPr/>
        </p:nvSpPr>
        <p:spPr>
          <a:xfrm>
            <a:off x="3054301" y="1369531"/>
            <a:ext cx="312906" cy="246221"/>
          </a:xfrm>
          <a:prstGeom prst="rect">
            <a:avLst/>
          </a:prstGeom>
          <a:noFill/>
        </p:spPr>
        <p:txBody>
          <a:bodyPr wrap="none" rtlCol="0">
            <a:spAutoFit/>
          </a:bodyPr>
          <a:lstStyle/>
          <a:p>
            <a:r>
              <a:rPr lang="en-US" sz="1000" dirty="0" smtClean="0"/>
              <a:t>…</a:t>
            </a:r>
            <a:endParaRPr lang="en-US" sz="1000" dirty="0"/>
          </a:p>
        </p:txBody>
      </p:sp>
      <p:sp>
        <p:nvSpPr>
          <p:cNvPr id="116" name="TextBox 115"/>
          <p:cNvSpPr txBox="1"/>
          <p:nvPr/>
        </p:nvSpPr>
        <p:spPr>
          <a:xfrm>
            <a:off x="1832533" y="1798486"/>
            <a:ext cx="312906" cy="246221"/>
          </a:xfrm>
          <a:prstGeom prst="rect">
            <a:avLst/>
          </a:prstGeom>
          <a:noFill/>
        </p:spPr>
        <p:txBody>
          <a:bodyPr wrap="none" rtlCol="0">
            <a:spAutoFit/>
          </a:bodyPr>
          <a:lstStyle/>
          <a:p>
            <a:r>
              <a:rPr lang="en-US" sz="1000" dirty="0" smtClean="0"/>
              <a:t>…</a:t>
            </a:r>
            <a:endParaRPr lang="en-US" sz="1000" dirty="0"/>
          </a:p>
        </p:txBody>
      </p:sp>
      <p:sp>
        <p:nvSpPr>
          <p:cNvPr id="117" name="TextBox 116"/>
          <p:cNvSpPr txBox="1"/>
          <p:nvPr/>
        </p:nvSpPr>
        <p:spPr>
          <a:xfrm>
            <a:off x="3492323" y="1788597"/>
            <a:ext cx="312906" cy="246221"/>
          </a:xfrm>
          <a:prstGeom prst="rect">
            <a:avLst/>
          </a:prstGeom>
          <a:noFill/>
        </p:spPr>
        <p:txBody>
          <a:bodyPr wrap="none" rtlCol="0">
            <a:spAutoFit/>
          </a:bodyPr>
          <a:lstStyle/>
          <a:p>
            <a:r>
              <a:rPr lang="en-US" sz="1000" dirty="0" smtClean="0"/>
              <a:t>…</a:t>
            </a:r>
            <a:endParaRPr lang="en-US" sz="1000" dirty="0"/>
          </a:p>
        </p:txBody>
      </p:sp>
      <p:sp>
        <p:nvSpPr>
          <p:cNvPr id="15" name="TextBox 14"/>
          <p:cNvSpPr txBox="1"/>
          <p:nvPr/>
        </p:nvSpPr>
        <p:spPr>
          <a:xfrm>
            <a:off x="1397838" y="2065640"/>
            <a:ext cx="864765" cy="369332"/>
          </a:xfrm>
          <a:prstGeom prst="rect">
            <a:avLst/>
          </a:prstGeom>
          <a:noFill/>
        </p:spPr>
        <p:txBody>
          <a:bodyPr wrap="none" rtlCol="0">
            <a:spAutoFit/>
          </a:bodyPr>
          <a:lstStyle/>
          <a:p>
            <a:r>
              <a:rPr lang="en-US" dirty="0" smtClean="0"/>
              <a:t>64 bits</a:t>
            </a:r>
            <a:endParaRPr lang="en-US" dirty="0"/>
          </a:p>
        </p:txBody>
      </p:sp>
      <p:cxnSp>
        <p:nvCxnSpPr>
          <p:cNvPr id="17" name="Straight Arrow Connector 16"/>
          <p:cNvCxnSpPr>
            <a:stCxn id="15" idx="3"/>
          </p:cNvCxnSpPr>
          <p:nvPr/>
        </p:nvCxnSpPr>
        <p:spPr>
          <a:xfrm>
            <a:off x="2262603" y="2250306"/>
            <a:ext cx="374354" cy="0"/>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15" idx="1"/>
          </p:cNvCxnSpPr>
          <p:nvPr/>
        </p:nvCxnSpPr>
        <p:spPr>
          <a:xfrm flipH="1">
            <a:off x="881566" y="2250306"/>
            <a:ext cx="516272" cy="0"/>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sp>
        <p:nvSpPr>
          <p:cNvPr id="118" name="TextBox 117"/>
          <p:cNvSpPr txBox="1"/>
          <p:nvPr/>
        </p:nvSpPr>
        <p:spPr>
          <a:xfrm>
            <a:off x="3274606" y="2058662"/>
            <a:ext cx="864765" cy="369332"/>
          </a:xfrm>
          <a:prstGeom prst="rect">
            <a:avLst/>
          </a:prstGeom>
          <a:noFill/>
        </p:spPr>
        <p:txBody>
          <a:bodyPr wrap="none" rtlCol="0">
            <a:spAutoFit/>
          </a:bodyPr>
          <a:lstStyle/>
          <a:p>
            <a:r>
              <a:rPr lang="en-US" dirty="0" smtClean="0"/>
              <a:t>64 bits</a:t>
            </a:r>
            <a:endParaRPr lang="en-US" dirty="0"/>
          </a:p>
        </p:txBody>
      </p:sp>
      <p:cxnSp>
        <p:nvCxnSpPr>
          <p:cNvPr id="119" name="Straight Arrow Connector 118"/>
          <p:cNvCxnSpPr>
            <a:stCxn id="118" idx="3"/>
          </p:cNvCxnSpPr>
          <p:nvPr/>
        </p:nvCxnSpPr>
        <p:spPr>
          <a:xfrm>
            <a:off x="4139371" y="2243328"/>
            <a:ext cx="375556" cy="6978"/>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cxnSp>
        <p:nvCxnSpPr>
          <p:cNvPr id="120" name="Straight Arrow Connector 119"/>
          <p:cNvCxnSpPr>
            <a:stCxn id="118" idx="1"/>
          </p:cNvCxnSpPr>
          <p:nvPr/>
        </p:nvCxnSpPr>
        <p:spPr>
          <a:xfrm flipH="1">
            <a:off x="2758334" y="2243328"/>
            <a:ext cx="516272" cy="0"/>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sp>
        <p:nvSpPr>
          <p:cNvPr id="121" name="TextBox 120"/>
          <p:cNvSpPr txBox="1"/>
          <p:nvPr/>
        </p:nvSpPr>
        <p:spPr>
          <a:xfrm>
            <a:off x="5151374" y="2051684"/>
            <a:ext cx="864765" cy="369332"/>
          </a:xfrm>
          <a:prstGeom prst="rect">
            <a:avLst/>
          </a:prstGeom>
          <a:noFill/>
        </p:spPr>
        <p:txBody>
          <a:bodyPr wrap="none" rtlCol="0">
            <a:spAutoFit/>
          </a:bodyPr>
          <a:lstStyle/>
          <a:p>
            <a:r>
              <a:rPr lang="en-US" dirty="0" smtClean="0"/>
              <a:t>64 bits</a:t>
            </a:r>
            <a:endParaRPr lang="en-US" dirty="0"/>
          </a:p>
        </p:txBody>
      </p:sp>
      <p:cxnSp>
        <p:nvCxnSpPr>
          <p:cNvPr id="122" name="Straight Arrow Connector 121"/>
          <p:cNvCxnSpPr>
            <a:stCxn id="121" idx="3"/>
          </p:cNvCxnSpPr>
          <p:nvPr/>
        </p:nvCxnSpPr>
        <p:spPr>
          <a:xfrm>
            <a:off x="6016139" y="2236350"/>
            <a:ext cx="342608" cy="6978"/>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cxnSp>
        <p:nvCxnSpPr>
          <p:cNvPr id="123" name="Straight Arrow Connector 122"/>
          <p:cNvCxnSpPr>
            <a:stCxn id="121" idx="1"/>
          </p:cNvCxnSpPr>
          <p:nvPr/>
        </p:nvCxnSpPr>
        <p:spPr>
          <a:xfrm flipH="1">
            <a:off x="4635102" y="2236350"/>
            <a:ext cx="516272" cy="0"/>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sp>
        <p:nvSpPr>
          <p:cNvPr id="124" name="TextBox 123"/>
          <p:cNvSpPr txBox="1"/>
          <p:nvPr/>
        </p:nvSpPr>
        <p:spPr>
          <a:xfrm>
            <a:off x="7028142" y="2044706"/>
            <a:ext cx="864765" cy="369332"/>
          </a:xfrm>
          <a:prstGeom prst="rect">
            <a:avLst/>
          </a:prstGeom>
          <a:noFill/>
        </p:spPr>
        <p:txBody>
          <a:bodyPr wrap="none" rtlCol="0">
            <a:spAutoFit/>
          </a:bodyPr>
          <a:lstStyle/>
          <a:p>
            <a:r>
              <a:rPr lang="en-US" dirty="0" smtClean="0"/>
              <a:t>64 bits</a:t>
            </a:r>
            <a:endParaRPr lang="en-US" dirty="0"/>
          </a:p>
        </p:txBody>
      </p:sp>
      <p:cxnSp>
        <p:nvCxnSpPr>
          <p:cNvPr id="125" name="Straight Arrow Connector 124"/>
          <p:cNvCxnSpPr>
            <a:stCxn id="124" idx="3"/>
          </p:cNvCxnSpPr>
          <p:nvPr/>
        </p:nvCxnSpPr>
        <p:spPr>
          <a:xfrm>
            <a:off x="7892907" y="2229372"/>
            <a:ext cx="545592" cy="13956"/>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cxnSp>
        <p:nvCxnSpPr>
          <p:cNvPr id="126" name="Straight Arrow Connector 125"/>
          <p:cNvCxnSpPr>
            <a:stCxn id="124" idx="1"/>
          </p:cNvCxnSpPr>
          <p:nvPr/>
        </p:nvCxnSpPr>
        <p:spPr>
          <a:xfrm flipH="1">
            <a:off x="6511870" y="2229372"/>
            <a:ext cx="516272" cy="0"/>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99332" y="1369531"/>
            <a:ext cx="512871" cy="246221"/>
          </a:xfrm>
          <a:prstGeom prst="rect">
            <a:avLst/>
          </a:prstGeom>
          <a:noFill/>
        </p:spPr>
        <p:txBody>
          <a:bodyPr wrap="none" lIns="0" rtlCol="0">
            <a:spAutoFit/>
          </a:bodyPr>
          <a:lstStyle/>
          <a:p>
            <a:r>
              <a:rPr lang="en-US" sz="1000" dirty="0" smtClean="0"/>
              <a:t>unums:</a:t>
            </a:r>
            <a:endParaRPr lang="en-US" sz="1000" dirty="0"/>
          </a:p>
        </p:txBody>
      </p:sp>
      <p:sp>
        <p:nvSpPr>
          <p:cNvPr id="127" name="TextBox 126"/>
          <p:cNvSpPr txBox="1"/>
          <p:nvPr/>
        </p:nvSpPr>
        <p:spPr>
          <a:xfrm>
            <a:off x="99332" y="1841631"/>
            <a:ext cx="498469" cy="246221"/>
          </a:xfrm>
          <a:prstGeom prst="rect">
            <a:avLst/>
          </a:prstGeom>
          <a:noFill/>
        </p:spPr>
        <p:txBody>
          <a:bodyPr wrap="none" lIns="0" rtlCol="0">
            <a:spAutoFit/>
          </a:bodyPr>
          <a:lstStyle/>
          <a:p>
            <a:r>
              <a:rPr lang="en-US" sz="1000" dirty="0" smtClean="0"/>
              <a:t>SORN:</a:t>
            </a:r>
            <a:endParaRPr lang="en-US" sz="1000" dirty="0"/>
          </a:p>
        </p:txBody>
      </p:sp>
      <p:sp>
        <p:nvSpPr>
          <p:cNvPr id="128" name="Rounded Rectangle 127"/>
          <p:cNvSpPr/>
          <p:nvPr/>
        </p:nvSpPr>
        <p:spPr>
          <a:xfrm>
            <a:off x="4410868" y="1925468"/>
            <a:ext cx="104059" cy="79458"/>
          </a:xfrm>
          <a:prstGeom prst="roundRect">
            <a:avLst>
              <a:gd name="adj" fmla="val 50000"/>
            </a:avLst>
          </a:prstGeom>
          <a:no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Rectangle 128"/>
          <p:cNvSpPr/>
          <p:nvPr/>
        </p:nvSpPr>
        <p:spPr>
          <a:xfrm>
            <a:off x="4332718" y="1932933"/>
            <a:ext cx="45719" cy="71993"/>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006759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16-bit SORN for + – × ÷ ops</a:t>
            </a:r>
            <a:endParaRPr lang="en-US" dirty="0"/>
          </a:p>
        </p:txBody>
      </p:sp>
      <p:sp>
        <p:nvSpPr>
          <p:cNvPr id="3" name="TextBox 2"/>
          <p:cNvSpPr txBox="1"/>
          <p:nvPr/>
        </p:nvSpPr>
        <p:spPr>
          <a:xfrm>
            <a:off x="900182" y="1576979"/>
            <a:ext cx="7407309" cy="369332"/>
          </a:xfrm>
          <a:prstGeom prst="rect">
            <a:avLst/>
          </a:prstGeom>
          <a:noFill/>
        </p:spPr>
        <p:txBody>
          <a:bodyPr wrap="none" rtlCol="0">
            <a:spAutoFit/>
          </a:bodyPr>
          <a:lstStyle/>
          <a:p>
            <a:r>
              <a:rPr lang="en-US" dirty="0" smtClean="0"/>
              <a:t>Connected sets </a:t>
            </a:r>
            <a:r>
              <a:rPr lang="en-US" i="1" dirty="0" smtClean="0"/>
              <a:t>remain connected </a:t>
            </a:r>
            <a:r>
              <a:rPr lang="en-US" dirty="0" smtClean="0"/>
              <a:t>under </a:t>
            </a:r>
            <a:r>
              <a:rPr lang="en-US" dirty="0"/>
              <a:t>+ – × </a:t>
            </a:r>
            <a:r>
              <a:rPr lang="en-US" dirty="0" smtClean="0"/>
              <a:t>÷, even division by zero! </a:t>
            </a:r>
            <a:endParaRPr lang="en-US" dirty="0"/>
          </a:p>
        </p:txBody>
      </p:sp>
      <p:sp>
        <p:nvSpPr>
          <p:cNvPr id="4" name="TextBox 3"/>
          <p:cNvSpPr txBox="1"/>
          <p:nvPr/>
        </p:nvSpPr>
        <p:spPr>
          <a:xfrm>
            <a:off x="900182" y="2337558"/>
            <a:ext cx="7601510" cy="369332"/>
          </a:xfrm>
          <a:prstGeom prst="rect">
            <a:avLst/>
          </a:prstGeom>
          <a:noFill/>
        </p:spPr>
        <p:txBody>
          <a:bodyPr wrap="none" rtlCol="0">
            <a:spAutoFit/>
          </a:bodyPr>
          <a:lstStyle/>
          <a:p>
            <a:r>
              <a:rPr lang="en-US" dirty="0" smtClean="0"/>
              <a:t>Run-length encoding of a block of 1s amongst 256 bits only takes </a:t>
            </a:r>
            <a:r>
              <a:rPr lang="en-US" dirty="0" smtClean="0">
                <a:solidFill>
                  <a:srgbClr val="FFFF00"/>
                </a:solidFill>
              </a:rPr>
              <a:t>16 bits</a:t>
            </a:r>
            <a:r>
              <a:rPr lang="en-US" dirty="0" smtClean="0"/>
              <a:t>.</a:t>
            </a:r>
            <a:endParaRPr lang="en-US" dirty="0"/>
          </a:p>
        </p:txBody>
      </p:sp>
      <p:sp>
        <p:nvSpPr>
          <p:cNvPr id="5" name="TextBox 4"/>
          <p:cNvSpPr txBox="1"/>
          <p:nvPr/>
        </p:nvSpPr>
        <p:spPr>
          <a:xfrm>
            <a:off x="1109527" y="2993470"/>
            <a:ext cx="7725830" cy="923330"/>
          </a:xfrm>
          <a:prstGeom prst="rect">
            <a:avLst/>
          </a:prstGeom>
          <a:noFill/>
        </p:spPr>
        <p:txBody>
          <a:bodyPr wrap="none" rtlCol="0">
            <a:spAutoFit/>
          </a:bodyPr>
          <a:lstStyle/>
          <a:p>
            <a:r>
              <a:rPr lang="en-US" b="1" dirty="0" smtClean="0">
                <a:solidFill>
                  <a:srgbClr val="BBD7F8"/>
                </a:solidFill>
                <a:latin typeface="Courier"/>
                <a:cs typeface="Courier"/>
              </a:rPr>
              <a:t>00000000</a:t>
            </a:r>
            <a:r>
              <a:rPr lang="en-US" dirty="0" smtClean="0">
                <a:solidFill>
                  <a:srgbClr val="BBD7F8"/>
                </a:solidFill>
              </a:rPr>
              <a:t> </a:t>
            </a:r>
            <a:r>
              <a:rPr lang="en-US" b="1" dirty="0">
                <a:solidFill>
                  <a:schemeClr val="tx2"/>
                </a:solidFill>
                <a:latin typeface="Courier"/>
                <a:cs typeface="Courier"/>
              </a:rPr>
              <a:t>00000000</a:t>
            </a:r>
            <a:r>
              <a:rPr lang="en-US" dirty="0">
                <a:solidFill>
                  <a:schemeClr val="tx2"/>
                </a:solidFill>
              </a:rPr>
              <a:t> </a:t>
            </a:r>
            <a:r>
              <a:rPr lang="en-US" dirty="0" smtClean="0"/>
              <a:t>means all 256 bits are </a:t>
            </a:r>
            <a:r>
              <a:rPr lang="en-US" b="1" dirty="0">
                <a:solidFill>
                  <a:srgbClr val="BBD7F8"/>
                </a:solidFill>
                <a:latin typeface="Courier"/>
                <a:cs typeface="Courier"/>
              </a:rPr>
              <a:t>0</a:t>
            </a:r>
            <a:r>
              <a:rPr lang="en-US" dirty="0" smtClean="0"/>
              <a:t>s</a:t>
            </a:r>
          </a:p>
          <a:p>
            <a:r>
              <a:rPr lang="en-US" b="1" dirty="0" smtClean="0">
                <a:solidFill>
                  <a:srgbClr val="BBD7F8"/>
                </a:solidFill>
                <a:latin typeface="Courier"/>
                <a:cs typeface="Courier"/>
              </a:rPr>
              <a:t>11111111</a:t>
            </a:r>
            <a:r>
              <a:rPr lang="en-US" dirty="0" smtClean="0">
                <a:solidFill>
                  <a:srgbClr val="BBD7F8"/>
                </a:solidFill>
              </a:rPr>
              <a:t> </a:t>
            </a:r>
            <a:r>
              <a:rPr lang="en-US" b="1" dirty="0">
                <a:solidFill>
                  <a:srgbClr val="BBD7F8"/>
                </a:solidFill>
                <a:latin typeface="Courier"/>
                <a:cs typeface="Courier"/>
              </a:rPr>
              <a:t>11111111</a:t>
            </a:r>
            <a:r>
              <a:rPr lang="en-US" dirty="0">
                <a:solidFill>
                  <a:srgbClr val="BBD7F8"/>
                </a:solidFill>
              </a:rPr>
              <a:t> </a:t>
            </a:r>
            <a:r>
              <a:rPr lang="en-US" dirty="0" smtClean="0"/>
              <a:t>means all 256 bits are </a:t>
            </a:r>
            <a:r>
              <a:rPr lang="en-US" b="1" dirty="0">
                <a:solidFill>
                  <a:srgbClr val="BBD7F8"/>
                </a:solidFill>
                <a:latin typeface="Courier"/>
                <a:cs typeface="Courier"/>
              </a:rPr>
              <a:t>1</a:t>
            </a:r>
            <a:r>
              <a:rPr lang="en-US" dirty="0" smtClean="0"/>
              <a:t>s</a:t>
            </a:r>
          </a:p>
          <a:p>
            <a:r>
              <a:rPr lang="en-US" b="1" dirty="0" smtClean="0">
                <a:solidFill>
                  <a:srgbClr val="BBD7F8"/>
                </a:solidFill>
                <a:latin typeface="Courier"/>
                <a:cs typeface="Courier"/>
              </a:rPr>
              <a:t>00000010</a:t>
            </a:r>
            <a:r>
              <a:rPr lang="en-US" dirty="0" smtClean="0">
                <a:solidFill>
                  <a:srgbClr val="BBD7F8"/>
                </a:solidFill>
              </a:rPr>
              <a:t> </a:t>
            </a:r>
            <a:r>
              <a:rPr lang="en-US" b="1" dirty="0" smtClean="0">
                <a:solidFill>
                  <a:srgbClr val="BBD7F8"/>
                </a:solidFill>
                <a:latin typeface="Courier"/>
                <a:cs typeface="Courier"/>
              </a:rPr>
              <a:t>00000110</a:t>
            </a:r>
            <a:r>
              <a:rPr lang="en-US" dirty="0" smtClean="0">
                <a:solidFill>
                  <a:srgbClr val="BBD7F8"/>
                </a:solidFill>
              </a:rPr>
              <a:t> </a:t>
            </a:r>
            <a:r>
              <a:rPr lang="en-US" dirty="0" smtClean="0"/>
              <a:t>means there is a block of 2 </a:t>
            </a:r>
            <a:r>
              <a:rPr lang="en-US" b="1" dirty="0">
                <a:solidFill>
                  <a:srgbClr val="BBD7F8"/>
                </a:solidFill>
                <a:latin typeface="Courier"/>
                <a:cs typeface="Courier"/>
              </a:rPr>
              <a:t>1</a:t>
            </a:r>
            <a:r>
              <a:rPr lang="en-US" dirty="0" smtClean="0"/>
              <a:t>s starting at position 6</a:t>
            </a:r>
            <a:endParaRPr lang="en-US" dirty="0"/>
          </a:p>
        </p:txBody>
      </p:sp>
      <p:sp>
        <p:nvSpPr>
          <p:cNvPr id="6" name="TextBox 5"/>
          <p:cNvSpPr txBox="1"/>
          <p:nvPr/>
        </p:nvSpPr>
        <p:spPr>
          <a:xfrm>
            <a:off x="1632888" y="4152940"/>
            <a:ext cx="313044" cy="369332"/>
          </a:xfrm>
          <a:prstGeom prst="rect">
            <a:avLst/>
          </a:prstGeom>
          <a:noFill/>
        </p:spPr>
        <p:txBody>
          <a:bodyPr wrap="none" rtlCol="0">
            <a:spAutoFit/>
          </a:bodyPr>
          <a:lstStyle/>
          <a:p>
            <a:r>
              <a:rPr lang="en-US" dirty="0" smtClean="0"/>
              <a:t>2</a:t>
            </a:r>
            <a:endParaRPr lang="en-US" dirty="0"/>
          </a:p>
        </p:txBody>
      </p:sp>
      <p:sp>
        <p:nvSpPr>
          <p:cNvPr id="7" name="TextBox 6"/>
          <p:cNvSpPr txBox="1"/>
          <p:nvPr/>
        </p:nvSpPr>
        <p:spPr>
          <a:xfrm>
            <a:off x="2797267" y="4152940"/>
            <a:ext cx="313044" cy="369332"/>
          </a:xfrm>
          <a:prstGeom prst="rect">
            <a:avLst/>
          </a:prstGeom>
          <a:noFill/>
        </p:spPr>
        <p:txBody>
          <a:bodyPr wrap="none" rtlCol="0">
            <a:spAutoFit/>
          </a:bodyPr>
          <a:lstStyle/>
          <a:p>
            <a:r>
              <a:rPr lang="en-US" dirty="0" smtClean="0"/>
              <a:t>6</a:t>
            </a:r>
            <a:endParaRPr lang="en-US" dirty="0"/>
          </a:p>
        </p:txBody>
      </p:sp>
      <p:cxnSp>
        <p:nvCxnSpPr>
          <p:cNvPr id="9" name="Straight Arrow Connector 8"/>
          <p:cNvCxnSpPr/>
          <p:nvPr/>
        </p:nvCxnSpPr>
        <p:spPr>
          <a:xfrm flipV="1">
            <a:off x="1789410" y="3872674"/>
            <a:ext cx="3976" cy="280266"/>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2946665" y="3872674"/>
            <a:ext cx="3976" cy="280266"/>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815133" y="4584403"/>
            <a:ext cx="7873933" cy="369332"/>
          </a:xfrm>
          <a:prstGeom prst="rect">
            <a:avLst/>
          </a:prstGeom>
          <a:noFill/>
        </p:spPr>
        <p:txBody>
          <a:bodyPr wrap="none" rtlCol="0">
            <a:spAutoFit/>
          </a:bodyPr>
          <a:lstStyle/>
          <a:p>
            <a:r>
              <a:rPr lang="en-US" dirty="0" smtClean="0"/>
              <a:t>Trivial logic still serves to negate and reciprocate compressed form of value.</a:t>
            </a:r>
            <a:endParaRPr lang="en-US" dirty="0"/>
          </a:p>
        </p:txBody>
      </p:sp>
    </p:spTree>
    <p:extLst>
      <p:ext uri="{BB962C8B-B14F-4D97-AF65-F5344CB8AC3E}">
        <p14:creationId xmlns:p14="http://schemas.microsoft.com/office/powerpoint/2010/main" val="249196458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look-up background</a:t>
            </a:r>
            <a:endParaRPr lang="en-US" dirty="0"/>
          </a:p>
        </p:txBody>
      </p:sp>
      <p:pic>
        <p:nvPicPr>
          <p:cNvPr id="3" name="Picture 2"/>
          <p:cNvPicPr>
            <a:picLocks noChangeAspect="1"/>
          </p:cNvPicPr>
          <p:nvPr/>
        </p:nvPicPr>
        <p:blipFill>
          <a:blip r:embed="rId3"/>
          <a:stretch>
            <a:fillRect/>
          </a:stretch>
        </p:blipFill>
        <p:spPr>
          <a:xfrm>
            <a:off x="2638154" y="1284583"/>
            <a:ext cx="6000803" cy="3262305"/>
          </a:xfrm>
          <a:prstGeom prst="rect">
            <a:avLst/>
          </a:prstGeom>
        </p:spPr>
      </p:pic>
      <p:sp>
        <p:nvSpPr>
          <p:cNvPr id="4" name="TextBox 3"/>
          <p:cNvSpPr txBox="1"/>
          <p:nvPr/>
        </p:nvSpPr>
        <p:spPr>
          <a:xfrm>
            <a:off x="544297" y="1393612"/>
            <a:ext cx="2700546" cy="3139321"/>
          </a:xfrm>
          <a:prstGeom prst="rect">
            <a:avLst/>
          </a:prstGeom>
          <a:noFill/>
        </p:spPr>
        <p:txBody>
          <a:bodyPr wrap="square" rtlCol="0">
            <a:spAutoFit/>
          </a:bodyPr>
          <a:lstStyle/>
          <a:p>
            <a:r>
              <a:rPr lang="en-US" dirty="0" smtClean="0"/>
              <a:t>In 1959, IBM introduced its 1620 Model 1 computer, internal nickname “CADET”.</a:t>
            </a:r>
          </a:p>
          <a:p>
            <a:endParaRPr lang="en-US" dirty="0"/>
          </a:p>
          <a:p>
            <a:r>
              <a:rPr lang="en-US" dirty="0" smtClean="0"/>
              <a:t>All math was by table look-up.</a:t>
            </a:r>
          </a:p>
          <a:p>
            <a:endParaRPr lang="en-US" dirty="0"/>
          </a:p>
          <a:p>
            <a:r>
              <a:rPr lang="en-US" dirty="0" smtClean="0"/>
              <a:t>Customers decided CADET meant “Can’t Add, Doesn’t Even Try.”</a:t>
            </a:r>
          </a:p>
        </p:txBody>
      </p:sp>
    </p:spTree>
    <p:extLst>
      <p:ext uri="{BB962C8B-B14F-4D97-AF65-F5344CB8AC3E}">
        <p14:creationId xmlns:p14="http://schemas.microsoft.com/office/powerpoint/2010/main" val="23169733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look-up requires ROM</a:t>
            </a:r>
            <a:endParaRPr lang="en-US" dirty="0"/>
          </a:p>
        </p:txBody>
      </p:sp>
      <p:sp>
        <p:nvSpPr>
          <p:cNvPr id="4" name="TextBox 3"/>
          <p:cNvSpPr txBox="1"/>
          <p:nvPr/>
        </p:nvSpPr>
        <p:spPr>
          <a:xfrm>
            <a:off x="1070299" y="3994460"/>
            <a:ext cx="7003403" cy="830997"/>
          </a:xfrm>
          <a:prstGeom prst="rect">
            <a:avLst/>
          </a:prstGeom>
          <a:solidFill>
            <a:schemeClr val="tx2"/>
          </a:solidFill>
        </p:spPr>
        <p:txBody>
          <a:bodyPr wrap="square" rtlCol="0">
            <a:spAutoFit/>
          </a:bodyPr>
          <a:lstStyle/>
          <a:p>
            <a:pPr algn="ctr"/>
            <a:r>
              <a:rPr lang="en-US" sz="2400" b="1" dirty="0" smtClean="0">
                <a:solidFill>
                  <a:schemeClr val="bg1"/>
                </a:solidFill>
              </a:rPr>
              <a:t>Low-precision </a:t>
            </a:r>
            <a:r>
              <a:rPr lang="en-US" sz="2400" b="1" i="1" dirty="0" smtClean="0">
                <a:solidFill>
                  <a:schemeClr val="bg1"/>
                </a:solidFill>
              </a:rPr>
              <a:t>rigorous</a:t>
            </a:r>
            <a:r>
              <a:rPr lang="en-US" sz="2400" b="1" dirty="0" smtClean="0">
                <a:solidFill>
                  <a:schemeClr val="bg1"/>
                </a:solidFill>
              </a:rPr>
              <a:t> math is possible at 100x the speed of sloppy IEEE floats. </a:t>
            </a:r>
            <a:endParaRPr lang="en-US" sz="2400" b="1" dirty="0">
              <a:solidFill>
                <a:schemeClr val="bg1"/>
              </a:solidFill>
            </a:endParaRPr>
          </a:p>
        </p:txBody>
      </p:sp>
      <p:sp>
        <p:nvSpPr>
          <p:cNvPr id="3" name="TextBox 2"/>
          <p:cNvSpPr txBox="1"/>
          <p:nvPr/>
        </p:nvSpPr>
        <p:spPr>
          <a:xfrm>
            <a:off x="306918" y="1006348"/>
            <a:ext cx="3831008" cy="2862323"/>
          </a:xfrm>
          <a:prstGeom prst="rect">
            <a:avLst/>
          </a:prstGeom>
          <a:noFill/>
        </p:spPr>
        <p:txBody>
          <a:bodyPr wrap="square" rtlCol="0">
            <a:spAutoFit/>
          </a:bodyPr>
          <a:lstStyle/>
          <a:p>
            <a:pPr marL="285750" indent="-285750">
              <a:buFont typeface="Arial"/>
              <a:buChar char="•"/>
            </a:pPr>
            <a:r>
              <a:rPr lang="en-US" dirty="0" smtClean="0"/>
              <a:t>Read-Only Memory needs very few </a:t>
            </a:r>
            <a:r>
              <a:rPr lang="en-US" i="1" dirty="0" smtClean="0"/>
              <a:t>transistors</a:t>
            </a:r>
            <a:r>
              <a:rPr lang="en-US" dirty="0" smtClean="0"/>
              <a:t>.</a:t>
            </a:r>
          </a:p>
          <a:p>
            <a:pPr marL="285750" indent="-285750">
              <a:buFont typeface="Arial"/>
              <a:buChar char="•"/>
            </a:pPr>
            <a:r>
              <a:rPr lang="en-US" dirty="0" smtClean="0"/>
              <a:t>Billions of bits per chip, easy</a:t>
            </a:r>
          </a:p>
          <a:p>
            <a:pPr marL="285750" indent="-285750">
              <a:buFont typeface="Arial"/>
              <a:buChar char="•"/>
            </a:pPr>
            <a:r>
              <a:rPr lang="is-IS" dirty="0" smtClean="0"/>
              <a:t>Imagine the </a:t>
            </a:r>
            <a:r>
              <a:rPr lang="is-IS" i="1" dirty="0" smtClean="0"/>
              <a:t>speed</a:t>
            </a:r>
            <a:r>
              <a:rPr lang="is-IS" dirty="0" smtClean="0"/>
              <a:t>… all operations take 1 clock! Even </a:t>
            </a:r>
            <a:r>
              <a:rPr lang="is-IS" i="1" dirty="0" smtClean="0"/>
              <a:t>x</a:t>
            </a:r>
            <a:r>
              <a:rPr lang="is-IS" i="1" baseline="30000" dirty="0" smtClean="0"/>
              <a:t>y</a:t>
            </a:r>
            <a:r>
              <a:rPr lang="is-IS" dirty="0" smtClean="0"/>
              <a:t>.</a:t>
            </a:r>
          </a:p>
          <a:p>
            <a:pPr marL="285750" indent="-285750">
              <a:buFont typeface="Arial"/>
              <a:buChar char="•"/>
            </a:pPr>
            <a:r>
              <a:rPr lang="is-IS" dirty="0" smtClean="0"/>
              <a:t>1-op-per clock architectures are much easier to build, less silicon</a:t>
            </a:r>
          </a:p>
          <a:p>
            <a:pPr marL="285750" indent="-285750">
              <a:buFont typeface="Arial"/>
              <a:buChar char="•"/>
            </a:pPr>
            <a:r>
              <a:rPr lang="is-IS" dirty="0" smtClean="0"/>
              <a:t>Single argument-operations require tiny tables. Trig, exp, you name it.</a:t>
            </a:r>
            <a:endParaRPr lang="en-US" dirty="0"/>
          </a:p>
        </p:txBody>
      </p:sp>
      <p:pic>
        <p:nvPicPr>
          <p:cNvPr id="5" name="Picture 4" descr="maxresdefaul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0510" y="1006348"/>
            <a:ext cx="4566572" cy="2568697"/>
          </a:xfrm>
          <a:prstGeom prst="rect">
            <a:avLst/>
          </a:prstGeom>
        </p:spPr>
      </p:pic>
    </p:spTree>
    <p:extLst>
      <p:ext uri="{BB962C8B-B14F-4D97-AF65-F5344CB8AC3E}">
        <p14:creationId xmlns:p14="http://schemas.microsoft.com/office/powerpoint/2010/main" val="15397358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081" y="250768"/>
            <a:ext cx="8151835" cy="685800"/>
          </a:xfrm>
        </p:spPr>
        <p:txBody>
          <a:bodyPr/>
          <a:lstStyle/>
          <a:p>
            <a:r>
              <a:rPr lang="en-US" dirty="0"/>
              <a:t>All projective reals, using 2 bits</a:t>
            </a:r>
          </a:p>
        </p:txBody>
      </p:sp>
      <p:sp>
        <p:nvSpPr>
          <p:cNvPr id="12" name="TextBox 11"/>
          <p:cNvSpPr txBox="1"/>
          <p:nvPr/>
        </p:nvSpPr>
        <p:spPr>
          <a:xfrm>
            <a:off x="2335202" y="4432133"/>
            <a:ext cx="461710" cy="369332"/>
          </a:xfrm>
          <a:prstGeom prst="rect">
            <a:avLst/>
          </a:prstGeom>
          <a:noFill/>
        </p:spPr>
        <p:txBody>
          <a:bodyPr wrap="none" rtlCol="0">
            <a:spAutoFit/>
          </a:bodyPr>
          <a:lstStyle/>
          <a:p>
            <a:pPr algn="ctr"/>
            <a:r>
              <a:rPr lang="en-US" b="1" dirty="0" smtClean="0">
                <a:solidFill>
                  <a:srgbClr val="72FFFF"/>
                </a:solidFill>
                <a:latin typeface="Courier"/>
                <a:cs typeface="Courier"/>
              </a:rPr>
              <a:t>00</a:t>
            </a:r>
            <a:endParaRPr lang="en-US" b="1" dirty="0">
              <a:solidFill>
                <a:srgbClr val="72FFFF"/>
              </a:solidFill>
              <a:latin typeface="Courier"/>
              <a:cs typeface="Courier"/>
            </a:endParaRPr>
          </a:p>
        </p:txBody>
      </p:sp>
      <p:sp>
        <p:nvSpPr>
          <p:cNvPr id="13" name="TextBox 12"/>
          <p:cNvSpPr txBox="1"/>
          <p:nvPr/>
        </p:nvSpPr>
        <p:spPr>
          <a:xfrm>
            <a:off x="4110721" y="2632560"/>
            <a:ext cx="461710" cy="369332"/>
          </a:xfrm>
          <a:prstGeom prst="rect">
            <a:avLst/>
          </a:prstGeom>
          <a:noFill/>
        </p:spPr>
        <p:txBody>
          <a:bodyPr wrap="none" rtlCol="0">
            <a:spAutoFit/>
          </a:bodyPr>
          <a:lstStyle/>
          <a:p>
            <a:pPr algn="ctr"/>
            <a:r>
              <a:rPr lang="en-US" b="1" dirty="0" smtClean="0">
                <a:solidFill>
                  <a:srgbClr val="72FFFF"/>
                </a:solidFill>
                <a:latin typeface="Courier"/>
                <a:cs typeface="Courier"/>
              </a:rPr>
              <a:t>01</a:t>
            </a:r>
            <a:endParaRPr lang="en-US" b="1" dirty="0">
              <a:solidFill>
                <a:srgbClr val="72FFFF"/>
              </a:solidFill>
              <a:latin typeface="Courier"/>
              <a:cs typeface="Courier"/>
            </a:endParaRPr>
          </a:p>
        </p:txBody>
      </p:sp>
      <p:sp>
        <p:nvSpPr>
          <p:cNvPr id="17" name="TextBox 16"/>
          <p:cNvSpPr txBox="1"/>
          <p:nvPr/>
        </p:nvSpPr>
        <p:spPr>
          <a:xfrm>
            <a:off x="2355671" y="917876"/>
            <a:ext cx="461710" cy="369332"/>
          </a:xfrm>
          <a:prstGeom prst="rect">
            <a:avLst/>
          </a:prstGeom>
          <a:noFill/>
        </p:spPr>
        <p:txBody>
          <a:bodyPr wrap="none" rtlCol="0">
            <a:spAutoFit/>
          </a:bodyPr>
          <a:lstStyle/>
          <a:p>
            <a:pPr algn="ctr"/>
            <a:r>
              <a:rPr lang="en-US" b="1" dirty="0" smtClean="0">
                <a:solidFill>
                  <a:srgbClr val="72FFFF"/>
                </a:solidFill>
                <a:latin typeface="Courier"/>
                <a:cs typeface="Courier"/>
              </a:rPr>
              <a:t>10</a:t>
            </a:r>
            <a:endParaRPr lang="en-US" b="1" dirty="0">
              <a:solidFill>
                <a:srgbClr val="72FFFF"/>
              </a:solidFill>
              <a:latin typeface="Courier"/>
              <a:cs typeface="Courier"/>
            </a:endParaRPr>
          </a:p>
        </p:txBody>
      </p:sp>
      <p:sp>
        <p:nvSpPr>
          <p:cNvPr id="18" name="TextBox 17"/>
          <p:cNvSpPr txBox="1"/>
          <p:nvPr/>
        </p:nvSpPr>
        <p:spPr>
          <a:xfrm>
            <a:off x="592081" y="2632560"/>
            <a:ext cx="461710" cy="369332"/>
          </a:xfrm>
          <a:prstGeom prst="rect">
            <a:avLst/>
          </a:prstGeom>
          <a:noFill/>
        </p:spPr>
        <p:txBody>
          <a:bodyPr wrap="none" rtlCol="0">
            <a:spAutoFit/>
          </a:bodyPr>
          <a:lstStyle/>
          <a:p>
            <a:pPr algn="ctr"/>
            <a:r>
              <a:rPr lang="en-US" b="1" dirty="0" smtClean="0">
                <a:solidFill>
                  <a:srgbClr val="72FFFF"/>
                </a:solidFill>
                <a:latin typeface="Courier"/>
                <a:cs typeface="Courier"/>
              </a:rPr>
              <a:t>11</a:t>
            </a:r>
            <a:endParaRPr lang="en-US" b="1" dirty="0">
              <a:solidFill>
                <a:srgbClr val="72FFFF"/>
              </a:solidFill>
              <a:latin typeface="Courier"/>
              <a:cs typeface="Courier"/>
            </a:endParaRPr>
          </a:p>
        </p:txBody>
      </p:sp>
      <p:sp>
        <p:nvSpPr>
          <p:cNvPr id="19" name="TextBox 18"/>
          <p:cNvSpPr txBox="1"/>
          <p:nvPr/>
        </p:nvSpPr>
        <p:spPr>
          <a:xfrm>
            <a:off x="5101031" y="1480350"/>
            <a:ext cx="3399195" cy="2677656"/>
          </a:xfrm>
          <a:prstGeom prst="rect">
            <a:avLst/>
          </a:prstGeom>
          <a:noFill/>
        </p:spPr>
        <p:txBody>
          <a:bodyPr wrap="square" rtlCol="0">
            <a:spAutoFit/>
          </a:bodyPr>
          <a:lstStyle/>
          <a:p>
            <a:r>
              <a:rPr lang="en-US" sz="2800" dirty="0" smtClean="0"/>
              <a:t>“</a:t>
            </a:r>
            <a:r>
              <a:rPr lang="en-US" sz="2800" dirty="0"/>
              <a:t>±∞” is “the point at infinity” and is </a:t>
            </a:r>
            <a:r>
              <a:rPr lang="en-US" sz="2800" i="1" dirty="0" smtClean="0"/>
              <a:t>unsigned.</a:t>
            </a:r>
            <a:endParaRPr lang="en-US" sz="2800" dirty="0" smtClean="0"/>
          </a:p>
          <a:p>
            <a:endParaRPr lang="en-US" sz="2800" dirty="0"/>
          </a:p>
          <a:p>
            <a:r>
              <a:rPr lang="en-US" sz="2800" dirty="0"/>
              <a:t>Think of it as the reciprocal of zero. </a:t>
            </a:r>
          </a:p>
        </p:txBody>
      </p:sp>
      <p:sp>
        <p:nvSpPr>
          <p:cNvPr id="20" name="Donut 19"/>
          <p:cNvSpPr/>
          <p:nvPr/>
        </p:nvSpPr>
        <p:spPr>
          <a:xfrm>
            <a:off x="1110326" y="1388071"/>
            <a:ext cx="2905526" cy="2905526"/>
          </a:xfrm>
          <a:prstGeom prst="donut">
            <a:avLst>
              <a:gd name="adj" fmla="val 1387"/>
            </a:avLst>
          </a:prstGeom>
          <a:ln>
            <a:solidFill>
              <a:srgbClr val="C1F944"/>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1" name="TextBox 20"/>
          <p:cNvSpPr txBox="1"/>
          <p:nvPr/>
        </p:nvSpPr>
        <p:spPr>
          <a:xfrm>
            <a:off x="2209719" y="1299504"/>
            <a:ext cx="767157" cy="646331"/>
          </a:xfrm>
          <a:prstGeom prst="rect">
            <a:avLst/>
          </a:prstGeom>
          <a:noFill/>
          <a:effectLst/>
        </p:spPr>
        <p:txBody>
          <a:bodyPr wrap="none" rtlCol="0">
            <a:spAutoFit/>
          </a:bodyPr>
          <a:lstStyle/>
          <a:p>
            <a:pPr algn="ctr"/>
            <a:r>
              <a:rPr lang="en-US" sz="3600" dirty="0" smtClean="0">
                <a:solidFill>
                  <a:srgbClr val="A5FF08"/>
                </a:solidFill>
                <a:latin typeface="Symbol" charset="2"/>
                <a:cs typeface="Symbol" charset="2"/>
              </a:rPr>
              <a:t>±∞</a:t>
            </a:r>
            <a:endParaRPr lang="en-US" sz="3200" dirty="0">
              <a:solidFill>
                <a:srgbClr val="A5FF08"/>
              </a:solidFill>
              <a:latin typeface="Symbol" charset="2"/>
              <a:cs typeface="Symbol" charset="2"/>
            </a:endParaRPr>
          </a:p>
        </p:txBody>
      </p:sp>
      <p:sp>
        <p:nvSpPr>
          <p:cNvPr id="22" name="TextBox 21"/>
          <p:cNvSpPr txBox="1"/>
          <p:nvPr/>
        </p:nvSpPr>
        <p:spPr>
          <a:xfrm>
            <a:off x="2381414" y="3583986"/>
            <a:ext cx="415498" cy="646331"/>
          </a:xfrm>
          <a:prstGeom prst="rect">
            <a:avLst/>
          </a:prstGeom>
          <a:noFill/>
          <a:effectLst/>
        </p:spPr>
        <p:txBody>
          <a:bodyPr wrap="none" rtlCol="0">
            <a:spAutoFit/>
          </a:bodyPr>
          <a:lstStyle/>
          <a:p>
            <a:pPr algn="ctr"/>
            <a:r>
              <a:rPr lang="en-US" sz="3600" dirty="0" smtClean="0">
                <a:solidFill>
                  <a:srgbClr val="A5FF08"/>
                </a:solidFill>
                <a:latin typeface="Symbol" charset="2"/>
                <a:cs typeface="Symbol" charset="2"/>
              </a:rPr>
              <a:t>0</a:t>
            </a:r>
            <a:endParaRPr lang="en-US" sz="3200" dirty="0">
              <a:solidFill>
                <a:srgbClr val="A5FF08"/>
              </a:solidFill>
              <a:latin typeface="Symbol" charset="2"/>
              <a:cs typeface="Symbol" charset="2"/>
            </a:endParaRPr>
          </a:p>
        </p:txBody>
      </p:sp>
      <p:sp>
        <p:nvSpPr>
          <p:cNvPr id="23" name="TextBox 22"/>
          <p:cNvSpPr txBox="1"/>
          <p:nvPr/>
        </p:nvSpPr>
        <p:spPr>
          <a:xfrm>
            <a:off x="3477810" y="2488741"/>
            <a:ext cx="253375" cy="553998"/>
          </a:xfrm>
          <a:prstGeom prst="rect">
            <a:avLst/>
          </a:prstGeom>
          <a:noFill/>
          <a:effectLst/>
        </p:spPr>
        <p:txBody>
          <a:bodyPr wrap="none" lIns="0" tIns="0" rIns="0" bIns="0" rtlCol="0" anchor="ctr" anchorCtr="1">
            <a:spAutoFit/>
          </a:bodyPr>
          <a:lstStyle/>
          <a:p>
            <a:pPr algn="ctr"/>
            <a:r>
              <a:rPr lang="en-US" sz="3600" dirty="0" smtClean="0">
                <a:solidFill>
                  <a:srgbClr val="A5FF08"/>
                </a:solidFill>
                <a:latin typeface="Symbol" charset="2"/>
                <a:cs typeface="Symbol" charset="2"/>
              </a:rPr>
              <a:t>+</a:t>
            </a:r>
            <a:endParaRPr lang="en-US" sz="3200" dirty="0">
              <a:solidFill>
                <a:srgbClr val="A5FF08"/>
              </a:solidFill>
              <a:latin typeface="Symbol" charset="2"/>
              <a:cs typeface="Symbol" charset="2"/>
            </a:endParaRPr>
          </a:p>
        </p:txBody>
      </p:sp>
      <p:sp>
        <p:nvSpPr>
          <p:cNvPr id="25" name="Oval 24"/>
          <p:cNvSpPr/>
          <p:nvPr/>
        </p:nvSpPr>
        <p:spPr>
          <a:xfrm>
            <a:off x="2492986" y="4181426"/>
            <a:ext cx="184563" cy="184561"/>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2492986" y="1295789"/>
            <a:ext cx="184563" cy="184561"/>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Freeform 26"/>
          <p:cNvSpPr/>
          <p:nvPr/>
        </p:nvSpPr>
        <p:spPr>
          <a:xfrm>
            <a:off x="2666646" y="1329110"/>
            <a:ext cx="308512" cy="239437"/>
          </a:xfrm>
          <a:custGeom>
            <a:avLst/>
            <a:gdLst>
              <a:gd name="connsiteX0" fmla="*/ 167366 w 219873"/>
              <a:gd name="connsiteY0" fmla="*/ 170644 h 170644"/>
              <a:gd name="connsiteX1" fmla="*/ 0 w 219873"/>
              <a:gd name="connsiteY1" fmla="*/ 52506 h 170644"/>
              <a:gd name="connsiteX2" fmla="*/ 219873 w 219873"/>
              <a:gd name="connsiteY2" fmla="*/ 0 h 170644"/>
              <a:gd name="connsiteX3" fmla="*/ 150957 w 219873"/>
              <a:gd name="connsiteY3" fmla="*/ 78759 h 170644"/>
              <a:gd name="connsiteX4" fmla="*/ 167366 w 219873"/>
              <a:gd name="connsiteY4" fmla="*/ 170644 h 170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873" h="170644">
                <a:moveTo>
                  <a:pt x="167366" y="170644"/>
                </a:moveTo>
                <a:lnTo>
                  <a:pt x="0" y="52506"/>
                </a:lnTo>
                <a:lnTo>
                  <a:pt x="219873" y="0"/>
                </a:lnTo>
                <a:lnTo>
                  <a:pt x="150957" y="78759"/>
                </a:lnTo>
                <a:lnTo>
                  <a:pt x="167366" y="170644"/>
                </a:lnTo>
                <a:close/>
              </a:path>
            </a:pathLst>
          </a:cu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Freeform 27"/>
          <p:cNvSpPr/>
          <p:nvPr/>
        </p:nvSpPr>
        <p:spPr>
          <a:xfrm flipH="1">
            <a:off x="2207499" y="1326615"/>
            <a:ext cx="308512" cy="239437"/>
          </a:xfrm>
          <a:custGeom>
            <a:avLst/>
            <a:gdLst>
              <a:gd name="connsiteX0" fmla="*/ 167366 w 219873"/>
              <a:gd name="connsiteY0" fmla="*/ 170644 h 170644"/>
              <a:gd name="connsiteX1" fmla="*/ 0 w 219873"/>
              <a:gd name="connsiteY1" fmla="*/ 52506 h 170644"/>
              <a:gd name="connsiteX2" fmla="*/ 219873 w 219873"/>
              <a:gd name="connsiteY2" fmla="*/ 0 h 170644"/>
              <a:gd name="connsiteX3" fmla="*/ 150957 w 219873"/>
              <a:gd name="connsiteY3" fmla="*/ 78759 h 170644"/>
              <a:gd name="connsiteX4" fmla="*/ 167366 w 219873"/>
              <a:gd name="connsiteY4" fmla="*/ 170644 h 170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873" h="170644">
                <a:moveTo>
                  <a:pt x="167366" y="170644"/>
                </a:moveTo>
                <a:lnTo>
                  <a:pt x="0" y="52506"/>
                </a:lnTo>
                <a:lnTo>
                  <a:pt x="219873" y="0"/>
                </a:lnTo>
                <a:lnTo>
                  <a:pt x="150957" y="78759"/>
                </a:lnTo>
                <a:lnTo>
                  <a:pt x="167366" y="170644"/>
                </a:lnTo>
                <a:close/>
              </a:path>
            </a:pathLst>
          </a:cu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1259788" y="2540227"/>
            <a:ext cx="232636" cy="553998"/>
          </a:xfrm>
          <a:prstGeom prst="rect">
            <a:avLst/>
          </a:prstGeom>
          <a:noFill/>
          <a:effectLst/>
        </p:spPr>
        <p:txBody>
          <a:bodyPr wrap="none" lIns="0" tIns="0" rIns="0" bIns="0" rtlCol="0" anchor="ctr" anchorCtr="1">
            <a:spAutoFit/>
          </a:bodyPr>
          <a:lstStyle/>
          <a:p>
            <a:pPr algn="ctr"/>
            <a:r>
              <a:rPr lang="en-US" sz="3600" dirty="0" smtClean="0">
                <a:solidFill>
                  <a:srgbClr val="A5FF08"/>
                </a:solidFill>
                <a:latin typeface="Symbol" charset="2"/>
                <a:cs typeface="Symbol" charset="2"/>
              </a:rPr>
              <a:t>–</a:t>
            </a:r>
            <a:endParaRPr lang="en-US" sz="3200" dirty="0">
              <a:solidFill>
                <a:srgbClr val="A5FF08"/>
              </a:solidFill>
              <a:latin typeface="Symbol" charset="2"/>
              <a:cs typeface="Symbol" charset="2"/>
            </a:endParaRPr>
          </a:p>
        </p:txBody>
      </p:sp>
    </p:spTree>
    <p:extLst>
      <p:ext uri="{BB962C8B-B14F-4D97-AF65-F5344CB8AC3E}">
        <p14:creationId xmlns:p14="http://schemas.microsoft.com/office/powerpoint/2010/main" val="111876459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of + </a:t>
            </a:r>
            <a:r>
              <a:rPr lang="en-US" dirty="0"/>
              <a:t>– × ÷ </a:t>
            </a:r>
            <a:r>
              <a:rPr lang="en-US" dirty="0" smtClean="0"/>
              <a:t>tables</a:t>
            </a:r>
            <a:endParaRPr lang="en-US" dirty="0"/>
          </a:p>
        </p:txBody>
      </p:sp>
      <p:sp>
        <p:nvSpPr>
          <p:cNvPr id="3" name="TextBox 2"/>
          <p:cNvSpPr txBox="1"/>
          <p:nvPr/>
        </p:nvSpPr>
        <p:spPr>
          <a:xfrm>
            <a:off x="286212" y="1116446"/>
            <a:ext cx="8571577" cy="2308324"/>
          </a:xfrm>
          <a:prstGeom prst="rect">
            <a:avLst/>
          </a:prstGeom>
          <a:noFill/>
        </p:spPr>
        <p:txBody>
          <a:bodyPr wrap="none" rtlCol="0">
            <a:spAutoFit/>
          </a:bodyPr>
          <a:lstStyle/>
          <a:p>
            <a:pPr marL="285750" indent="-285750">
              <a:buFont typeface="Arial"/>
              <a:buChar char="•"/>
            </a:pPr>
            <a:r>
              <a:rPr lang="en-US" sz="2400" dirty="0" smtClean="0"/>
              <a:t>Addition table: 256</a:t>
            </a:r>
            <a:r>
              <a:rPr lang="en-US" sz="2400" dirty="0"/>
              <a:t>×</a:t>
            </a:r>
            <a:r>
              <a:rPr lang="en-US" sz="2400" dirty="0" smtClean="0"/>
              <a:t>256 entries, 2-byte entries = 128 kbytes</a:t>
            </a:r>
          </a:p>
          <a:p>
            <a:pPr marL="285750" indent="-285750">
              <a:buFont typeface="Arial"/>
              <a:buChar char="•"/>
            </a:pPr>
            <a:r>
              <a:rPr lang="en-US" sz="2400" dirty="0" smtClean="0"/>
              <a:t>Symmetry cuts that in half, if we sort </a:t>
            </a:r>
            <a:r>
              <a:rPr lang="en-US" sz="2400" i="1" dirty="0" smtClean="0"/>
              <a:t>x</a:t>
            </a:r>
            <a:r>
              <a:rPr lang="en-US" sz="2400" dirty="0" smtClean="0"/>
              <a:t> and </a:t>
            </a:r>
            <a:r>
              <a:rPr lang="en-US" sz="2400" i="1" dirty="0" smtClean="0"/>
              <a:t>y</a:t>
            </a:r>
            <a:r>
              <a:rPr lang="en-US" sz="2400" dirty="0" smtClean="0"/>
              <a:t> inputs so </a:t>
            </a:r>
            <a:r>
              <a:rPr lang="en-US" sz="2400" i="1" dirty="0" smtClean="0"/>
              <a:t>x</a:t>
            </a:r>
            <a:r>
              <a:rPr lang="en-US" sz="2400" dirty="0" smtClean="0"/>
              <a:t> ≤ </a:t>
            </a:r>
            <a:r>
              <a:rPr lang="en-US" sz="2400" i="1" dirty="0" smtClean="0"/>
              <a:t>y</a:t>
            </a:r>
          </a:p>
          <a:p>
            <a:pPr marL="285750" indent="-285750">
              <a:buFont typeface="Arial"/>
              <a:buChar char="•"/>
            </a:pPr>
            <a:r>
              <a:rPr lang="en-US" sz="2400" dirty="0" smtClean="0"/>
              <a:t>Subtraction table: just use negative of addition table</a:t>
            </a:r>
          </a:p>
          <a:p>
            <a:pPr marL="285750" indent="-285750">
              <a:buFont typeface="Arial"/>
              <a:buChar char="•"/>
            </a:pPr>
            <a:r>
              <a:rPr lang="en-US" sz="2400" dirty="0" smtClean="0"/>
              <a:t>Multiplication table: same size as addition table</a:t>
            </a:r>
          </a:p>
          <a:p>
            <a:pPr marL="285750" indent="-285750">
              <a:buFont typeface="Arial"/>
              <a:buChar char="•"/>
            </a:pPr>
            <a:r>
              <a:rPr lang="en-US" sz="2400" dirty="0" smtClean="0"/>
              <a:t>Division table: just use reciprocal of multiplication table!</a:t>
            </a:r>
          </a:p>
          <a:p>
            <a:pPr marL="285750" indent="-285750">
              <a:buFont typeface="Arial"/>
              <a:buChar char="•"/>
            </a:pPr>
            <a:r>
              <a:rPr lang="en-US" sz="2400" dirty="0" smtClean="0"/>
              <a:t>Estimated chip cost: &lt; 0.01 mm</a:t>
            </a:r>
            <a:r>
              <a:rPr lang="en-US" sz="2400" baseline="30000" dirty="0" smtClean="0"/>
              <a:t>2</a:t>
            </a:r>
            <a:r>
              <a:rPr lang="en-US" sz="2400" dirty="0" smtClean="0"/>
              <a:t>, &lt; 1 milliwatts</a:t>
            </a:r>
            <a:endParaRPr lang="en-US" sz="2400" dirty="0"/>
          </a:p>
        </p:txBody>
      </p:sp>
      <p:sp>
        <p:nvSpPr>
          <p:cNvPr id="4" name="TextBox 3"/>
          <p:cNvSpPr txBox="1"/>
          <p:nvPr/>
        </p:nvSpPr>
        <p:spPr>
          <a:xfrm>
            <a:off x="1842886" y="3642404"/>
            <a:ext cx="5458229" cy="830997"/>
          </a:xfrm>
          <a:prstGeom prst="rect">
            <a:avLst/>
          </a:prstGeom>
          <a:solidFill>
            <a:srgbClr val="BBD7F8"/>
          </a:solidFill>
        </p:spPr>
        <p:txBody>
          <a:bodyPr wrap="none" rtlCol="0">
            <a:spAutoFit/>
          </a:bodyPr>
          <a:lstStyle/>
          <a:p>
            <a:r>
              <a:rPr lang="en-US" sz="2400" dirty="0" smtClean="0">
                <a:solidFill>
                  <a:srgbClr val="000000"/>
                </a:solidFill>
              </a:rPr>
              <a:t>128 kbytes total for all four basic ops.</a:t>
            </a:r>
          </a:p>
          <a:p>
            <a:r>
              <a:rPr lang="en-US" sz="2400" dirty="0" smtClean="0">
                <a:solidFill>
                  <a:srgbClr val="000000"/>
                </a:solidFill>
              </a:rPr>
              <a:t>Another 128 kbytes if we also table </a:t>
            </a:r>
            <a:r>
              <a:rPr lang="en-US" sz="2400" i="1" dirty="0" smtClean="0">
                <a:solidFill>
                  <a:srgbClr val="000000"/>
                </a:solidFill>
              </a:rPr>
              <a:t>x</a:t>
            </a:r>
            <a:r>
              <a:rPr lang="en-US" sz="2400" i="1" baseline="30000" dirty="0" smtClean="0">
                <a:solidFill>
                  <a:srgbClr val="000000"/>
                </a:solidFill>
              </a:rPr>
              <a:t>y</a:t>
            </a:r>
            <a:r>
              <a:rPr lang="en-US" sz="2400" dirty="0" smtClean="0">
                <a:solidFill>
                  <a:srgbClr val="000000"/>
                </a:solidFill>
              </a:rPr>
              <a:t>.</a:t>
            </a:r>
            <a:endParaRPr lang="en-US" sz="2400" i="1" dirty="0">
              <a:solidFill>
                <a:srgbClr val="000000"/>
              </a:solidFill>
            </a:endParaRPr>
          </a:p>
        </p:txBody>
      </p:sp>
    </p:spTree>
    <p:extLst>
      <p:ext uri="{BB962C8B-B14F-4D97-AF65-F5344CB8AC3E}">
        <p14:creationId xmlns:p14="http://schemas.microsoft.com/office/powerpoint/2010/main" val="14684988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 y="250767"/>
            <a:ext cx="8077482" cy="1158745"/>
          </a:xfrm>
        </p:spPr>
        <p:txBody>
          <a:bodyPr/>
          <a:lstStyle/>
          <a:p>
            <a:r>
              <a:rPr lang="en-US" sz="4000" dirty="0" smtClean="0"/>
              <a:t>What about, you know, </a:t>
            </a:r>
            <a:r>
              <a:rPr lang="en-US" sz="4000" i="1" dirty="0" smtClean="0"/>
              <a:t>decent </a:t>
            </a:r>
            <a:r>
              <a:rPr lang="en-US" sz="4000" dirty="0" smtClean="0"/>
              <a:t>precision? Is 3 decimals enough?</a:t>
            </a:r>
            <a:endParaRPr lang="en-US" sz="4000" dirty="0"/>
          </a:p>
        </p:txBody>
      </p:sp>
      <p:sp>
        <p:nvSpPr>
          <p:cNvPr id="3" name="TextBox 2"/>
          <p:cNvSpPr txBox="1"/>
          <p:nvPr/>
        </p:nvSpPr>
        <p:spPr>
          <a:xfrm>
            <a:off x="648968" y="1514174"/>
            <a:ext cx="7164754" cy="1200329"/>
          </a:xfrm>
          <a:prstGeom prst="rect">
            <a:avLst/>
          </a:prstGeom>
          <a:noFill/>
        </p:spPr>
        <p:txBody>
          <a:bodyPr wrap="none" rtlCol="0">
            <a:spAutoFit/>
          </a:bodyPr>
          <a:lstStyle/>
          <a:p>
            <a:r>
              <a:rPr lang="en-US" dirty="0" smtClean="0"/>
              <a:t>IEEE half-precision (16 bits) has ~3 decimal accuracy</a:t>
            </a:r>
            <a:endParaRPr lang="en-US" dirty="0"/>
          </a:p>
          <a:p>
            <a:r>
              <a:rPr lang="en-US" dirty="0" smtClean="0"/>
              <a:t>9 </a:t>
            </a:r>
            <a:r>
              <a:rPr lang="en-US" dirty="0"/>
              <a:t>orders of </a:t>
            </a:r>
            <a:r>
              <a:rPr lang="en-US" dirty="0" smtClean="0"/>
              <a:t>magnitude, 6</a:t>
            </a:r>
            <a:r>
              <a:rPr lang="en-US" dirty="0"/>
              <a:t>×10</a:t>
            </a:r>
            <a:r>
              <a:rPr lang="en-US" baseline="30000" dirty="0" smtClean="0"/>
              <a:t>–5 </a:t>
            </a:r>
            <a:r>
              <a:rPr lang="en-US" dirty="0"/>
              <a:t>to 6×</a:t>
            </a:r>
            <a:r>
              <a:rPr lang="en-US" dirty="0" smtClean="0"/>
              <a:t>10</a:t>
            </a:r>
            <a:r>
              <a:rPr lang="en-US" baseline="30000" dirty="0" smtClean="0"/>
              <a:t>4</a:t>
            </a:r>
            <a:r>
              <a:rPr lang="en-US" dirty="0" smtClean="0"/>
              <a:t>.</a:t>
            </a:r>
          </a:p>
          <a:p>
            <a:r>
              <a:rPr lang="en-US" dirty="0" smtClean="0"/>
              <a:t>Many bit patterns wasted on NaN, negative zero, etc.</a:t>
            </a:r>
          </a:p>
          <a:p>
            <a:r>
              <a:rPr lang="en-US" dirty="0" smtClean="0"/>
              <a:t>Can a 16-bit unum do better, and </a:t>
            </a:r>
            <a:r>
              <a:rPr lang="en-US" i="1" dirty="0" smtClean="0"/>
              <a:t>actually express decimals exactly</a:t>
            </a:r>
            <a:r>
              <a:rPr lang="en-US" dirty="0" smtClean="0"/>
              <a:t>?</a:t>
            </a:r>
            <a:endParaRPr lang="en-US" dirty="0"/>
          </a:p>
        </p:txBody>
      </p:sp>
      <p:sp>
        <p:nvSpPr>
          <p:cNvPr id="4" name="TextBox 3"/>
          <p:cNvSpPr txBox="1"/>
          <p:nvPr/>
        </p:nvSpPr>
        <p:spPr>
          <a:xfrm>
            <a:off x="1343355" y="4516890"/>
            <a:ext cx="1300356" cy="230832"/>
          </a:xfrm>
          <a:prstGeom prst="rect">
            <a:avLst/>
          </a:prstGeom>
          <a:noFill/>
        </p:spPr>
        <p:txBody>
          <a:bodyPr wrap="none" rtlCol="0">
            <a:spAutoFit/>
          </a:bodyPr>
          <a:lstStyle/>
          <a:p>
            <a:pPr algn="ctr"/>
            <a:r>
              <a:rPr lang="en-US" sz="900" b="1" dirty="0" smtClean="0">
                <a:solidFill>
                  <a:srgbClr val="FF0000"/>
                </a:solidFill>
                <a:latin typeface="Courier"/>
                <a:cs typeface="Courier"/>
              </a:rPr>
              <a:t>0</a:t>
            </a:r>
            <a:r>
              <a:rPr lang="en-US" sz="900" b="1" dirty="0" smtClean="0">
                <a:solidFill>
                  <a:srgbClr val="72FFFF"/>
                </a:solidFill>
                <a:latin typeface="Courier"/>
                <a:cs typeface="Courier"/>
              </a:rPr>
              <a:t>00000000000000</a:t>
            </a:r>
            <a:r>
              <a:rPr lang="en-US" sz="900" b="1" dirty="0" smtClean="0">
                <a:solidFill>
                  <a:srgbClr val="FC00FF"/>
                </a:solidFill>
                <a:latin typeface="Courier"/>
                <a:cs typeface="Courier"/>
              </a:rPr>
              <a:t>0</a:t>
            </a:r>
            <a:endParaRPr lang="en-US" sz="900" b="1" dirty="0">
              <a:solidFill>
                <a:srgbClr val="FC00FF"/>
              </a:solidFill>
              <a:latin typeface="Courier"/>
              <a:cs typeface="Courier"/>
            </a:endParaRPr>
          </a:p>
        </p:txBody>
      </p:sp>
      <p:sp>
        <p:nvSpPr>
          <p:cNvPr id="5" name="TextBox 4"/>
          <p:cNvSpPr txBox="1"/>
          <p:nvPr/>
        </p:nvSpPr>
        <p:spPr>
          <a:xfrm>
            <a:off x="2752123" y="3614481"/>
            <a:ext cx="1300356" cy="230832"/>
          </a:xfrm>
          <a:prstGeom prst="rect">
            <a:avLst/>
          </a:prstGeom>
          <a:noFill/>
        </p:spPr>
        <p:txBody>
          <a:bodyPr wrap="none" rtlCol="0">
            <a:spAutoFit/>
          </a:bodyPr>
          <a:lstStyle/>
          <a:p>
            <a:r>
              <a:rPr lang="en-US" sz="900" b="1" dirty="0" smtClean="0">
                <a:solidFill>
                  <a:srgbClr val="FF0000"/>
                </a:solidFill>
                <a:latin typeface="Courier"/>
                <a:cs typeface="Courier"/>
              </a:rPr>
              <a:t>0</a:t>
            </a:r>
            <a:r>
              <a:rPr lang="en-US" sz="900" b="1" dirty="0" smtClean="0">
                <a:solidFill>
                  <a:srgbClr val="72FFFF"/>
                </a:solidFill>
                <a:latin typeface="Courier"/>
                <a:cs typeface="Courier"/>
              </a:rPr>
              <a:t>10000000000000</a:t>
            </a:r>
            <a:r>
              <a:rPr lang="en-US" sz="900" b="1" dirty="0" smtClean="0">
                <a:solidFill>
                  <a:srgbClr val="FC00FF"/>
                </a:solidFill>
                <a:latin typeface="Courier"/>
                <a:cs typeface="Courier"/>
              </a:rPr>
              <a:t>0</a:t>
            </a:r>
            <a:endParaRPr lang="en-US" sz="900" b="1" dirty="0">
              <a:solidFill>
                <a:srgbClr val="FC00FF"/>
              </a:solidFill>
              <a:latin typeface="Courier"/>
              <a:cs typeface="Courier"/>
            </a:endParaRPr>
          </a:p>
        </p:txBody>
      </p:sp>
      <p:sp>
        <p:nvSpPr>
          <p:cNvPr id="6" name="TextBox 5"/>
          <p:cNvSpPr txBox="1"/>
          <p:nvPr/>
        </p:nvSpPr>
        <p:spPr>
          <a:xfrm>
            <a:off x="1343355" y="2719885"/>
            <a:ext cx="1300356" cy="230832"/>
          </a:xfrm>
          <a:prstGeom prst="rect">
            <a:avLst/>
          </a:prstGeom>
          <a:noFill/>
        </p:spPr>
        <p:txBody>
          <a:bodyPr wrap="none" rtlCol="0">
            <a:spAutoFit/>
          </a:bodyPr>
          <a:lstStyle/>
          <a:p>
            <a:pPr algn="ctr"/>
            <a:r>
              <a:rPr lang="en-US" sz="900" b="1" dirty="0" smtClean="0">
                <a:solidFill>
                  <a:srgbClr val="FF0000"/>
                </a:solidFill>
                <a:latin typeface="Courier"/>
                <a:cs typeface="Courier"/>
              </a:rPr>
              <a:t>1</a:t>
            </a:r>
            <a:r>
              <a:rPr lang="en-US" sz="900" b="1" dirty="0" smtClean="0">
                <a:solidFill>
                  <a:srgbClr val="72FFFF"/>
                </a:solidFill>
                <a:latin typeface="Courier"/>
                <a:cs typeface="Courier"/>
              </a:rPr>
              <a:t>00000000000000</a:t>
            </a:r>
            <a:r>
              <a:rPr lang="en-US" sz="900" b="1" dirty="0" smtClean="0">
                <a:solidFill>
                  <a:srgbClr val="FC00FF"/>
                </a:solidFill>
                <a:latin typeface="Courier"/>
                <a:cs typeface="Courier"/>
              </a:rPr>
              <a:t>0</a:t>
            </a:r>
            <a:endParaRPr lang="en-US" sz="900" b="1" dirty="0">
              <a:solidFill>
                <a:srgbClr val="FC00FF"/>
              </a:solidFill>
              <a:latin typeface="Courier"/>
              <a:cs typeface="Courier"/>
            </a:endParaRPr>
          </a:p>
        </p:txBody>
      </p:sp>
      <p:sp>
        <p:nvSpPr>
          <p:cNvPr id="7" name="TextBox 6"/>
          <p:cNvSpPr txBox="1"/>
          <p:nvPr/>
        </p:nvSpPr>
        <p:spPr>
          <a:xfrm>
            <a:off x="-69769" y="3614481"/>
            <a:ext cx="1300356" cy="230832"/>
          </a:xfrm>
          <a:prstGeom prst="rect">
            <a:avLst/>
          </a:prstGeom>
          <a:noFill/>
        </p:spPr>
        <p:txBody>
          <a:bodyPr wrap="none" rtlCol="0">
            <a:spAutoFit/>
          </a:bodyPr>
          <a:lstStyle/>
          <a:p>
            <a:pPr algn="r"/>
            <a:r>
              <a:rPr lang="en-US" sz="900" b="1" dirty="0" smtClean="0">
                <a:solidFill>
                  <a:srgbClr val="FF0000"/>
                </a:solidFill>
                <a:latin typeface="Courier"/>
                <a:cs typeface="Courier"/>
              </a:rPr>
              <a:t>1</a:t>
            </a:r>
            <a:r>
              <a:rPr lang="en-US" sz="900" b="1" dirty="0" smtClean="0">
                <a:solidFill>
                  <a:srgbClr val="72FFFF"/>
                </a:solidFill>
                <a:latin typeface="Courier"/>
                <a:cs typeface="Courier"/>
              </a:rPr>
              <a:t>10000000000000</a:t>
            </a:r>
            <a:r>
              <a:rPr lang="en-US" sz="900" b="1" dirty="0" smtClean="0">
                <a:solidFill>
                  <a:srgbClr val="FC00FF"/>
                </a:solidFill>
                <a:latin typeface="Courier"/>
                <a:cs typeface="Courier"/>
              </a:rPr>
              <a:t>0</a:t>
            </a:r>
            <a:endParaRPr lang="en-US" sz="900" b="1" dirty="0">
              <a:solidFill>
                <a:srgbClr val="FC00FF"/>
              </a:solidFill>
              <a:latin typeface="Courier"/>
              <a:cs typeface="Courier"/>
            </a:endParaRPr>
          </a:p>
        </p:txBody>
      </p:sp>
      <p:sp>
        <p:nvSpPr>
          <p:cNvPr id="8" name="Donut 7"/>
          <p:cNvSpPr/>
          <p:nvPr/>
        </p:nvSpPr>
        <p:spPr>
          <a:xfrm>
            <a:off x="1224052" y="2966689"/>
            <a:ext cx="1525100" cy="1525100"/>
          </a:xfrm>
          <a:prstGeom prst="donut">
            <a:avLst>
              <a:gd name="adj" fmla="val 1387"/>
            </a:avLst>
          </a:prstGeom>
          <a:ln>
            <a:solidFill>
              <a:srgbClr val="C1F944"/>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tx1"/>
              </a:solidFill>
            </a:endParaRPr>
          </a:p>
        </p:txBody>
      </p:sp>
      <p:sp>
        <p:nvSpPr>
          <p:cNvPr id="9" name="TextBox 8"/>
          <p:cNvSpPr txBox="1"/>
          <p:nvPr/>
        </p:nvSpPr>
        <p:spPr>
          <a:xfrm>
            <a:off x="1840300" y="2971478"/>
            <a:ext cx="324315" cy="307777"/>
          </a:xfrm>
          <a:prstGeom prst="rect">
            <a:avLst/>
          </a:prstGeom>
          <a:noFill/>
          <a:effectLst/>
        </p:spPr>
        <p:txBody>
          <a:bodyPr wrap="none" rtlCol="0">
            <a:spAutoFit/>
          </a:bodyPr>
          <a:lstStyle/>
          <a:p>
            <a:pPr algn="ctr"/>
            <a:r>
              <a:rPr lang="en-US" sz="1400" dirty="0" smtClean="0">
                <a:solidFill>
                  <a:srgbClr val="A5FF08"/>
                </a:solidFill>
                <a:latin typeface="Symbol" charset="2"/>
                <a:cs typeface="Symbol" charset="2"/>
              </a:rPr>
              <a:t>/0</a:t>
            </a:r>
            <a:endParaRPr lang="en-US" sz="1400" dirty="0">
              <a:solidFill>
                <a:srgbClr val="A5FF08"/>
              </a:solidFill>
              <a:latin typeface="Symbol" charset="2"/>
              <a:cs typeface="Symbol" charset="2"/>
            </a:endParaRPr>
          </a:p>
        </p:txBody>
      </p:sp>
      <p:sp>
        <p:nvSpPr>
          <p:cNvPr id="10" name="TextBox 9"/>
          <p:cNvSpPr txBox="1"/>
          <p:nvPr/>
        </p:nvSpPr>
        <p:spPr>
          <a:xfrm>
            <a:off x="1856315" y="4173027"/>
            <a:ext cx="274434" cy="307777"/>
          </a:xfrm>
          <a:prstGeom prst="rect">
            <a:avLst/>
          </a:prstGeom>
          <a:noFill/>
          <a:effectLst/>
        </p:spPr>
        <p:txBody>
          <a:bodyPr wrap="none" rtlCol="0">
            <a:spAutoFit/>
          </a:bodyPr>
          <a:lstStyle/>
          <a:p>
            <a:pPr algn="ctr"/>
            <a:r>
              <a:rPr lang="en-US" sz="1400" dirty="0" smtClean="0">
                <a:solidFill>
                  <a:srgbClr val="A5FF08"/>
                </a:solidFill>
                <a:latin typeface="Symbol" charset="2"/>
                <a:cs typeface="Symbol" charset="2"/>
              </a:rPr>
              <a:t>0</a:t>
            </a:r>
            <a:endParaRPr lang="en-US" sz="1400" dirty="0">
              <a:solidFill>
                <a:srgbClr val="A5FF08"/>
              </a:solidFill>
              <a:latin typeface="Symbol" charset="2"/>
              <a:cs typeface="Symbol" charset="2"/>
            </a:endParaRPr>
          </a:p>
        </p:txBody>
      </p:sp>
      <p:sp>
        <p:nvSpPr>
          <p:cNvPr id="11" name="TextBox 10"/>
          <p:cNvSpPr txBox="1"/>
          <p:nvPr/>
        </p:nvSpPr>
        <p:spPr>
          <a:xfrm>
            <a:off x="2486697" y="3603689"/>
            <a:ext cx="188303" cy="215444"/>
          </a:xfrm>
          <a:prstGeom prst="rect">
            <a:avLst/>
          </a:prstGeom>
          <a:noFill/>
          <a:effectLst/>
        </p:spPr>
        <p:txBody>
          <a:bodyPr wrap="none" lIns="0" tIns="0" rIns="0" bIns="0" rtlCol="0" anchor="ctr" anchorCtr="1">
            <a:spAutoFit/>
          </a:bodyPr>
          <a:lstStyle/>
          <a:p>
            <a:pPr algn="ctr"/>
            <a:r>
              <a:rPr lang="en-US" sz="1400" dirty="0" smtClean="0">
                <a:solidFill>
                  <a:srgbClr val="A5FF08"/>
                </a:solidFill>
                <a:latin typeface="Symbol" charset="2"/>
                <a:cs typeface="Symbol" charset="2"/>
              </a:rPr>
              <a:t>+1</a:t>
            </a:r>
            <a:endParaRPr lang="en-US" sz="1400" dirty="0">
              <a:solidFill>
                <a:srgbClr val="A5FF08"/>
              </a:solidFill>
              <a:latin typeface="Symbol" charset="2"/>
              <a:cs typeface="Symbol" charset="2"/>
            </a:endParaRPr>
          </a:p>
        </p:txBody>
      </p:sp>
      <p:sp>
        <p:nvSpPr>
          <p:cNvPr id="12" name="Oval 11"/>
          <p:cNvSpPr/>
          <p:nvPr/>
        </p:nvSpPr>
        <p:spPr>
          <a:xfrm>
            <a:off x="1945094" y="4432911"/>
            <a:ext cx="96876" cy="96875"/>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Oval 12"/>
          <p:cNvSpPr/>
          <p:nvPr/>
        </p:nvSpPr>
        <p:spPr>
          <a:xfrm>
            <a:off x="1945094" y="2918250"/>
            <a:ext cx="96876" cy="96875"/>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4" name="Freeform 13"/>
          <p:cNvSpPr/>
          <p:nvPr/>
        </p:nvSpPr>
        <p:spPr>
          <a:xfrm>
            <a:off x="2037296" y="2935740"/>
            <a:ext cx="161937" cy="125680"/>
          </a:xfrm>
          <a:custGeom>
            <a:avLst/>
            <a:gdLst>
              <a:gd name="connsiteX0" fmla="*/ 167366 w 219873"/>
              <a:gd name="connsiteY0" fmla="*/ 170644 h 170644"/>
              <a:gd name="connsiteX1" fmla="*/ 0 w 219873"/>
              <a:gd name="connsiteY1" fmla="*/ 52506 h 170644"/>
              <a:gd name="connsiteX2" fmla="*/ 219873 w 219873"/>
              <a:gd name="connsiteY2" fmla="*/ 0 h 170644"/>
              <a:gd name="connsiteX3" fmla="*/ 150957 w 219873"/>
              <a:gd name="connsiteY3" fmla="*/ 78759 h 170644"/>
              <a:gd name="connsiteX4" fmla="*/ 167366 w 219873"/>
              <a:gd name="connsiteY4" fmla="*/ 170644 h 170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873" h="170644">
                <a:moveTo>
                  <a:pt x="167366" y="170644"/>
                </a:moveTo>
                <a:lnTo>
                  <a:pt x="0" y="52506"/>
                </a:lnTo>
                <a:lnTo>
                  <a:pt x="219873" y="0"/>
                </a:lnTo>
                <a:lnTo>
                  <a:pt x="150957" y="78759"/>
                </a:lnTo>
                <a:lnTo>
                  <a:pt x="167366" y="170644"/>
                </a:lnTo>
                <a:close/>
              </a:path>
            </a:pathLst>
          </a:cu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5" name="Freeform 14"/>
          <p:cNvSpPr/>
          <p:nvPr/>
        </p:nvSpPr>
        <p:spPr>
          <a:xfrm flipH="1">
            <a:off x="1792629" y="2934431"/>
            <a:ext cx="161937" cy="125680"/>
          </a:xfrm>
          <a:custGeom>
            <a:avLst/>
            <a:gdLst>
              <a:gd name="connsiteX0" fmla="*/ 167366 w 219873"/>
              <a:gd name="connsiteY0" fmla="*/ 170644 h 170644"/>
              <a:gd name="connsiteX1" fmla="*/ 0 w 219873"/>
              <a:gd name="connsiteY1" fmla="*/ 52506 h 170644"/>
              <a:gd name="connsiteX2" fmla="*/ 219873 w 219873"/>
              <a:gd name="connsiteY2" fmla="*/ 0 h 170644"/>
              <a:gd name="connsiteX3" fmla="*/ 150957 w 219873"/>
              <a:gd name="connsiteY3" fmla="*/ 78759 h 170644"/>
              <a:gd name="connsiteX4" fmla="*/ 167366 w 219873"/>
              <a:gd name="connsiteY4" fmla="*/ 170644 h 170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873" h="170644">
                <a:moveTo>
                  <a:pt x="167366" y="170644"/>
                </a:moveTo>
                <a:lnTo>
                  <a:pt x="0" y="52506"/>
                </a:lnTo>
                <a:lnTo>
                  <a:pt x="219873" y="0"/>
                </a:lnTo>
                <a:lnTo>
                  <a:pt x="150957" y="78759"/>
                </a:lnTo>
                <a:lnTo>
                  <a:pt x="167366" y="170644"/>
                </a:lnTo>
                <a:close/>
              </a:path>
            </a:pathLst>
          </a:cu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TextBox 15"/>
          <p:cNvSpPr txBox="1"/>
          <p:nvPr/>
        </p:nvSpPr>
        <p:spPr>
          <a:xfrm>
            <a:off x="1313730" y="3603689"/>
            <a:ext cx="180238" cy="215444"/>
          </a:xfrm>
          <a:prstGeom prst="rect">
            <a:avLst/>
          </a:prstGeom>
          <a:noFill/>
          <a:effectLst/>
        </p:spPr>
        <p:txBody>
          <a:bodyPr wrap="none" lIns="0" tIns="0" rIns="0" bIns="0" rtlCol="0" anchor="ctr" anchorCtr="1">
            <a:spAutoFit/>
          </a:bodyPr>
          <a:lstStyle/>
          <a:p>
            <a:pPr algn="ctr"/>
            <a:r>
              <a:rPr lang="en-US" sz="1400" dirty="0" smtClean="0">
                <a:solidFill>
                  <a:srgbClr val="A5FF08"/>
                </a:solidFill>
                <a:latin typeface="Symbol" charset="2"/>
                <a:cs typeface="Symbol" charset="2"/>
              </a:rPr>
              <a:t>–1</a:t>
            </a:r>
            <a:endParaRPr lang="en-US" sz="1400" dirty="0">
              <a:solidFill>
                <a:srgbClr val="A5FF08"/>
              </a:solidFill>
              <a:latin typeface="Symbol" charset="2"/>
              <a:cs typeface="Symbol" charset="2"/>
            </a:endParaRPr>
          </a:p>
        </p:txBody>
      </p:sp>
      <p:sp>
        <p:nvSpPr>
          <p:cNvPr id="21" name="Oval 20"/>
          <p:cNvSpPr/>
          <p:nvPr/>
        </p:nvSpPr>
        <p:spPr>
          <a:xfrm>
            <a:off x="2689726" y="3662974"/>
            <a:ext cx="96876" cy="96875"/>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22" name="Oval 21"/>
          <p:cNvSpPr/>
          <p:nvPr/>
        </p:nvSpPr>
        <p:spPr>
          <a:xfrm>
            <a:off x="1182294" y="3662974"/>
            <a:ext cx="96876" cy="96875"/>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28" name="TextBox 27"/>
          <p:cNvSpPr txBox="1"/>
          <p:nvPr/>
        </p:nvSpPr>
        <p:spPr>
          <a:xfrm>
            <a:off x="4389259" y="2774635"/>
            <a:ext cx="4648140" cy="2308324"/>
          </a:xfrm>
          <a:prstGeom prst="rect">
            <a:avLst/>
          </a:prstGeom>
          <a:noFill/>
        </p:spPr>
        <p:txBody>
          <a:bodyPr wrap="none" rtlCol="0">
            <a:spAutoFit/>
          </a:bodyPr>
          <a:lstStyle/>
          <a:p>
            <a:r>
              <a:rPr lang="en-US" dirty="0" smtClean="0"/>
              <a:t>65536 bit patterns. 8192 in the “lattice”.</a:t>
            </a:r>
          </a:p>
          <a:p>
            <a:r>
              <a:rPr lang="en-US" dirty="0" smtClean="0"/>
              <a:t>Start with set = {1.00,1.01, 1.02,…, 9.99}.</a:t>
            </a:r>
          </a:p>
          <a:p>
            <a:r>
              <a:rPr lang="en-US" dirty="0" smtClean="0"/>
              <a:t>Unite with reciprocals.</a:t>
            </a:r>
          </a:p>
          <a:p>
            <a:r>
              <a:rPr lang="en-US" dirty="0" smtClean="0"/>
              <a:t>While set size &lt; 16384: unite with 10</a:t>
            </a:r>
            <a:r>
              <a:rPr lang="en-US" dirty="0"/>
              <a:t>×</a:t>
            </a:r>
            <a:r>
              <a:rPr lang="en-US" dirty="0" smtClean="0"/>
              <a:t> set.</a:t>
            </a:r>
          </a:p>
          <a:p>
            <a:r>
              <a:rPr lang="en-US" dirty="0" smtClean="0"/>
              <a:t>Clip</a:t>
            </a:r>
            <a:r>
              <a:rPr lang="en-US" dirty="0"/>
              <a:t> </a:t>
            </a:r>
            <a:r>
              <a:rPr lang="en-US" dirty="0" smtClean="0"/>
              <a:t>set to 16384 elements</a:t>
            </a:r>
            <a:r>
              <a:rPr lang="en-US" dirty="0"/>
              <a:t> </a:t>
            </a:r>
            <a:r>
              <a:rPr lang="en-US" dirty="0" smtClean="0"/>
              <a:t>centered at 1.00</a:t>
            </a:r>
          </a:p>
          <a:p>
            <a:r>
              <a:rPr lang="en-US" dirty="0" smtClean="0"/>
              <a:t>Unite with negatives.</a:t>
            </a:r>
          </a:p>
          <a:p>
            <a:r>
              <a:rPr lang="en-US" dirty="0" smtClean="0"/>
              <a:t>Unite with open intervals between exacts.</a:t>
            </a:r>
          </a:p>
          <a:p>
            <a:r>
              <a:rPr lang="en-US" dirty="0" smtClean="0"/>
              <a:t>What is the </a:t>
            </a:r>
            <a:r>
              <a:rPr lang="en-US" i="1" dirty="0" smtClean="0"/>
              <a:t>dynamic range</a:t>
            </a:r>
            <a:r>
              <a:rPr lang="en-US" dirty="0" smtClean="0"/>
              <a:t>?</a:t>
            </a:r>
          </a:p>
        </p:txBody>
      </p:sp>
    </p:spTree>
    <p:extLst>
      <p:ext uri="{BB962C8B-B14F-4D97-AF65-F5344CB8AC3E}">
        <p14:creationId xmlns:p14="http://schemas.microsoft.com/office/powerpoint/2010/main" val="28574400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Answer: </a:t>
            </a:r>
            <a:r>
              <a:rPr lang="en-US" sz="4000" b="1" i="1" dirty="0" smtClean="0"/>
              <a:t>10</a:t>
            </a:r>
            <a:r>
              <a:rPr lang="en-US" sz="4000" dirty="0" smtClean="0"/>
              <a:t> orders of magnitude</a:t>
            </a:r>
            <a:endParaRPr lang="en-US" sz="4000" dirty="0"/>
          </a:p>
        </p:txBody>
      </p:sp>
      <p:sp>
        <p:nvSpPr>
          <p:cNvPr id="3" name="TextBox 2"/>
          <p:cNvSpPr txBox="1"/>
          <p:nvPr/>
        </p:nvSpPr>
        <p:spPr>
          <a:xfrm>
            <a:off x="2729159" y="1246648"/>
            <a:ext cx="3685682" cy="523220"/>
          </a:xfrm>
          <a:prstGeom prst="rect">
            <a:avLst/>
          </a:prstGeom>
          <a:solidFill>
            <a:srgbClr val="BBD7F8"/>
          </a:solidFill>
        </p:spPr>
        <p:txBody>
          <a:bodyPr wrap="none" rtlCol="0">
            <a:spAutoFit/>
          </a:bodyPr>
          <a:lstStyle/>
          <a:p>
            <a:pPr algn="ctr"/>
            <a:r>
              <a:rPr lang="en-US" sz="2800" dirty="0" smtClean="0">
                <a:solidFill>
                  <a:schemeClr val="bg1"/>
                </a:solidFill>
              </a:rPr>
              <a:t>~8.7×10</a:t>
            </a:r>
            <a:r>
              <a:rPr lang="en-US" sz="2800" baseline="30000" dirty="0" smtClean="0">
                <a:solidFill>
                  <a:schemeClr val="bg1"/>
                </a:solidFill>
              </a:rPr>
              <a:t>–6 </a:t>
            </a:r>
            <a:r>
              <a:rPr lang="en-US" sz="2800" dirty="0" smtClean="0">
                <a:solidFill>
                  <a:schemeClr val="bg1"/>
                </a:solidFill>
              </a:rPr>
              <a:t>to ~1.1×10</a:t>
            </a:r>
            <a:r>
              <a:rPr lang="en-US" sz="2800" baseline="30000" dirty="0">
                <a:solidFill>
                  <a:schemeClr val="bg1"/>
                </a:solidFill>
              </a:rPr>
              <a:t>5</a:t>
            </a:r>
          </a:p>
        </p:txBody>
      </p:sp>
      <p:sp>
        <p:nvSpPr>
          <p:cNvPr id="5" name="TextBox 4"/>
          <p:cNvSpPr txBox="1"/>
          <p:nvPr/>
        </p:nvSpPr>
        <p:spPr>
          <a:xfrm>
            <a:off x="6189622" y="2274159"/>
            <a:ext cx="2510507" cy="2585323"/>
          </a:xfrm>
          <a:prstGeom prst="rect">
            <a:avLst/>
          </a:prstGeom>
          <a:noFill/>
        </p:spPr>
        <p:txBody>
          <a:bodyPr wrap="square" rtlCol="0">
            <a:spAutoFit/>
          </a:bodyPr>
          <a:lstStyle/>
          <a:p>
            <a:r>
              <a:rPr lang="en-US" dirty="0" smtClean="0"/>
              <a:t>This is the </a:t>
            </a:r>
            <a:r>
              <a:rPr lang="en-US" i="1" dirty="0" smtClean="0"/>
              <a:t>Mathematica</a:t>
            </a:r>
            <a:r>
              <a:rPr lang="en-US" dirty="0" smtClean="0"/>
              <a:t> code for generating the number system.</a:t>
            </a:r>
          </a:p>
          <a:p>
            <a:endParaRPr lang="en-US" dirty="0"/>
          </a:p>
          <a:p>
            <a:r>
              <a:rPr lang="en-US" dirty="0" smtClean="0"/>
              <a:t>Notice: no “gradual underflow” issues to deal with. No subnormal numbers.</a:t>
            </a:r>
            <a:endParaRPr lang="en-US" dirty="0"/>
          </a:p>
        </p:txBody>
      </p:sp>
      <p:pic>
        <p:nvPicPr>
          <p:cNvPr id="4" name="Picture 3" descr="Screen Shot 2016-02-17 at 8.13.4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411" y="2321374"/>
            <a:ext cx="5806572" cy="2526340"/>
          </a:xfrm>
          <a:prstGeom prst="rect">
            <a:avLst/>
          </a:prstGeom>
        </p:spPr>
      </p:pic>
    </p:spTree>
    <p:extLst>
      <p:ext uri="{BB962C8B-B14F-4D97-AF65-F5344CB8AC3E}">
        <p14:creationId xmlns:p14="http://schemas.microsoft.com/office/powerpoint/2010/main" val="366823015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 Intervals vs. SORNs</a:t>
            </a:r>
            <a:endParaRPr lang="en-US" dirty="0"/>
          </a:p>
        </p:txBody>
      </p:sp>
      <p:sp>
        <p:nvSpPr>
          <p:cNvPr id="3" name="TextBox 2"/>
          <p:cNvSpPr txBox="1"/>
          <p:nvPr/>
        </p:nvSpPr>
        <p:spPr>
          <a:xfrm>
            <a:off x="572209" y="1032712"/>
            <a:ext cx="7802136" cy="3785652"/>
          </a:xfrm>
          <a:prstGeom prst="rect">
            <a:avLst/>
          </a:prstGeom>
          <a:noFill/>
        </p:spPr>
        <p:txBody>
          <a:bodyPr wrap="none" rtlCol="0">
            <a:spAutoFit/>
          </a:bodyPr>
          <a:lstStyle/>
          <a:p>
            <a:pPr marL="285750" indent="-285750">
              <a:buFont typeface="Arial"/>
              <a:buChar char="•"/>
            </a:pPr>
            <a:r>
              <a:rPr lang="en-US" sz="2400" dirty="0" smtClean="0"/>
              <a:t>Interval arithmetic with IEEE 16-bit floats takes 32 bits</a:t>
            </a:r>
          </a:p>
          <a:p>
            <a:pPr marL="742950" lvl="1" indent="-285750">
              <a:buFont typeface="Arial"/>
              <a:buChar char="•"/>
            </a:pPr>
            <a:r>
              <a:rPr lang="en-US" sz="2400" dirty="0" smtClean="0"/>
              <a:t>Only 9 orders of magnitude dynamic range</a:t>
            </a:r>
          </a:p>
          <a:p>
            <a:pPr marL="742950" lvl="1" indent="-285750">
              <a:buFont typeface="Arial"/>
              <a:buChar char="•"/>
            </a:pPr>
            <a:r>
              <a:rPr lang="en-US" sz="2400" dirty="0" smtClean="0"/>
              <a:t>NaN exceptions, no way to express empty set</a:t>
            </a:r>
          </a:p>
          <a:p>
            <a:pPr marL="742950" lvl="1" indent="-285750">
              <a:buFont typeface="Arial"/>
              <a:buChar char="•"/>
            </a:pPr>
            <a:r>
              <a:rPr lang="en-US" sz="2400" dirty="0" smtClean="0"/>
              <a:t>Uncertainty grows </a:t>
            </a:r>
            <a:r>
              <a:rPr lang="en-US" sz="2400" i="1" dirty="0" smtClean="0"/>
              <a:t>exponentially</a:t>
            </a:r>
            <a:r>
              <a:rPr lang="en-US" sz="2400" dirty="0" smtClean="0"/>
              <a:t> in general</a:t>
            </a:r>
            <a:br>
              <a:rPr lang="en-US" sz="2400" dirty="0" smtClean="0"/>
            </a:br>
            <a:endParaRPr lang="en-US" sz="2400" dirty="0" smtClean="0"/>
          </a:p>
          <a:p>
            <a:pPr marL="285750" indent="-285750">
              <a:buFont typeface="Arial"/>
              <a:buChar char="•"/>
            </a:pPr>
            <a:r>
              <a:rPr lang="en-US" sz="2400" dirty="0" smtClean="0"/>
              <a:t>SORNs with connected sets takes 32 bits</a:t>
            </a:r>
          </a:p>
          <a:p>
            <a:pPr marL="742950" lvl="1" indent="-285750">
              <a:buFont typeface="Arial"/>
              <a:buChar char="•"/>
            </a:pPr>
            <a:r>
              <a:rPr lang="en-US" sz="2400" dirty="0" smtClean="0"/>
              <a:t>10 orders of magnitude dynamic range</a:t>
            </a:r>
          </a:p>
          <a:p>
            <a:pPr marL="742950" lvl="1" indent="-285750">
              <a:buFont typeface="Arial"/>
              <a:buChar char="•"/>
            </a:pPr>
            <a:r>
              <a:rPr lang="en-US" sz="2400" dirty="0" smtClean="0"/>
              <a:t>No indeterminate forms; closed under </a:t>
            </a:r>
            <a:r>
              <a:rPr lang="en-US" sz="2400" dirty="0"/>
              <a:t>+ – × </a:t>
            </a:r>
            <a:r>
              <a:rPr lang="en-US" sz="2400" dirty="0" smtClean="0"/>
              <a:t>÷</a:t>
            </a:r>
          </a:p>
          <a:p>
            <a:pPr marL="742950" lvl="1" indent="-285750">
              <a:buFont typeface="Arial"/>
              <a:buChar char="•"/>
            </a:pPr>
            <a:r>
              <a:rPr lang="en-US" sz="2400" dirty="0" smtClean="0"/>
              <a:t>Automatic control of information loss</a:t>
            </a:r>
          </a:p>
          <a:p>
            <a:pPr marL="742950" lvl="1" indent="-285750">
              <a:buFont typeface="Arial"/>
              <a:buChar char="•"/>
            </a:pPr>
            <a:r>
              <a:rPr lang="en-US" sz="2400" dirty="0" smtClean="0"/>
              <a:t>Uncertainty grows </a:t>
            </a:r>
            <a:r>
              <a:rPr lang="en-US" sz="2400" i="1" dirty="0" smtClean="0"/>
              <a:t>linearly</a:t>
            </a:r>
            <a:r>
              <a:rPr lang="en-US" sz="2400" dirty="0" smtClean="0"/>
              <a:t> in general</a:t>
            </a:r>
          </a:p>
        </p:txBody>
      </p:sp>
    </p:spTree>
    <p:extLst>
      <p:ext uri="{BB962C8B-B14F-4D97-AF65-F5344CB8AC3E}">
        <p14:creationId xmlns:p14="http://schemas.microsoft.com/office/powerpoint/2010/main" val="2002967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Directions</a:t>
            </a:r>
            <a:endParaRPr lang="en-US" dirty="0"/>
          </a:p>
        </p:txBody>
      </p:sp>
      <p:sp>
        <p:nvSpPr>
          <p:cNvPr id="3" name="TextBox 2"/>
          <p:cNvSpPr txBox="1"/>
          <p:nvPr/>
        </p:nvSpPr>
        <p:spPr>
          <a:xfrm>
            <a:off x="600123" y="1067601"/>
            <a:ext cx="8276090" cy="3847207"/>
          </a:xfrm>
          <a:prstGeom prst="rect">
            <a:avLst/>
          </a:prstGeom>
          <a:noFill/>
        </p:spPr>
        <p:txBody>
          <a:bodyPr wrap="square" rtlCol="0">
            <a:spAutoFit/>
          </a:bodyPr>
          <a:lstStyle/>
          <a:p>
            <a:pPr marL="285750" indent="-285750">
              <a:buFont typeface="Arial"/>
              <a:buChar char="•"/>
            </a:pPr>
            <a:r>
              <a:rPr lang="en-US" sz="2400" dirty="0" smtClean="0"/>
              <a:t>Create 32-bit and 64-bit unums with </a:t>
            </a:r>
            <a:r>
              <a:rPr lang="en-US" sz="2400" smtClean="0"/>
              <a:t>new approach; </a:t>
            </a:r>
            <a:r>
              <a:rPr lang="en-US" sz="2400" dirty="0" smtClean="0"/>
              <a:t>table look-up still practical?</a:t>
            </a:r>
          </a:p>
          <a:p>
            <a:pPr marL="285750" indent="-285750">
              <a:buFont typeface="Arial"/>
              <a:buChar char="•"/>
            </a:pPr>
            <a:r>
              <a:rPr lang="en-US" sz="2400" dirty="0"/>
              <a:t>C</a:t>
            </a:r>
            <a:r>
              <a:rPr lang="en-US" sz="2400" dirty="0" smtClean="0"/>
              <a:t>ompare with IEEE single and double</a:t>
            </a:r>
          </a:p>
          <a:p>
            <a:pPr marL="285750" indent="-285750">
              <a:buFont typeface="Arial"/>
              <a:buChar char="•"/>
            </a:pPr>
            <a:r>
              <a:rPr lang="en-US" sz="2400" dirty="0" smtClean="0"/>
              <a:t>General SORNs need run-length encoding.</a:t>
            </a:r>
          </a:p>
          <a:p>
            <a:pPr marL="285750" indent="-285750">
              <a:buFont typeface="Arial"/>
              <a:buChar char="•"/>
            </a:pPr>
            <a:r>
              <a:rPr lang="en-US" sz="2400" dirty="0" smtClean="0"/>
              <a:t>Build C, D, Julia, Python versions of the arithmetic</a:t>
            </a:r>
          </a:p>
          <a:p>
            <a:pPr marL="285750" indent="-285750">
              <a:buFont typeface="Arial"/>
              <a:buChar char="•"/>
            </a:pPr>
            <a:r>
              <a:rPr lang="en-US" sz="2400" dirty="0" smtClean="0"/>
              <a:t>Test on various workloads, like</a:t>
            </a:r>
          </a:p>
          <a:p>
            <a:pPr marL="742950" lvl="1" indent="-285750">
              <a:buFont typeface="Arial"/>
              <a:buChar char="•"/>
            </a:pPr>
            <a:r>
              <a:rPr lang="en-US" sz="2000" i="1" dirty="0" smtClean="0"/>
              <a:t>n</a:t>
            </a:r>
            <a:r>
              <a:rPr lang="en-US" sz="2000" dirty="0" smtClean="0"/>
              <a:t>-body</a:t>
            </a:r>
          </a:p>
          <a:p>
            <a:pPr marL="742950" lvl="1" indent="-285750">
              <a:buFont typeface="Arial"/>
              <a:buChar char="•"/>
            </a:pPr>
            <a:r>
              <a:rPr lang="en-US" sz="2000" dirty="0"/>
              <a:t>r</a:t>
            </a:r>
            <a:r>
              <a:rPr lang="en-US" sz="2000" dirty="0" smtClean="0"/>
              <a:t>ay tracing</a:t>
            </a:r>
          </a:p>
          <a:p>
            <a:pPr marL="742950" lvl="1" indent="-285750">
              <a:buFont typeface="Arial"/>
              <a:buChar char="•"/>
            </a:pPr>
            <a:r>
              <a:rPr lang="en-US" sz="2000" dirty="0" smtClean="0"/>
              <a:t>FFTs</a:t>
            </a:r>
          </a:p>
          <a:p>
            <a:pPr marL="742950" lvl="1" indent="-285750">
              <a:buFont typeface="Arial"/>
              <a:buChar char="•"/>
            </a:pPr>
            <a:r>
              <a:rPr lang="en-US" sz="2000" dirty="0" smtClean="0"/>
              <a:t>linear algebra done right (complete answer, not sample answer)</a:t>
            </a:r>
          </a:p>
          <a:p>
            <a:pPr marL="742950" lvl="1" indent="-285750">
              <a:buFont typeface="Arial"/>
              <a:buChar char="•"/>
            </a:pPr>
            <a:r>
              <a:rPr lang="en-US" sz="2000" dirty="0" smtClean="0"/>
              <a:t>other large dynamics problems</a:t>
            </a:r>
            <a:endParaRPr lang="en-US" sz="2000" dirty="0"/>
          </a:p>
        </p:txBody>
      </p:sp>
    </p:spTree>
    <p:extLst>
      <p:ext uri="{BB962C8B-B14F-4D97-AF65-F5344CB8AC3E}">
        <p14:creationId xmlns:p14="http://schemas.microsoft.com/office/powerpoint/2010/main" val="37446647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Summary</a:t>
            </a:r>
            <a:endParaRPr lang="en-US" dirty="0"/>
          </a:p>
        </p:txBody>
      </p:sp>
      <p:sp>
        <p:nvSpPr>
          <p:cNvPr id="3" name="TextBox 2"/>
          <p:cNvSpPr txBox="1"/>
          <p:nvPr/>
        </p:nvSpPr>
        <p:spPr>
          <a:xfrm>
            <a:off x="232944" y="1069148"/>
            <a:ext cx="6221849" cy="3046988"/>
          </a:xfrm>
          <a:prstGeom prst="rect">
            <a:avLst/>
          </a:prstGeom>
          <a:noFill/>
        </p:spPr>
        <p:txBody>
          <a:bodyPr wrap="square" rtlCol="0">
            <a:spAutoFit/>
          </a:bodyPr>
          <a:lstStyle/>
          <a:p>
            <a:r>
              <a:rPr lang="en-US" sz="2400" dirty="0"/>
              <a:t>A</a:t>
            </a:r>
            <a:r>
              <a:rPr lang="en-US" sz="2400" dirty="0" smtClean="0"/>
              <a:t> complete break from IEEE floats may be worth the disruption.</a:t>
            </a:r>
            <a:endParaRPr lang="en-US" dirty="0" smtClean="0"/>
          </a:p>
          <a:p>
            <a:endParaRPr lang="en-US" dirty="0"/>
          </a:p>
          <a:p>
            <a:pPr marL="342900" indent="-342900">
              <a:buFont typeface="Arial"/>
              <a:buChar char="•"/>
            </a:pPr>
            <a:r>
              <a:rPr lang="en-US" sz="2000" dirty="0" smtClean="0"/>
              <a:t>Makes every bit count, saving storage/bandwidth, energy/power</a:t>
            </a:r>
          </a:p>
          <a:p>
            <a:pPr marL="342900" indent="-342900">
              <a:buFont typeface="Arial"/>
              <a:buChar char="•"/>
            </a:pPr>
            <a:r>
              <a:rPr lang="en-US" sz="2000" dirty="0" smtClean="0"/>
              <a:t>Mathematically superior in every way, as good as integers</a:t>
            </a:r>
          </a:p>
          <a:p>
            <a:pPr marL="342900" indent="-342900">
              <a:buFont typeface="Arial"/>
              <a:buChar char="•"/>
            </a:pPr>
            <a:r>
              <a:rPr lang="en-US" sz="2000" dirty="0" smtClean="0"/>
              <a:t>Rigor without the overly </a:t>
            </a:r>
            <a:r>
              <a:rPr lang="en-US" sz="2000" dirty="0"/>
              <a:t>pessimistic </a:t>
            </a:r>
            <a:r>
              <a:rPr lang="en-US" sz="2000" dirty="0" smtClean="0"/>
              <a:t>bounds of integer arithmetic</a:t>
            </a:r>
          </a:p>
        </p:txBody>
      </p:sp>
      <p:sp>
        <p:nvSpPr>
          <p:cNvPr id="4" name="Donut 3"/>
          <p:cNvSpPr/>
          <p:nvPr/>
        </p:nvSpPr>
        <p:spPr>
          <a:xfrm>
            <a:off x="6577430" y="1635816"/>
            <a:ext cx="2070738" cy="2070738"/>
          </a:xfrm>
          <a:prstGeom prst="donut">
            <a:avLst>
              <a:gd name="adj" fmla="val 1387"/>
            </a:avLst>
          </a:prstGeom>
          <a:effectLst>
            <a:glow rad="139700">
              <a:schemeClr val="accent1">
                <a:satMod val="175000"/>
                <a:alpha val="40000"/>
              </a:schemeClr>
            </a:glow>
            <a:outerShdw blurRad="76200" dist="38100" dir="5400000" rotWithShape="0">
              <a:srgbClr val="000000">
                <a:alpha val="6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7362447" y="1601391"/>
            <a:ext cx="543764" cy="646331"/>
          </a:xfrm>
          <a:prstGeom prst="rect">
            <a:avLst/>
          </a:prstGeom>
          <a:noFill/>
        </p:spPr>
        <p:txBody>
          <a:bodyPr wrap="none" rtlCol="0">
            <a:spAutoFit/>
          </a:bodyPr>
          <a:lstStyle/>
          <a:p>
            <a:pPr algn="ctr"/>
            <a:r>
              <a:rPr lang="en-US" sz="3600" dirty="0" smtClean="0">
                <a:solidFill>
                  <a:srgbClr val="A5FF08"/>
                </a:solidFill>
                <a:latin typeface="Symbol" charset="2"/>
                <a:cs typeface="Symbol" charset="2"/>
              </a:rPr>
              <a:t>/0</a:t>
            </a:r>
            <a:endParaRPr lang="en-US" sz="3200" dirty="0">
              <a:solidFill>
                <a:srgbClr val="A5FF08"/>
              </a:solidFill>
              <a:latin typeface="Symbol" charset="2"/>
              <a:cs typeface="Symbol" charset="2"/>
            </a:endParaRPr>
          </a:p>
        </p:txBody>
      </p:sp>
      <p:sp>
        <p:nvSpPr>
          <p:cNvPr id="6" name="TextBox 5"/>
          <p:cNvSpPr txBox="1"/>
          <p:nvPr/>
        </p:nvSpPr>
        <p:spPr>
          <a:xfrm>
            <a:off x="7423633" y="3047932"/>
            <a:ext cx="415498" cy="646331"/>
          </a:xfrm>
          <a:prstGeom prst="rect">
            <a:avLst/>
          </a:prstGeom>
          <a:noFill/>
        </p:spPr>
        <p:txBody>
          <a:bodyPr wrap="none" rtlCol="0">
            <a:spAutoFit/>
          </a:bodyPr>
          <a:lstStyle/>
          <a:p>
            <a:pPr algn="ctr"/>
            <a:r>
              <a:rPr lang="en-US" sz="3600" dirty="0" smtClean="0">
                <a:solidFill>
                  <a:srgbClr val="A5FF08"/>
                </a:solidFill>
                <a:latin typeface="Symbol" charset="2"/>
                <a:cs typeface="Symbol" charset="2"/>
              </a:rPr>
              <a:t>0</a:t>
            </a:r>
            <a:endParaRPr lang="en-US" sz="3200" dirty="0">
              <a:solidFill>
                <a:srgbClr val="A5FF08"/>
              </a:solidFill>
              <a:latin typeface="Symbol" charset="2"/>
              <a:cs typeface="Symbol" charset="2"/>
            </a:endParaRPr>
          </a:p>
        </p:txBody>
      </p:sp>
      <p:sp>
        <p:nvSpPr>
          <p:cNvPr id="7" name="TextBox 6"/>
          <p:cNvSpPr txBox="1"/>
          <p:nvPr/>
        </p:nvSpPr>
        <p:spPr>
          <a:xfrm>
            <a:off x="7992652" y="2315660"/>
            <a:ext cx="668873" cy="646331"/>
          </a:xfrm>
          <a:prstGeom prst="rect">
            <a:avLst/>
          </a:prstGeom>
          <a:noFill/>
        </p:spPr>
        <p:txBody>
          <a:bodyPr wrap="none" rtlCol="0">
            <a:spAutoFit/>
          </a:bodyPr>
          <a:lstStyle/>
          <a:p>
            <a:pPr algn="ctr"/>
            <a:r>
              <a:rPr lang="en-US" sz="3600" dirty="0" smtClean="0">
                <a:solidFill>
                  <a:srgbClr val="A5FF08"/>
                </a:solidFill>
                <a:latin typeface="Symbol" charset="2"/>
                <a:cs typeface="Symbol" charset="2"/>
              </a:rPr>
              <a:t>+1</a:t>
            </a:r>
            <a:endParaRPr lang="en-US" sz="3200" dirty="0">
              <a:solidFill>
                <a:srgbClr val="A5FF08"/>
              </a:solidFill>
              <a:latin typeface="Symbol" charset="2"/>
              <a:cs typeface="Symbol" charset="2"/>
            </a:endParaRPr>
          </a:p>
        </p:txBody>
      </p:sp>
      <p:sp>
        <p:nvSpPr>
          <p:cNvPr id="8" name="TextBox 7"/>
          <p:cNvSpPr txBox="1"/>
          <p:nvPr/>
        </p:nvSpPr>
        <p:spPr>
          <a:xfrm>
            <a:off x="6594071" y="2315660"/>
            <a:ext cx="648134" cy="646331"/>
          </a:xfrm>
          <a:prstGeom prst="rect">
            <a:avLst/>
          </a:prstGeom>
          <a:noFill/>
        </p:spPr>
        <p:txBody>
          <a:bodyPr wrap="none" rtlCol="0">
            <a:spAutoFit/>
          </a:bodyPr>
          <a:lstStyle/>
          <a:p>
            <a:pPr algn="ctr"/>
            <a:r>
              <a:rPr lang="en-US" sz="3600" dirty="0" smtClean="0">
                <a:solidFill>
                  <a:srgbClr val="A5FF08"/>
                </a:solidFill>
                <a:latin typeface="Symbol" charset="2"/>
                <a:cs typeface="Symbol" charset="2"/>
              </a:rPr>
              <a:t>–1</a:t>
            </a:r>
            <a:endParaRPr lang="en-US" sz="3200" dirty="0">
              <a:solidFill>
                <a:srgbClr val="A5FF08"/>
              </a:solidFill>
              <a:latin typeface="Symbol" charset="2"/>
              <a:cs typeface="Symbol" charset="2"/>
            </a:endParaRPr>
          </a:p>
        </p:txBody>
      </p:sp>
      <p:sp>
        <p:nvSpPr>
          <p:cNvPr id="9" name="Oval 8"/>
          <p:cNvSpPr/>
          <p:nvPr/>
        </p:nvSpPr>
        <p:spPr>
          <a:xfrm>
            <a:off x="7562837" y="3626611"/>
            <a:ext cx="131536" cy="13153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7562837" y="1570048"/>
            <a:ext cx="131536" cy="13153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Freeform 10"/>
          <p:cNvSpPr/>
          <p:nvPr/>
        </p:nvSpPr>
        <p:spPr>
          <a:xfrm>
            <a:off x="7686603" y="1593795"/>
            <a:ext cx="219873" cy="170644"/>
          </a:xfrm>
          <a:custGeom>
            <a:avLst/>
            <a:gdLst>
              <a:gd name="connsiteX0" fmla="*/ 167366 w 219873"/>
              <a:gd name="connsiteY0" fmla="*/ 170644 h 170644"/>
              <a:gd name="connsiteX1" fmla="*/ 0 w 219873"/>
              <a:gd name="connsiteY1" fmla="*/ 52506 h 170644"/>
              <a:gd name="connsiteX2" fmla="*/ 219873 w 219873"/>
              <a:gd name="connsiteY2" fmla="*/ 0 h 170644"/>
              <a:gd name="connsiteX3" fmla="*/ 150957 w 219873"/>
              <a:gd name="connsiteY3" fmla="*/ 78759 h 170644"/>
              <a:gd name="connsiteX4" fmla="*/ 167366 w 219873"/>
              <a:gd name="connsiteY4" fmla="*/ 170644 h 170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873" h="170644">
                <a:moveTo>
                  <a:pt x="167366" y="170644"/>
                </a:moveTo>
                <a:lnTo>
                  <a:pt x="0" y="52506"/>
                </a:lnTo>
                <a:lnTo>
                  <a:pt x="219873" y="0"/>
                </a:lnTo>
                <a:lnTo>
                  <a:pt x="150957" y="78759"/>
                </a:lnTo>
                <a:lnTo>
                  <a:pt x="167366" y="170644"/>
                </a:lnTo>
                <a:close/>
              </a:path>
            </a:pathLst>
          </a:custGeom>
          <a:effectLst>
            <a:glow rad="1397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Freeform 11"/>
          <p:cNvSpPr/>
          <p:nvPr/>
        </p:nvSpPr>
        <p:spPr>
          <a:xfrm flipH="1">
            <a:off x="7359374" y="1592017"/>
            <a:ext cx="219873" cy="170644"/>
          </a:xfrm>
          <a:custGeom>
            <a:avLst/>
            <a:gdLst>
              <a:gd name="connsiteX0" fmla="*/ 167366 w 219873"/>
              <a:gd name="connsiteY0" fmla="*/ 170644 h 170644"/>
              <a:gd name="connsiteX1" fmla="*/ 0 w 219873"/>
              <a:gd name="connsiteY1" fmla="*/ 52506 h 170644"/>
              <a:gd name="connsiteX2" fmla="*/ 219873 w 219873"/>
              <a:gd name="connsiteY2" fmla="*/ 0 h 170644"/>
              <a:gd name="connsiteX3" fmla="*/ 150957 w 219873"/>
              <a:gd name="connsiteY3" fmla="*/ 78759 h 170644"/>
              <a:gd name="connsiteX4" fmla="*/ 167366 w 219873"/>
              <a:gd name="connsiteY4" fmla="*/ 170644 h 170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873" h="170644">
                <a:moveTo>
                  <a:pt x="167366" y="170644"/>
                </a:moveTo>
                <a:lnTo>
                  <a:pt x="0" y="52506"/>
                </a:lnTo>
                <a:lnTo>
                  <a:pt x="219873" y="0"/>
                </a:lnTo>
                <a:lnTo>
                  <a:pt x="150957" y="78759"/>
                </a:lnTo>
                <a:lnTo>
                  <a:pt x="167366" y="170644"/>
                </a:lnTo>
                <a:close/>
              </a:path>
            </a:pathLst>
          </a:custGeom>
          <a:effectLst>
            <a:glow rad="1397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1925307" y="4310524"/>
            <a:ext cx="5293386" cy="523220"/>
          </a:xfrm>
          <a:prstGeom prst="rect">
            <a:avLst/>
          </a:prstGeom>
          <a:solidFill>
            <a:srgbClr val="BBD7F8"/>
          </a:solidFill>
        </p:spPr>
        <p:txBody>
          <a:bodyPr wrap="none" rtlCol="0">
            <a:spAutoFit/>
          </a:bodyPr>
          <a:lstStyle/>
          <a:p>
            <a:r>
              <a:rPr lang="en-US" sz="2800" b="1" dirty="0" smtClean="0">
                <a:solidFill>
                  <a:srgbClr val="000000"/>
                </a:solidFill>
              </a:rPr>
              <a:t>This is a shortcut to exascale.</a:t>
            </a:r>
          </a:p>
        </p:txBody>
      </p:sp>
    </p:spTree>
    <p:extLst>
      <p:ext uri="{BB962C8B-B14F-4D97-AF65-F5344CB8AC3E}">
        <p14:creationId xmlns:p14="http://schemas.microsoft.com/office/powerpoint/2010/main" val="11814674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081" y="250768"/>
            <a:ext cx="8151835" cy="685800"/>
          </a:xfrm>
        </p:spPr>
        <p:txBody>
          <a:bodyPr/>
          <a:lstStyle/>
          <a:p>
            <a:r>
              <a:rPr lang="en-US" dirty="0" smtClean="0"/>
              <a:t>Linear depiction</a:t>
            </a:r>
            <a:endParaRPr lang="en-US" dirty="0"/>
          </a:p>
        </p:txBody>
      </p:sp>
      <p:cxnSp>
        <p:nvCxnSpPr>
          <p:cNvPr id="7" name="Straight Arrow Connector 6"/>
          <p:cNvCxnSpPr/>
          <p:nvPr/>
        </p:nvCxnSpPr>
        <p:spPr>
          <a:xfrm>
            <a:off x="557757" y="2145343"/>
            <a:ext cx="7997380" cy="0"/>
          </a:xfrm>
          <a:prstGeom prst="straightConnector1">
            <a:avLst/>
          </a:prstGeom>
          <a:ln w="38100">
            <a:solidFill>
              <a:srgbClr val="C1F944"/>
            </a:solidFill>
            <a:headEnd type="stealth" w="lg" len="lg"/>
            <a:tailEnd type="stealth" w="lg" len="lg"/>
          </a:ln>
        </p:spPr>
        <p:style>
          <a:lnRef idx="2">
            <a:schemeClr val="accent1"/>
          </a:lnRef>
          <a:fillRef idx="0">
            <a:schemeClr val="accent1"/>
          </a:fillRef>
          <a:effectRef idx="1">
            <a:schemeClr val="accent1"/>
          </a:effectRef>
          <a:fontRef idx="minor">
            <a:schemeClr val="tx1"/>
          </a:fontRef>
        </p:style>
      </p:cxnSp>
      <p:sp>
        <p:nvSpPr>
          <p:cNvPr id="8" name="Oval 7"/>
          <p:cNvSpPr/>
          <p:nvPr/>
        </p:nvSpPr>
        <p:spPr>
          <a:xfrm>
            <a:off x="4483505" y="2068110"/>
            <a:ext cx="145884" cy="14588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4096453" y="1271227"/>
            <a:ext cx="928459" cy="830997"/>
          </a:xfrm>
          <a:prstGeom prst="rect">
            <a:avLst/>
          </a:prstGeom>
          <a:noFill/>
        </p:spPr>
        <p:txBody>
          <a:bodyPr wrap="none" rtlCol="0">
            <a:spAutoFit/>
          </a:bodyPr>
          <a:lstStyle/>
          <a:p>
            <a:pPr algn="ctr"/>
            <a:r>
              <a:rPr lang="en-US" sz="2400" dirty="0" smtClean="0"/>
              <a:t>exact</a:t>
            </a:r>
          </a:p>
          <a:p>
            <a:pPr algn="ctr"/>
            <a:r>
              <a:rPr lang="en-US" sz="2400" dirty="0" smtClean="0"/>
              <a:t>0</a:t>
            </a:r>
            <a:endParaRPr lang="en-US" sz="2400" dirty="0"/>
          </a:p>
        </p:txBody>
      </p:sp>
      <p:sp>
        <p:nvSpPr>
          <p:cNvPr id="10" name="TextBox 9"/>
          <p:cNvSpPr txBox="1"/>
          <p:nvPr/>
        </p:nvSpPr>
        <p:spPr>
          <a:xfrm>
            <a:off x="5370841" y="1271227"/>
            <a:ext cx="2374268" cy="830997"/>
          </a:xfrm>
          <a:prstGeom prst="rect">
            <a:avLst/>
          </a:prstGeom>
          <a:noFill/>
        </p:spPr>
        <p:txBody>
          <a:bodyPr wrap="none" rtlCol="0">
            <a:spAutoFit/>
          </a:bodyPr>
          <a:lstStyle/>
          <a:p>
            <a:pPr algn="ctr"/>
            <a:r>
              <a:rPr lang="en-US" sz="2400" dirty="0" smtClean="0"/>
              <a:t>all positive reals</a:t>
            </a:r>
          </a:p>
          <a:p>
            <a:pPr algn="ctr"/>
            <a:r>
              <a:rPr lang="en-US" sz="2400" dirty="0" smtClean="0"/>
              <a:t>(0, ∞)</a:t>
            </a:r>
            <a:endParaRPr lang="en-US" sz="2400" dirty="0"/>
          </a:p>
        </p:txBody>
      </p:sp>
      <p:sp>
        <p:nvSpPr>
          <p:cNvPr id="11" name="TextBox 10"/>
          <p:cNvSpPr txBox="1"/>
          <p:nvPr/>
        </p:nvSpPr>
        <p:spPr>
          <a:xfrm>
            <a:off x="1310059" y="1271227"/>
            <a:ext cx="2494343" cy="830997"/>
          </a:xfrm>
          <a:prstGeom prst="rect">
            <a:avLst/>
          </a:prstGeom>
          <a:noFill/>
        </p:spPr>
        <p:txBody>
          <a:bodyPr wrap="none" rtlCol="0">
            <a:spAutoFit/>
          </a:bodyPr>
          <a:lstStyle/>
          <a:p>
            <a:pPr algn="ctr"/>
            <a:r>
              <a:rPr lang="en-US" sz="2400" dirty="0" smtClean="0"/>
              <a:t>all negative reals</a:t>
            </a:r>
          </a:p>
          <a:p>
            <a:pPr algn="ctr"/>
            <a:r>
              <a:rPr lang="en-US" sz="2400" dirty="0" smtClean="0"/>
              <a:t>(–∞, 0)</a:t>
            </a:r>
            <a:endParaRPr lang="en-US" sz="2400" dirty="0"/>
          </a:p>
        </p:txBody>
      </p:sp>
      <p:sp>
        <p:nvSpPr>
          <p:cNvPr id="12" name="TextBox 11"/>
          <p:cNvSpPr txBox="1"/>
          <p:nvPr/>
        </p:nvSpPr>
        <p:spPr>
          <a:xfrm>
            <a:off x="4325592" y="2312518"/>
            <a:ext cx="461710" cy="369332"/>
          </a:xfrm>
          <a:prstGeom prst="rect">
            <a:avLst/>
          </a:prstGeom>
          <a:noFill/>
        </p:spPr>
        <p:txBody>
          <a:bodyPr wrap="none" rtlCol="0">
            <a:spAutoFit/>
          </a:bodyPr>
          <a:lstStyle/>
          <a:p>
            <a:pPr algn="ctr"/>
            <a:r>
              <a:rPr lang="en-US" b="1" dirty="0" smtClean="0">
                <a:solidFill>
                  <a:srgbClr val="72FFFF"/>
                </a:solidFill>
                <a:latin typeface="Courier"/>
                <a:cs typeface="Courier"/>
              </a:rPr>
              <a:t>00</a:t>
            </a:r>
            <a:endParaRPr lang="en-US" b="1" dirty="0">
              <a:solidFill>
                <a:srgbClr val="72FFFF"/>
              </a:solidFill>
              <a:latin typeface="Courier"/>
              <a:cs typeface="Courier"/>
            </a:endParaRPr>
          </a:p>
        </p:txBody>
      </p:sp>
      <p:sp>
        <p:nvSpPr>
          <p:cNvPr id="13" name="TextBox 12"/>
          <p:cNvSpPr txBox="1"/>
          <p:nvPr/>
        </p:nvSpPr>
        <p:spPr>
          <a:xfrm>
            <a:off x="6324937" y="2312518"/>
            <a:ext cx="461710" cy="369332"/>
          </a:xfrm>
          <a:prstGeom prst="rect">
            <a:avLst/>
          </a:prstGeom>
          <a:noFill/>
        </p:spPr>
        <p:txBody>
          <a:bodyPr wrap="none" rtlCol="0">
            <a:spAutoFit/>
          </a:bodyPr>
          <a:lstStyle/>
          <a:p>
            <a:pPr algn="ctr"/>
            <a:r>
              <a:rPr lang="en-US" b="1" dirty="0" smtClean="0">
                <a:solidFill>
                  <a:srgbClr val="72FFFF"/>
                </a:solidFill>
                <a:latin typeface="Courier"/>
                <a:cs typeface="Courier"/>
              </a:rPr>
              <a:t>01</a:t>
            </a:r>
            <a:endParaRPr lang="en-US" b="1" dirty="0">
              <a:solidFill>
                <a:srgbClr val="72FFFF"/>
              </a:solidFill>
              <a:latin typeface="Courier"/>
              <a:cs typeface="Courier"/>
            </a:endParaRPr>
          </a:p>
        </p:txBody>
      </p:sp>
      <p:sp>
        <p:nvSpPr>
          <p:cNvPr id="15" name="TextBox 14"/>
          <p:cNvSpPr txBox="1"/>
          <p:nvPr/>
        </p:nvSpPr>
        <p:spPr>
          <a:xfrm>
            <a:off x="271260" y="1606445"/>
            <a:ext cx="572993" cy="461665"/>
          </a:xfrm>
          <a:prstGeom prst="rect">
            <a:avLst/>
          </a:prstGeom>
          <a:noFill/>
        </p:spPr>
        <p:txBody>
          <a:bodyPr wrap="none" rtlCol="0">
            <a:spAutoFit/>
          </a:bodyPr>
          <a:lstStyle/>
          <a:p>
            <a:pPr algn="ctr"/>
            <a:r>
              <a:rPr lang="en-US" sz="2400" dirty="0" smtClean="0"/>
              <a:t>±</a:t>
            </a:r>
            <a:r>
              <a:rPr lang="en-US" sz="2400" dirty="0"/>
              <a:t>∞</a:t>
            </a:r>
          </a:p>
        </p:txBody>
      </p:sp>
      <p:sp>
        <p:nvSpPr>
          <p:cNvPr id="17" name="TextBox 16"/>
          <p:cNvSpPr txBox="1"/>
          <p:nvPr/>
        </p:nvSpPr>
        <p:spPr>
          <a:xfrm>
            <a:off x="326902" y="2312518"/>
            <a:ext cx="461710" cy="369332"/>
          </a:xfrm>
          <a:prstGeom prst="rect">
            <a:avLst/>
          </a:prstGeom>
          <a:noFill/>
        </p:spPr>
        <p:txBody>
          <a:bodyPr wrap="none" rtlCol="0">
            <a:spAutoFit/>
          </a:bodyPr>
          <a:lstStyle/>
          <a:p>
            <a:pPr algn="ctr"/>
            <a:r>
              <a:rPr lang="en-US" b="1" dirty="0" smtClean="0">
                <a:solidFill>
                  <a:srgbClr val="72FFFF"/>
                </a:solidFill>
                <a:latin typeface="Courier"/>
                <a:cs typeface="Courier"/>
              </a:rPr>
              <a:t>10</a:t>
            </a:r>
            <a:endParaRPr lang="en-US" b="1" dirty="0">
              <a:solidFill>
                <a:srgbClr val="72FFFF"/>
              </a:solidFill>
              <a:latin typeface="Courier"/>
              <a:cs typeface="Courier"/>
            </a:endParaRPr>
          </a:p>
        </p:txBody>
      </p:sp>
      <p:sp>
        <p:nvSpPr>
          <p:cNvPr id="18" name="TextBox 17"/>
          <p:cNvSpPr txBox="1"/>
          <p:nvPr/>
        </p:nvSpPr>
        <p:spPr>
          <a:xfrm>
            <a:off x="2326247" y="2312518"/>
            <a:ext cx="461710" cy="369332"/>
          </a:xfrm>
          <a:prstGeom prst="rect">
            <a:avLst/>
          </a:prstGeom>
          <a:noFill/>
        </p:spPr>
        <p:txBody>
          <a:bodyPr wrap="none" rtlCol="0">
            <a:spAutoFit/>
          </a:bodyPr>
          <a:lstStyle/>
          <a:p>
            <a:pPr algn="ctr"/>
            <a:r>
              <a:rPr lang="en-US" b="1" dirty="0" smtClean="0">
                <a:solidFill>
                  <a:srgbClr val="72FFFF"/>
                </a:solidFill>
                <a:latin typeface="Courier"/>
                <a:cs typeface="Courier"/>
              </a:rPr>
              <a:t>11</a:t>
            </a:r>
            <a:endParaRPr lang="en-US" b="1" dirty="0">
              <a:solidFill>
                <a:srgbClr val="72FFFF"/>
              </a:solidFill>
              <a:latin typeface="Courier"/>
              <a:cs typeface="Courier"/>
            </a:endParaRPr>
          </a:p>
        </p:txBody>
      </p:sp>
      <p:sp>
        <p:nvSpPr>
          <p:cNvPr id="19" name="TextBox 18"/>
          <p:cNvSpPr txBox="1"/>
          <p:nvPr/>
        </p:nvSpPr>
        <p:spPr>
          <a:xfrm>
            <a:off x="690837" y="3077257"/>
            <a:ext cx="7403823" cy="1200328"/>
          </a:xfrm>
          <a:prstGeom prst="rect">
            <a:avLst/>
          </a:prstGeom>
          <a:noFill/>
        </p:spPr>
        <p:txBody>
          <a:bodyPr wrap="square" rtlCol="0">
            <a:spAutoFit/>
          </a:bodyPr>
          <a:lstStyle/>
          <a:p>
            <a:r>
              <a:rPr lang="en-US" sz="2400" dirty="0"/>
              <a:t>Maps to the way 2s complement integers work</a:t>
            </a:r>
            <a:r>
              <a:rPr lang="en-US" sz="2400" dirty="0" smtClean="0"/>
              <a:t>!</a:t>
            </a:r>
          </a:p>
          <a:p>
            <a:endParaRPr lang="en-US" sz="2400" dirty="0"/>
          </a:p>
          <a:p>
            <a:r>
              <a:rPr lang="en-US" sz="2400" dirty="0" smtClean="0"/>
              <a:t>Redundant point at infinity on the right is not shown. </a:t>
            </a:r>
            <a:endParaRPr lang="en-US" sz="2400" dirty="0"/>
          </a:p>
        </p:txBody>
      </p:sp>
      <p:sp>
        <p:nvSpPr>
          <p:cNvPr id="21" name="Oval 20"/>
          <p:cNvSpPr/>
          <p:nvPr/>
        </p:nvSpPr>
        <p:spPr>
          <a:xfrm>
            <a:off x="484815" y="2068110"/>
            <a:ext cx="145884" cy="14588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331027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081" y="250768"/>
            <a:ext cx="8151835" cy="685800"/>
          </a:xfrm>
        </p:spPr>
        <p:txBody>
          <a:bodyPr/>
          <a:lstStyle/>
          <a:p>
            <a:r>
              <a:rPr lang="en-US" dirty="0" smtClean="0"/>
              <a:t>Absence-Presence Bits</a:t>
            </a:r>
            <a:endParaRPr lang="en-US" dirty="0"/>
          </a:p>
        </p:txBody>
      </p:sp>
      <p:sp>
        <p:nvSpPr>
          <p:cNvPr id="19" name="TextBox 18"/>
          <p:cNvSpPr txBox="1"/>
          <p:nvPr/>
        </p:nvSpPr>
        <p:spPr>
          <a:xfrm>
            <a:off x="4980872" y="1123896"/>
            <a:ext cx="3843307" cy="3785652"/>
          </a:xfrm>
          <a:prstGeom prst="rect">
            <a:avLst/>
          </a:prstGeom>
          <a:noFill/>
        </p:spPr>
        <p:txBody>
          <a:bodyPr wrap="square" rtlCol="0">
            <a:spAutoFit/>
          </a:bodyPr>
          <a:lstStyle/>
          <a:p>
            <a:r>
              <a:rPr lang="en-US" sz="2400" dirty="0" smtClean="0"/>
              <a:t>0 (open shape) if absent from the set,</a:t>
            </a:r>
          </a:p>
          <a:p>
            <a:r>
              <a:rPr lang="en-US" sz="2400" dirty="0" smtClean="0"/>
              <a:t>1 (filled shape) if present in the set.</a:t>
            </a:r>
          </a:p>
          <a:p>
            <a:endParaRPr lang="en-US" sz="2400" dirty="0"/>
          </a:p>
          <a:p>
            <a:r>
              <a:rPr lang="en-US" sz="2400" dirty="0" smtClean="0"/>
              <a:t>Rectangle if exact, oval or circle if inexact (range)</a:t>
            </a:r>
          </a:p>
          <a:p>
            <a:endParaRPr lang="en-US" sz="2400" dirty="0"/>
          </a:p>
          <a:p>
            <a:r>
              <a:rPr lang="en-US" sz="2400" dirty="0" smtClean="0">
                <a:solidFill>
                  <a:srgbClr val="FF0000"/>
                </a:solidFill>
              </a:rPr>
              <a:t>Red</a:t>
            </a:r>
            <a:r>
              <a:rPr lang="en-US" sz="2400" dirty="0" smtClean="0"/>
              <a:t> if negative, </a:t>
            </a:r>
            <a:r>
              <a:rPr lang="en-US" sz="2400" dirty="0" smtClean="0">
                <a:solidFill>
                  <a:srgbClr val="3366FF"/>
                </a:solidFill>
              </a:rPr>
              <a:t>blue </a:t>
            </a:r>
            <a:r>
              <a:rPr lang="en-US" sz="2400" dirty="0" smtClean="0"/>
              <a:t>if positive</a:t>
            </a:r>
          </a:p>
        </p:txBody>
      </p:sp>
      <p:sp>
        <p:nvSpPr>
          <p:cNvPr id="6" name="TextBox 5"/>
          <p:cNvSpPr txBox="1"/>
          <p:nvPr/>
        </p:nvSpPr>
        <p:spPr>
          <a:xfrm>
            <a:off x="420461" y="3467441"/>
            <a:ext cx="3681199" cy="1569660"/>
          </a:xfrm>
          <a:prstGeom prst="rect">
            <a:avLst/>
          </a:prstGeom>
          <a:noFill/>
        </p:spPr>
        <p:txBody>
          <a:bodyPr wrap="square" rtlCol="0">
            <a:spAutoFit/>
          </a:bodyPr>
          <a:lstStyle/>
          <a:p>
            <a:pPr algn="ctr"/>
            <a:r>
              <a:rPr lang="en-US" sz="2400" dirty="0"/>
              <a:t>Forms the </a:t>
            </a:r>
            <a:r>
              <a:rPr lang="en-US" sz="2400" b="1" i="1" dirty="0"/>
              <a:t>power set</a:t>
            </a:r>
            <a:r>
              <a:rPr lang="en-US" sz="2400" dirty="0"/>
              <a:t> of the four </a:t>
            </a:r>
            <a:r>
              <a:rPr lang="en-US" sz="2400" dirty="0" smtClean="0"/>
              <a:t>states.</a:t>
            </a:r>
          </a:p>
          <a:p>
            <a:pPr algn="ctr"/>
            <a:r>
              <a:rPr lang="en-US" sz="2400" dirty="0" smtClean="0"/>
              <a:t>2</a:t>
            </a:r>
            <a:r>
              <a:rPr lang="en-US" sz="2400" baseline="30000" dirty="0" smtClean="0"/>
              <a:t>4</a:t>
            </a:r>
            <a:r>
              <a:rPr lang="en-US" sz="2400" dirty="0" smtClean="0"/>
              <a:t> = 16 </a:t>
            </a:r>
            <a:r>
              <a:rPr lang="en-US" sz="2400" dirty="0"/>
              <a:t>possible </a:t>
            </a:r>
            <a:r>
              <a:rPr lang="en-US" sz="2400" dirty="0" smtClean="0"/>
              <a:t>subsets</a:t>
            </a:r>
          </a:p>
          <a:p>
            <a:pPr algn="ctr"/>
            <a:r>
              <a:rPr lang="en-US" sz="2400" dirty="0" smtClean="0"/>
              <a:t>of the extended reals.</a:t>
            </a:r>
            <a:endParaRPr lang="en-US" sz="2400" dirty="0"/>
          </a:p>
        </p:txBody>
      </p:sp>
      <p:cxnSp>
        <p:nvCxnSpPr>
          <p:cNvPr id="44" name="Straight Arrow Connector 43"/>
          <p:cNvCxnSpPr>
            <a:stCxn id="52" idx="6"/>
          </p:cNvCxnSpPr>
          <p:nvPr/>
        </p:nvCxnSpPr>
        <p:spPr>
          <a:xfrm>
            <a:off x="1078317" y="1717657"/>
            <a:ext cx="1999223" cy="1"/>
          </a:xfrm>
          <a:prstGeom prst="straightConnector1">
            <a:avLst/>
          </a:prstGeom>
          <a:ln w="38100">
            <a:solidFill>
              <a:srgbClr val="C1F944"/>
            </a:solidFill>
            <a:headEnd type="stealth" w="lg" len="lg"/>
            <a:tailEnd type="stealth" w="lg" len="lg"/>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828556" y="1717675"/>
            <a:ext cx="461710" cy="369332"/>
          </a:xfrm>
          <a:prstGeom prst="rect">
            <a:avLst/>
          </a:prstGeom>
          <a:noFill/>
        </p:spPr>
        <p:txBody>
          <a:bodyPr wrap="none" rtlCol="0">
            <a:spAutoFit/>
          </a:bodyPr>
          <a:lstStyle/>
          <a:p>
            <a:pPr algn="ctr"/>
            <a:r>
              <a:rPr lang="en-US" b="1" dirty="0" smtClean="0">
                <a:solidFill>
                  <a:srgbClr val="72FFFF"/>
                </a:solidFill>
                <a:latin typeface="Courier"/>
                <a:cs typeface="Courier"/>
              </a:rPr>
              <a:t>00</a:t>
            </a:r>
            <a:endParaRPr lang="en-US" b="1" dirty="0">
              <a:solidFill>
                <a:srgbClr val="72FFFF"/>
              </a:solidFill>
              <a:latin typeface="Courier"/>
              <a:cs typeface="Courier"/>
            </a:endParaRPr>
          </a:p>
        </p:txBody>
      </p:sp>
      <p:sp>
        <p:nvSpPr>
          <p:cNvPr id="41" name="TextBox 40"/>
          <p:cNvSpPr txBox="1"/>
          <p:nvPr/>
        </p:nvSpPr>
        <p:spPr>
          <a:xfrm>
            <a:off x="1864455" y="2375055"/>
            <a:ext cx="389913" cy="530915"/>
          </a:xfrm>
          <a:prstGeom prst="rect">
            <a:avLst/>
          </a:prstGeom>
          <a:noFill/>
        </p:spPr>
        <p:txBody>
          <a:bodyPr wrap="none" rtlCol="0">
            <a:spAutoFit/>
          </a:bodyPr>
          <a:lstStyle/>
          <a:p>
            <a:pPr algn="ctr">
              <a:lnSpc>
                <a:spcPts val="1000"/>
              </a:lnSpc>
            </a:pPr>
            <a:r>
              <a:rPr lang="en-US" sz="800" dirty="0" smtClean="0">
                <a:latin typeface="Wingdings"/>
                <a:ea typeface="Wingdings"/>
                <a:cs typeface="Wingdings"/>
                <a:sym typeface="Wingdings"/>
              </a:rPr>
              <a:t></a:t>
            </a:r>
          </a:p>
          <a:p>
            <a:pPr algn="ctr">
              <a:lnSpc>
                <a:spcPts val="1500"/>
              </a:lnSpc>
            </a:pPr>
            <a:r>
              <a:rPr lang="en-US" dirty="0" smtClean="0"/>
              <a:t>or</a:t>
            </a:r>
            <a:endParaRPr lang="en-US" sz="800" dirty="0" smtClean="0"/>
          </a:p>
          <a:p>
            <a:pPr algn="ctr">
              <a:lnSpc>
                <a:spcPts val="1000"/>
              </a:lnSpc>
            </a:pPr>
            <a:r>
              <a:rPr lang="en-US" sz="800" dirty="0" smtClean="0">
                <a:latin typeface="Wingdings"/>
                <a:ea typeface="Wingdings"/>
                <a:cs typeface="Wingdings"/>
                <a:sym typeface="Wingdings"/>
              </a:rPr>
              <a:t></a:t>
            </a:r>
            <a:endParaRPr lang="en-US" sz="800" dirty="0"/>
          </a:p>
        </p:txBody>
      </p:sp>
      <p:sp>
        <p:nvSpPr>
          <p:cNvPr id="45" name="Oval 44"/>
          <p:cNvSpPr/>
          <p:nvPr/>
        </p:nvSpPr>
        <p:spPr>
          <a:xfrm>
            <a:off x="2015062" y="1673325"/>
            <a:ext cx="88699" cy="8869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p>
        </p:txBody>
      </p:sp>
      <p:sp>
        <p:nvSpPr>
          <p:cNvPr id="46" name="TextBox 45"/>
          <p:cNvSpPr txBox="1"/>
          <p:nvPr/>
        </p:nvSpPr>
        <p:spPr>
          <a:xfrm>
            <a:off x="1910021" y="1285317"/>
            <a:ext cx="298780" cy="338554"/>
          </a:xfrm>
          <a:prstGeom prst="rect">
            <a:avLst/>
          </a:prstGeom>
          <a:noFill/>
        </p:spPr>
        <p:txBody>
          <a:bodyPr wrap="none" rtlCol="0">
            <a:spAutoFit/>
          </a:bodyPr>
          <a:lstStyle/>
          <a:p>
            <a:pPr algn="ctr"/>
            <a:r>
              <a:rPr lang="en-US" sz="1600" dirty="0" smtClean="0"/>
              <a:t>0</a:t>
            </a:r>
            <a:endParaRPr lang="en-US" sz="1600" dirty="0"/>
          </a:p>
        </p:txBody>
      </p:sp>
      <p:sp>
        <p:nvSpPr>
          <p:cNvPr id="13" name="TextBox 12"/>
          <p:cNvSpPr txBox="1"/>
          <p:nvPr/>
        </p:nvSpPr>
        <p:spPr>
          <a:xfrm>
            <a:off x="2341277" y="1717675"/>
            <a:ext cx="461710" cy="369332"/>
          </a:xfrm>
          <a:prstGeom prst="rect">
            <a:avLst/>
          </a:prstGeom>
          <a:noFill/>
        </p:spPr>
        <p:txBody>
          <a:bodyPr wrap="none" rtlCol="0">
            <a:spAutoFit/>
          </a:bodyPr>
          <a:lstStyle/>
          <a:p>
            <a:pPr algn="ctr"/>
            <a:r>
              <a:rPr lang="en-US" b="1" dirty="0" smtClean="0">
                <a:solidFill>
                  <a:srgbClr val="72FFFF"/>
                </a:solidFill>
                <a:latin typeface="Courier"/>
                <a:cs typeface="Courier"/>
              </a:rPr>
              <a:t>01</a:t>
            </a:r>
            <a:endParaRPr lang="en-US" b="1" dirty="0">
              <a:solidFill>
                <a:srgbClr val="72FFFF"/>
              </a:solidFill>
              <a:latin typeface="Courier"/>
              <a:cs typeface="Courier"/>
            </a:endParaRPr>
          </a:p>
        </p:txBody>
      </p:sp>
      <p:sp>
        <p:nvSpPr>
          <p:cNvPr id="24" name="Rounded Rectangle 23"/>
          <p:cNvSpPr/>
          <p:nvPr/>
        </p:nvSpPr>
        <p:spPr>
          <a:xfrm>
            <a:off x="2326481" y="2093728"/>
            <a:ext cx="491302" cy="274606"/>
          </a:xfrm>
          <a:prstGeom prst="roundRect">
            <a:avLst>
              <a:gd name="adj" fmla="val 50000"/>
            </a:avLst>
          </a:prstGeom>
          <a:solidFill>
            <a:srgbClr val="3366FF"/>
          </a:solid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ounded Rectangle 35"/>
          <p:cNvSpPr/>
          <p:nvPr/>
        </p:nvSpPr>
        <p:spPr>
          <a:xfrm>
            <a:off x="2326481" y="2912691"/>
            <a:ext cx="491302" cy="274606"/>
          </a:xfrm>
          <a:prstGeom prst="roundRect">
            <a:avLst>
              <a:gd name="adj" fmla="val 50000"/>
            </a:avLst>
          </a:prstGeom>
          <a:no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p:cNvSpPr txBox="1"/>
          <p:nvPr/>
        </p:nvSpPr>
        <p:spPr>
          <a:xfrm>
            <a:off x="2377176" y="2375055"/>
            <a:ext cx="389913" cy="530915"/>
          </a:xfrm>
          <a:prstGeom prst="rect">
            <a:avLst/>
          </a:prstGeom>
          <a:noFill/>
        </p:spPr>
        <p:txBody>
          <a:bodyPr wrap="none" rtlCol="0">
            <a:spAutoFit/>
          </a:bodyPr>
          <a:lstStyle/>
          <a:p>
            <a:pPr algn="ctr">
              <a:lnSpc>
                <a:spcPts val="1000"/>
              </a:lnSpc>
            </a:pPr>
            <a:r>
              <a:rPr lang="en-US" sz="800" dirty="0" smtClean="0">
                <a:latin typeface="Wingdings"/>
                <a:ea typeface="Wingdings"/>
                <a:cs typeface="Wingdings"/>
                <a:sym typeface="Wingdings"/>
              </a:rPr>
              <a:t></a:t>
            </a:r>
          </a:p>
          <a:p>
            <a:pPr algn="ctr">
              <a:lnSpc>
                <a:spcPts val="1500"/>
              </a:lnSpc>
            </a:pPr>
            <a:r>
              <a:rPr lang="en-US" dirty="0" smtClean="0"/>
              <a:t>or</a:t>
            </a:r>
            <a:endParaRPr lang="en-US" sz="800" dirty="0" smtClean="0"/>
          </a:p>
          <a:p>
            <a:pPr algn="ctr">
              <a:lnSpc>
                <a:spcPts val="1000"/>
              </a:lnSpc>
            </a:pPr>
            <a:r>
              <a:rPr lang="en-US" sz="800" dirty="0" smtClean="0">
                <a:latin typeface="Wingdings"/>
                <a:ea typeface="Wingdings"/>
                <a:cs typeface="Wingdings"/>
                <a:sym typeface="Wingdings"/>
              </a:rPr>
              <a:t></a:t>
            </a:r>
            <a:endParaRPr lang="en-US" sz="800" dirty="0"/>
          </a:p>
        </p:txBody>
      </p:sp>
      <p:sp>
        <p:nvSpPr>
          <p:cNvPr id="47" name="TextBox 46"/>
          <p:cNvSpPr txBox="1"/>
          <p:nvPr/>
        </p:nvSpPr>
        <p:spPr>
          <a:xfrm>
            <a:off x="2224271" y="1285317"/>
            <a:ext cx="695723" cy="338554"/>
          </a:xfrm>
          <a:prstGeom prst="rect">
            <a:avLst/>
          </a:prstGeom>
          <a:noFill/>
        </p:spPr>
        <p:txBody>
          <a:bodyPr wrap="none" rtlCol="0">
            <a:spAutoFit/>
          </a:bodyPr>
          <a:lstStyle/>
          <a:p>
            <a:pPr algn="ctr"/>
            <a:r>
              <a:rPr lang="en-US" sz="1600" dirty="0" smtClean="0"/>
              <a:t>(0, ∞)</a:t>
            </a:r>
            <a:endParaRPr lang="en-US" sz="1600" dirty="0"/>
          </a:p>
        </p:txBody>
      </p:sp>
      <p:sp>
        <p:nvSpPr>
          <p:cNvPr id="18" name="TextBox 17"/>
          <p:cNvSpPr txBox="1"/>
          <p:nvPr/>
        </p:nvSpPr>
        <p:spPr>
          <a:xfrm>
            <a:off x="1319607" y="1717675"/>
            <a:ext cx="461710" cy="369332"/>
          </a:xfrm>
          <a:prstGeom prst="rect">
            <a:avLst/>
          </a:prstGeom>
          <a:noFill/>
        </p:spPr>
        <p:txBody>
          <a:bodyPr wrap="none" rtlCol="0">
            <a:spAutoFit/>
          </a:bodyPr>
          <a:lstStyle/>
          <a:p>
            <a:pPr algn="ctr"/>
            <a:r>
              <a:rPr lang="en-US" b="1" dirty="0" smtClean="0">
                <a:solidFill>
                  <a:srgbClr val="72FFFF"/>
                </a:solidFill>
                <a:latin typeface="Courier"/>
                <a:cs typeface="Courier"/>
              </a:rPr>
              <a:t>11</a:t>
            </a:r>
            <a:endParaRPr lang="en-US" b="1" dirty="0">
              <a:solidFill>
                <a:srgbClr val="72FFFF"/>
              </a:solidFill>
              <a:latin typeface="Courier"/>
              <a:cs typeface="Courier"/>
            </a:endParaRPr>
          </a:p>
        </p:txBody>
      </p:sp>
      <p:sp>
        <p:nvSpPr>
          <p:cNvPr id="5" name="Rounded Rectangle 4"/>
          <p:cNvSpPr/>
          <p:nvPr/>
        </p:nvSpPr>
        <p:spPr>
          <a:xfrm>
            <a:off x="1304811" y="2093728"/>
            <a:ext cx="491302" cy="274606"/>
          </a:xfrm>
          <a:prstGeom prst="roundRect">
            <a:avLst>
              <a:gd name="adj" fmla="val 50000"/>
            </a:avLst>
          </a:prstGeom>
          <a:solidFill>
            <a:srgbClr val="FF0000"/>
          </a:solid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355506" y="2375055"/>
            <a:ext cx="389913" cy="530915"/>
          </a:xfrm>
          <a:prstGeom prst="rect">
            <a:avLst/>
          </a:prstGeom>
          <a:noFill/>
        </p:spPr>
        <p:txBody>
          <a:bodyPr wrap="none" rtlCol="0">
            <a:spAutoFit/>
          </a:bodyPr>
          <a:lstStyle/>
          <a:p>
            <a:pPr algn="ctr">
              <a:lnSpc>
                <a:spcPts val="1000"/>
              </a:lnSpc>
            </a:pPr>
            <a:r>
              <a:rPr lang="en-US" sz="800" dirty="0" smtClean="0">
                <a:latin typeface="Wingdings"/>
                <a:ea typeface="Wingdings"/>
                <a:cs typeface="Wingdings"/>
                <a:sym typeface="Wingdings"/>
              </a:rPr>
              <a:t></a:t>
            </a:r>
          </a:p>
          <a:p>
            <a:pPr algn="ctr">
              <a:lnSpc>
                <a:spcPts val="1500"/>
              </a:lnSpc>
            </a:pPr>
            <a:r>
              <a:rPr lang="en-US" dirty="0" smtClean="0"/>
              <a:t>or</a:t>
            </a:r>
            <a:endParaRPr lang="en-US" sz="800" dirty="0" smtClean="0"/>
          </a:p>
          <a:p>
            <a:pPr algn="ctr">
              <a:lnSpc>
                <a:spcPts val="1000"/>
              </a:lnSpc>
            </a:pPr>
            <a:r>
              <a:rPr lang="en-US" sz="800" dirty="0" smtClean="0">
                <a:latin typeface="Wingdings"/>
                <a:ea typeface="Wingdings"/>
                <a:cs typeface="Wingdings"/>
                <a:sym typeface="Wingdings"/>
              </a:rPr>
              <a:t></a:t>
            </a:r>
            <a:endParaRPr lang="en-US" sz="800" dirty="0"/>
          </a:p>
        </p:txBody>
      </p:sp>
      <p:sp>
        <p:nvSpPr>
          <p:cNvPr id="35" name="Rounded Rectangle 34"/>
          <p:cNvSpPr/>
          <p:nvPr/>
        </p:nvSpPr>
        <p:spPr>
          <a:xfrm>
            <a:off x="1304811" y="2912691"/>
            <a:ext cx="491302" cy="274606"/>
          </a:xfrm>
          <a:prstGeom prst="roundRect">
            <a:avLst>
              <a:gd name="adj" fmla="val 50000"/>
            </a:avLst>
          </a:prstGeom>
          <a:no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TextBox 47"/>
          <p:cNvSpPr txBox="1"/>
          <p:nvPr/>
        </p:nvSpPr>
        <p:spPr>
          <a:xfrm>
            <a:off x="1145544" y="1285317"/>
            <a:ext cx="809837" cy="338554"/>
          </a:xfrm>
          <a:prstGeom prst="rect">
            <a:avLst/>
          </a:prstGeom>
          <a:noFill/>
        </p:spPr>
        <p:txBody>
          <a:bodyPr wrap="none" rtlCol="0">
            <a:spAutoFit/>
          </a:bodyPr>
          <a:lstStyle/>
          <a:p>
            <a:pPr algn="ctr"/>
            <a:r>
              <a:rPr lang="en-US" sz="1600" dirty="0" smtClean="0"/>
              <a:t>(–∞, 0)</a:t>
            </a:r>
            <a:endParaRPr lang="en-US" sz="1600" dirty="0"/>
          </a:p>
        </p:txBody>
      </p:sp>
      <p:sp>
        <p:nvSpPr>
          <p:cNvPr id="55" name="TextBox 54"/>
          <p:cNvSpPr txBox="1"/>
          <p:nvPr/>
        </p:nvSpPr>
        <p:spPr>
          <a:xfrm>
            <a:off x="803112" y="1717675"/>
            <a:ext cx="461710" cy="369332"/>
          </a:xfrm>
          <a:prstGeom prst="rect">
            <a:avLst/>
          </a:prstGeom>
          <a:noFill/>
        </p:spPr>
        <p:txBody>
          <a:bodyPr wrap="none" rtlCol="0">
            <a:spAutoFit/>
          </a:bodyPr>
          <a:lstStyle/>
          <a:p>
            <a:pPr algn="ctr"/>
            <a:r>
              <a:rPr lang="en-US" b="1" dirty="0" smtClean="0">
                <a:solidFill>
                  <a:srgbClr val="72FFFF"/>
                </a:solidFill>
                <a:latin typeface="Courier"/>
                <a:cs typeface="Courier"/>
              </a:rPr>
              <a:t>10</a:t>
            </a:r>
            <a:endParaRPr lang="en-US" b="1" dirty="0">
              <a:solidFill>
                <a:srgbClr val="72FFFF"/>
              </a:solidFill>
              <a:latin typeface="Courier"/>
              <a:cs typeface="Courier"/>
            </a:endParaRPr>
          </a:p>
        </p:txBody>
      </p:sp>
      <p:sp>
        <p:nvSpPr>
          <p:cNvPr id="58" name="TextBox 57"/>
          <p:cNvSpPr txBox="1"/>
          <p:nvPr/>
        </p:nvSpPr>
        <p:spPr>
          <a:xfrm>
            <a:off x="839011" y="2375055"/>
            <a:ext cx="389913" cy="530915"/>
          </a:xfrm>
          <a:prstGeom prst="rect">
            <a:avLst/>
          </a:prstGeom>
          <a:noFill/>
        </p:spPr>
        <p:txBody>
          <a:bodyPr wrap="none" rtlCol="0">
            <a:spAutoFit/>
          </a:bodyPr>
          <a:lstStyle/>
          <a:p>
            <a:pPr algn="ctr">
              <a:lnSpc>
                <a:spcPts val="1000"/>
              </a:lnSpc>
            </a:pPr>
            <a:r>
              <a:rPr lang="en-US" sz="800" dirty="0" smtClean="0">
                <a:latin typeface="Wingdings"/>
                <a:ea typeface="Wingdings"/>
                <a:cs typeface="Wingdings"/>
                <a:sym typeface="Wingdings"/>
              </a:rPr>
              <a:t></a:t>
            </a:r>
          </a:p>
          <a:p>
            <a:pPr algn="ctr">
              <a:lnSpc>
                <a:spcPts val="1500"/>
              </a:lnSpc>
            </a:pPr>
            <a:r>
              <a:rPr lang="en-US" dirty="0" smtClean="0"/>
              <a:t>or</a:t>
            </a:r>
            <a:endParaRPr lang="en-US" sz="800" dirty="0" smtClean="0"/>
          </a:p>
          <a:p>
            <a:pPr algn="ctr">
              <a:lnSpc>
                <a:spcPts val="1000"/>
              </a:lnSpc>
            </a:pPr>
            <a:r>
              <a:rPr lang="en-US" sz="800" dirty="0" smtClean="0">
                <a:latin typeface="Wingdings"/>
                <a:ea typeface="Wingdings"/>
                <a:cs typeface="Wingdings"/>
                <a:sym typeface="Wingdings"/>
              </a:rPr>
              <a:t></a:t>
            </a:r>
            <a:endParaRPr lang="en-US" sz="800" dirty="0"/>
          </a:p>
        </p:txBody>
      </p:sp>
      <p:sp>
        <p:nvSpPr>
          <p:cNvPr id="59" name="TextBox 58"/>
          <p:cNvSpPr txBox="1"/>
          <p:nvPr/>
        </p:nvSpPr>
        <p:spPr>
          <a:xfrm>
            <a:off x="812192" y="1285317"/>
            <a:ext cx="443551" cy="338554"/>
          </a:xfrm>
          <a:prstGeom prst="rect">
            <a:avLst/>
          </a:prstGeom>
          <a:noFill/>
        </p:spPr>
        <p:txBody>
          <a:bodyPr wrap="none" rtlCol="0">
            <a:spAutoFit/>
          </a:bodyPr>
          <a:lstStyle/>
          <a:p>
            <a:pPr algn="ctr"/>
            <a:r>
              <a:rPr lang="en-US" sz="1600" dirty="0" smtClean="0"/>
              <a:t>±</a:t>
            </a:r>
            <a:r>
              <a:rPr lang="en-US" sz="1600" dirty="0"/>
              <a:t>∞</a:t>
            </a:r>
          </a:p>
        </p:txBody>
      </p:sp>
      <p:sp>
        <p:nvSpPr>
          <p:cNvPr id="3" name="Rectangle 2"/>
          <p:cNvSpPr/>
          <p:nvPr/>
        </p:nvSpPr>
        <p:spPr>
          <a:xfrm>
            <a:off x="964850" y="2087007"/>
            <a:ext cx="138235" cy="274606"/>
          </a:xfrm>
          <a:prstGeom prst="rect">
            <a:avLst/>
          </a:prstGeom>
          <a:solidFill>
            <a:schemeClr val="bg1">
              <a:lumMod val="50000"/>
              <a:lumOff val="50000"/>
            </a:schemeClr>
          </a:solid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964850" y="2912691"/>
            <a:ext cx="138235" cy="274606"/>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989618" y="1673307"/>
            <a:ext cx="88699" cy="8869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p>
        </p:txBody>
      </p:sp>
      <p:sp>
        <p:nvSpPr>
          <p:cNvPr id="31" name="Rectangle 30"/>
          <p:cNvSpPr/>
          <p:nvPr/>
        </p:nvSpPr>
        <p:spPr>
          <a:xfrm>
            <a:off x="1990294" y="2103106"/>
            <a:ext cx="138235" cy="274606"/>
          </a:xfrm>
          <a:prstGeom prst="rect">
            <a:avLst/>
          </a:prstGeom>
          <a:solidFill>
            <a:schemeClr val="bg1">
              <a:lumMod val="50000"/>
              <a:lumOff val="50000"/>
            </a:schemeClr>
          </a:solid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1990294" y="2912691"/>
            <a:ext cx="138235" cy="274606"/>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844347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081" y="250768"/>
            <a:ext cx="8151835" cy="685800"/>
          </a:xfrm>
        </p:spPr>
        <p:txBody>
          <a:bodyPr/>
          <a:lstStyle/>
          <a:p>
            <a:r>
              <a:rPr lang="en-US" dirty="0" smtClean="0"/>
              <a:t>Sets become </a:t>
            </a:r>
            <a:r>
              <a:rPr lang="en-US" i="1" dirty="0" smtClean="0"/>
              <a:t>numeric quantities</a:t>
            </a:r>
            <a:endParaRPr lang="en-US" i="1" dirty="0"/>
          </a:p>
        </p:txBody>
      </p:sp>
      <p:sp>
        <p:nvSpPr>
          <p:cNvPr id="8" name="TextBox 7"/>
          <p:cNvSpPr txBox="1"/>
          <p:nvPr/>
        </p:nvSpPr>
        <p:spPr>
          <a:xfrm>
            <a:off x="6298366" y="1504927"/>
            <a:ext cx="1649876" cy="1200329"/>
          </a:xfrm>
          <a:prstGeom prst="rect">
            <a:avLst/>
          </a:prstGeom>
          <a:noFill/>
        </p:spPr>
        <p:txBody>
          <a:bodyPr wrap="none" rtlCol="0">
            <a:spAutoFit/>
          </a:bodyPr>
          <a:lstStyle/>
          <a:p>
            <a:r>
              <a:rPr lang="en-US" dirty="0" smtClean="0">
                <a:solidFill>
                  <a:srgbClr val="FFFF00"/>
                </a:solidFill>
              </a:rPr>
              <a:t>Closed under</a:t>
            </a:r>
          </a:p>
          <a:p>
            <a:r>
              <a:rPr lang="en-US" i="1" dirty="0" smtClean="0">
                <a:solidFill>
                  <a:srgbClr val="FFFF00"/>
                </a:solidFill>
              </a:rPr>
              <a:t>x </a:t>
            </a:r>
            <a:r>
              <a:rPr lang="en-US" dirty="0" smtClean="0">
                <a:solidFill>
                  <a:srgbClr val="FFFF00"/>
                </a:solidFill>
              </a:rPr>
              <a:t>+ </a:t>
            </a:r>
            <a:r>
              <a:rPr lang="en-US" i="1" dirty="0" smtClean="0">
                <a:solidFill>
                  <a:srgbClr val="FFFF00"/>
                </a:solidFill>
              </a:rPr>
              <a:t>y</a:t>
            </a:r>
            <a:r>
              <a:rPr lang="en-US" dirty="0" smtClean="0">
                <a:solidFill>
                  <a:srgbClr val="FFFF00"/>
                </a:solidFill>
              </a:rPr>
              <a:t>	</a:t>
            </a:r>
            <a:r>
              <a:rPr lang="en-US" i="1" dirty="0" smtClean="0">
                <a:solidFill>
                  <a:srgbClr val="FFFF00"/>
                </a:solidFill>
              </a:rPr>
              <a:t>x </a:t>
            </a:r>
            <a:r>
              <a:rPr lang="en-US" dirty="0" smtClean="0">
                <a:solidFill>
                  <a:srgbClr val="FFFF00"/>
                </a:solidFill>
              </a:rPr>
              <a:t>– </a:t>
            </a:r>
            <a:r>
              <a:rPr lang="en-US" i="1" dirty="0" smtClean="0">
                <a:solidFill>
                  <a:srgbClr val="FFFF00"/>
                </a:solidFill>
              </a:rPr>
              <a:t>y</a:t>
            </a:r>
          </a:p>
          <a:p>
            <a:r>
              <a:rPr lang="en-US" i="1" dirty="0" smtClean="0">
                <a:solidFill>
                  <a:srgbClr val="FFFF00"/>
                </a:solidFill>
              </a:rPr>
              <a:t>x </a:t>
            </a:r>
            <a:r>
              <a:rPr lang="en-US" dirty="0" smtClean="0">
                <a:solidFill>
                  <a:srgbClr val="FFFF00"/>
                </a:solidFill>
              </a:rPr>
              <a:t>× </a:t>
            </a:r>
            <a:r>
              <a:rPr lang="en-US" i="1" dirty="0" smtClean="0">
                <a:solidFill>
                  <a:srgbClr val="FFFF00"/>
                </a:solidFill>
              </a:rPr>
              <a:t>y</a:t>
            </a:r>
            <a:r>
              <a:rPr lang="en-US" dirty="0">
                <a:solidFill>
                  <a:srgbClr val="FFFF00"/>
                </a:solidFill>
              </a:rPr>
              <a:t>	</a:t>
            </a:r>
            <a:r>
              <a:rPr lang="en-US" i="1" dirty="0" smtClean="0">
                <a:solidFill>
                  <a:srgbClr val="FFFF00"/>
                </a:solidFill>
              </a:rPr>
              <a:t>x </a:t>
            </a:r>
            <a:r>
              <a:rPr lang="en-US" dirty="0" smtClean="0">
                <a:solidFill>
                  <a:srgbClr val="FFFF00"/>
                </a:solidFill>
              </a:rPr>
              <a:t>÷ </a:t>
            </a:r>
            <a:r>
              <a:rPr lang="en-US" i="1" dirty="0" smtClean="0">
                <a:solidFill>
                  <a:srgbClr val="FFFF00"/>
                </a:solidFill>
              </a:rPr>
              <a:t>y</a:t>
            </a:r>
          </a:p>
          <a:p>
            <a:r>
              <a:rPr lang="en-US" dirty="0" smtClean="0">
                <a:solidFill>
                  <a:srgbClr val="FFFF00"/>
                </a:solidFill>
              </a:rPr>
              <a:t> </a:t>
            </a:r>
            <a:r>
              <a:rPr lang="en-US" i="1" dirty="0" smtClean="0">
                <a:solidFill>
                  <a:srgbClr val="FFFF00"/>
                </a:solidFill>
              </a:rPr>
              <a:t>and…</a:t>
            </a:r>
            <a:r>
              <a:rPr lang="en-US" dirty="0" smtClean="0">
                <a:solidFill>
                  <a:srgbClr val="FFFF00"/>
                </a:solidFill>
              </a:rPr>
              <a:t>	</a:t>
            </a:r>
            <a:r>
              <a:rPr lang="en-US" i="1" dirty="0" smtClean="0">
                <a:solidFill>
                  <a:srgbClr val="FFFF00"/>
                </a:solidFill>
              </a:rPr>
              <a:t>x</a:t>
            </a:r>
            <a:r>
              <a:rPr lang="en-US" i="1" baseline="30000" dirty="0" smtClean="0">
                <a:solidFill>
                  <a:srgbClr val="FFFF00"/>
                </a:solidFill>
              </a:rPr>
              <a:t>y</a:t>
            </a:r>
          </a:p>
        </p:txBody>
      </p:sp>
      <p:sp>
        <p:nvSpPr>
          <p:cNvPr id="9" name="TextBox 8"/>
          <p:cNvSpPr txBox="1"/>
          <p:nvPr/>
        </p:nvSpPr>
        <p:spPr>
          <a:xfrm>
            <a:off x="6298366" y="3080318"/>
            <a:ext cx="2731367" cy="1754327"/>
          </a:xfrm>
          <a:prstGeom prst="rect">
            <a:avLst/>
          </a:prstGeom>
          <a:noFill/>
        </p:spPr>
        <p:txBody>
          <a:bodyPr wrap="square" rtlCol="0">
            <a:spAutoFit/>
          </a:bodyPr>
          <a:lstStyle/>
          <a:p>
            <a:r>
              <a:rPr lang="en-US" dirty="0" smtClean="0">
                <a:solidFill>
                  <a:srgbClr val="FFFF00"/>
                </a:solidFill>
              </a:rPr>
              <a:t>Tolerates division by 0.</a:t>
            </a:r>
          </a:p>
          <a:p>
            <a:r>
              <a:rPr lang="en-US" i="1" dirty="0" smtClean="0">
                <a:solidFill>
                  <a:srgbClr val="FFFF00"/>
                </a:solidFill>
              </a:rPr>
              <a:t>No</a:t>
            </a:r>
            <a:r>
              <a:rPr lang="en-US" dirty="0" smtClean="0">
                <a:solidFill>
                  <a:srgbClr val="FFFF00"/>
                </a:solidFill>
              </a:rPr>
              <a:t> indeterminate </a:t>
            </a:r>
            <a:r>
              <a:rPr lang="en-US" dirty="0">
                <a:solidFill>
                  <a:srgbClr val="FFFF00"/>
                </a:solidFill>
              </a:rPr>
              <a:t>forms</a:t>
            </a:r>
            <a:r>
              <a:rPr lang="en-US" dirty="0" smtClean="0">
                <a:solidFill>
                  <a:srgbClr val="FFFF00"/>
                </a:solidFill>
              </a:rPr>
              <a:t>.</a:t>
            </a:r>
          </a:p>
          <a:p>
            <a:endParaRPr lang="en-US" dirty="0">
              <a:solidFill>
                <a:srgbClr val="FFFF00"/>
              </a:solidFill>
            </a:endParaRPr>
          </a:p>
          <a:p>
            <a:r>
              <a:rPr lang="en-US" dirty="0" smtClean="0">
                <a:solidFill>
                  <a:srgbClr val="FFFF00"/>
                </a:solidFill>
              </a:rPr>
              <a:t>Very different from </a:t>
            </a:r>
            <a:r>
              <a:rPr lang="en-US" i="1" dirty="0" smtClean="0">
                <a:solidFill>
                  <a:srgbClr val="FFFF00"/>
                </a:solidFill>
              </a:rPr>
              <a:t>symbolic</a:t>
            </a:r>
            <a:r>
              <a:rPr lang="en-US" dirty="0" smtClean="0">
                <a:solidFill>
                  <a:srgbClr val="FFFF00"/>
                </a:solidFill>
              </a:rPr>
              <a:t> ways of dealing</a:t>
            </a:r>
          </a:p>
          <a:p>
            <a:r>
              <a:rPr lang="en-US" dirty="0" smtClean="0">
                <a:solidFill>
                  <a:srgbClr val="FFFF00"/>
                </a:solidFill>
              </a:rPr>
              <a:t>with sets.</a:t>
            </a:r>
          </a:p>
        </p:txBody>
      </p:sp>
      <p:sp>
        <p:nvSpPr>
          <p:cNvPr id="3" name="TextBox 2"/>
          <p:cNvSpPr txBox="1"/>
          <p:nvPr/>
        </p:nvSpPr>
        <p:spPr>
          <a:xfrm>
            <a:off x="4510060" y="1043262"/>
            <a:ext cx="3776319" cy="369332"/>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en-US" b="1" dirty="0" smtClean="0">
                <a:solidFill>
                  <a:schemeClr val="bg1"/>
                </a:solidFill>
              </a:rPr>
              <a:t>“SORNs”: Sets Of Real Numbers</a:t>
            </a:r>
            <a:endParaRPr lang="en-US" b="1" dirty="0">
              <a:solidFill>
                <a:schemeClr val="bg1"/>
              </a:solidFill>
            </a:endParaRPr>
          </a:p>
        </p:txBody>
      </p:sp>
      <p:grpSp>
        <p:nvGrpSpPr>
          <p:cNvPr id="25" name="Group 24"/>
          <p:cNvGrpSpPr/>
          <p:nvPr/>
        </p:nvGrpSpPr>
        <p:grpSpPr>
          <a:xfrm>
            <a:off x="804576" y="2211393"/>
            <a:ext cx="5382238" cy="2832639"/>
            <a:chOff x="804576" y="2211393"/>
            <a:chExt cx="5382238" cy="2832639"/>
          </a:xfrm>
        </p:grpSpPr>
        <p:sp>
          <p:nvSpPr>
            <p:cNvPr id="138" name="TextBox 137"/>
            <p:cNvSpPr txBox="1"/>
            <p:nvPr/>
          </p:nvSpPr>
          <p:spPr>
            <a:xfrm>
              <a:off x="2374336" y="3234197"/>
              <a:ext cx="3812478" cy="276999"/>
            </a:xfrm>
            <a:prstGeom prst="rect">
              <a:avLst/>
            </a:prstGeom>
            <a:noFill/>
          </p:spPr>
          <p:txBody>
            <a:bodyPr wrap="square" rtlCol="0">
              <a:spAutoFit/>
            </a:bodyPr>
            <a:lstStyle/>
            <a:p>
              <a:r>
                <a:rPr lang="en-US" sz="1200" dirty="0" smtClean="0"/>
                <a:t>The extended positive reals, </a:t>
              </a:r>
              <a:r>
                <a:rPr lang="en-US" sz="1200" dirty="0"/>
                <a:t>(0, </a:t>
              </a:r>
              <a:r>
                <a:rPr lang="en-US" sz="1200" dirty="0" smtClean="0"/>
                <a:t>∞]</a:t>
              </a:r>
              <a:endParaRPr lang="en-US" sz="1200" dirty="0"/>
            </a:p>
          </p:txBody>
        </p:sp>
        <p:sp>
          <p:nvSpPr>
            <p:cNvPr id="142" name="TextBox 141"/>
            <p:cNvSpPr txBox="1"/>
            <p:nvPr/>
          </p:nvSpPr>
          <p:spPr>
            <a:xfrm>
              <a:off x="2374335" y="4255636"/>
              <a:ext cx="3717593" cy="276999"/>
            </a:xfrm>
            <a:prstGeom prst="rect">
              <a:avLst/>
            </a:prstGeom>
            <a:noFill/>
          </p:spPr>
          <p:txBody>
            <a:bodyPr wrap="square" rtlCol="0">
              <a:spAutoFit/>
            </a:bodyPr>
            <a:lstStyle/>
            <a:p>
              <a:r>
                <a:rPr lang="en-US" sz="1200" dirty="0" smtClean="0"/>
                <a:t>All nonzero extended reals </a:t>
              </a:r>
              <a:r>
                <a:rPr lang="en-US" sz="1200" dirty="0"/>
                <a:t>[–∞, 0</a:t>
              </a:r>
              <a:r>
                <a:rPr lang="en-US" sz="1200" dirty="0" smtClean="0"/>
                <a:t>) ∪ (</a:t>
              </a:r>
              <a:r>
                <a:rPr lang="en-US" sz="1200" dirty="0"/>
                <a:t> </a:t>
              </a:r>
              <a:r>
                <a:rPr lang="en-US" sz="1200" dirty="0" smtClean="0"/>
                <a:t>0, ∞]</a:t>
              </a:r>
              <a:r>
                <a:rPr lang="en-US" sz="1200" dirty="0"/>
                <a:t> </a:t>
              </a:r>
            </a:p>
          </p:txBody>
        </p:sp>
        <p:sp>
          <p:nvSpPr>
            <p:cNvPr id="134" name="TextBox 133"/>
            <p:cNvSpPr txBox="1"/>
            <p:nvPr/>
          </p:nvSpPr>
          <p:spPr>
            <a:xfrm>
              <a:off x="2374336" y="2211393"/>
              <a:ext cx="2491023" cy="276999"/>
            </a:xfrm>
            <a:prstGeom prst="rect">
              <a:avLst/>
            </a:prstGeom>
            <a:noFill/>
          </p:spPr>
          <p:txBody>
            <a:bodyPr wrap="square" rtlCol="0">
              <a:spAutoFit/>
            </a:bodyPr>
            <a:lstStyle/>
            <a:p>
              <a:r>
                <a:rPr lang="en-US" sz="1200" dirty="0" smtClean="0"/>
                <a:t>All nonzero reals, </a:t>
              </a:r>
              <a:r>
                <a:rPr lang="en-US" sz="1200" dirty="0"/>
                <a:t>(–∞, 0</a:t>
              </a:r>
              <a:r>
                <a:rPr lang="en-US" sz="1200" dirty="0" smtClean="0"/>
                <a:t>) ∪</a:t>
              </a:r>
              <a:r>
                <a:rPr lang="en-US" sz="1200" dirty="0"/>
                <a:t> </a:t>
              </a:r>
              <a:r>
                <a:rPr lang="en-US" sz="1200" dirty="0" smtClean="0"/>
                <a:t>(</a:t>
              </a:r>
              <a:r>
                <a:rPr lang="en-US" sz="1200" dirty="0"/>
                <a:t>0, ∞</a:t>
              </a:r>
              <a:r>
                <a:rPr lang="en-US" sz="1200" dirty="0" smtClean="0"/>
                <a:t>)</a:t>
              </a:r>
              <a:endParaRPr lang="en-US" sz="1200" dirty="0"/>
            </a:p>
          </p:txBody>
        </p:sp>
        <p:sp>
          <p:nvSpPr>
            <p:cNvPr id="135" name="TextBox 134"/>
            <p:cNvSpPr txBox="1"/>
            <p:nvPr/>
          </p:nvSpPr>
          <p:spPr>
            <a:xfrm>
              <a:off x="2374336" y="2465729"/>
              <a:ext cx="2302243" cy="276999"/>
            </a:xfrm>
            <a:prstGeom prst="rect">
              <a:avLst/>
            </a:prstGeom>
            <a:noFill/>
          </p:spPr>
          <p:txBody>
            <a:bodyPr wrap="square" rtlCol="0">
              <a:spAutoFit/>
            </a:bodyPr>
            <a:lstStyle/>
            <a:p>
              <a:r>
                <a:rPr lang="en-US" sz="1200" dirty="0" smtClean="0"/>
                <a:t>All nonpositive reals, </a:t>
              </a:r>
              <a:r>
                <a:rPr lang="en-US" sz="1200" dirty="0"/>
                <a:t>(–∞, </a:t>
              </a:r>
              <a:r>
                <a:rPr lang="en-US" sz="1200" dirty="0" smtClean="0"/>
                <a:t>0] </a:t>
              </a:r>
              <a:endParaRPr lang="en-US" sz="1200" dirty="0"/>
            </a:p>
          </p:txBody>
        </p:sp>
        <p:sp>
          <p:nvSpPr>
            <p:cNvPr id="136" name="TextBox 135"/>
            <p:cNvSpPr txBox="1"/>
            <p:nvPr/>
          </p:nvSpPr>
          <p:spPr>
            <a:xfrm>
              <a:off x="2374336" y="2721430"/>
              <a:ext cx="2302243" cy="276999"/>
            </a:xfrm>
            <a:prstGeom prst="rect">
              <a:avLst/>
            </a:prstGeom>
            <a:noFill/>
          </p:spPr>
          <p:txBody>
            <a:bodyPr wrap="square" rtlCol="0">
              <a:spAutoFit/>
            </a:bodyPr>
            <a:lstStyle/>
            <a:p>
              <a:r>
                <a:rPr lang="en-US" sz="1200" dirty="0" smtClean="0"/>
                <a:t>All reals, (–∞</a:t>
              </a:r>
              <a:r>
                <a:rPr lang="en-US" sz="1200" dirty="0"/>
                <a:t>, ∞</a:t>
              </a:r>
              <a:r>
                <a:rPr lang="en-US" sz="1200" dirty="0" smtClean="0"/>
                <a:t>)</a:t>
              </a:r>
              <a:endParaRPr lang="en-US" sz="1200" dirty="0"/>
            </a:p>
          </p:txBody>
        </p:sp>
        <p:sp>
          <p:nvSpPr>
            <p:cNvPr id="137" name="TextBox 136"/>
            <p:cNvSpPr txBox="1"/>
            <p:nvPr/>
          </p:nvSpPr>
          <p:spPr>
            <a:xfrm>
              <a:off x="2374336" y="2980292"/>
              <a:ext cx="2302243" cy="276999"/>
            </a:xfrm>
            <a:prstGeom prst="rect">
              <a:avLst/>
            </a:prstGeom>
            <a:noFill/>
          </p:spPr>
          <p:txBody>
            <a:bodyPr wrap="square" rtlCol="0">
              <a:spAutoFit/>
            </a:bodyPr>
            <a:lstStyle/>
            <a:p>
              <a:r>
                <a:rPr lang="en-US" sz="1200" dirty="0" smtClean="0"/>
                <a:t>The point at infinity, ±</a:t>
              </a:r>
              <a:r>
                <a:rPr lang="en-US" sz="1200" dirty="0"/>
                <a:t>∞</a:t>
              </a:r>
            </a:p>
          </p:txBody>
        </p:sp>
        <p:sp>
          <p:nvSpPr>
            <p:cNvPr id="139" name="TextBox 138"/>
            <p:cNvSpPr txBox="1"/>
            <p:nvPr/>
          </p:nvSpPr>
          <p:spPr>
            <a:xfrm>
              <a:off x="2374336" y="3488533"/>
              <a:ext cx="3005876" cy="276999"/>
            </a:xfrm>
            <a:prstGeom prst="rect">
              <a:avLst/>
            </a:prstGeom>
            <a:noFill/>
          </p:spPr>
          <p:txBody>
            <a:bodyPr wrap="square" rtlCol="0">
              <a:spAutoFit/>
            </a:bodyPr>
            <a:lstStyle/>
            <a:p>
              <a:r>
                <a:rPr lang="en-US" sz="1200" dirty="0" smtClean="0"/>
                <a:t>The unsigned values, 0∪ ±∞</a:t>
              </a:r>
              <a:endParaRPr lang="en-US" sz="1200" dirty="0"/>
            </a:p>
          </p:txBody>
        </p:sp>
        <p:sp>
          <p:nvSpPr>
            <p:cNvPr id="140" name="TextBox 139"/>
            <p:cNvSpPr txBox="1"/>
            <p:nvPr/>
          </p:nvSpPr>
          <p:spPr>
            <a:xfrm>
              <a:off x="2374336" y="3744234"/>
              <a:ext cx="3529310" cy="276999"/>
            </a:xfrm>
            <a:prstGeom prst="rect">
              <a:avLst/>
            </a:prstGeom>
            <a:noFill/>
          </p:spPr>
          <p:txBody>
            <a:bodyPr wrap="square" rtlCol="0">
              <a:spAutoFit/>
            </a:bodyPr>
            <a:lstStyle/>
            <a:p>
              <a:r>
                <a:rPr lang="en-US" sz="1200" dirty="0" smtClean="0"/>
                <a:t>The extended nonnegative reals, </a:t>
              </a:r>
              <a:r>
                <a:rPr lang="en-US" sz="1200" dirty="0"/>
                <a:t>[0, </a:t>
              </a:r>
              <a:r>
                <a:rPr lang="en-US" sz="1200" dirty="0" smtClean="0"/>
                <a:t>∞]</a:t>
              </a:r>
              <a:endParaRPr lang="en-US" sz="1200" dirty="0"/>
            </a:p>
          </p:txBody>
        </p:sp>
        <p:sp>
          <p:nvSpPr>
            <p:cNvPr id="141" name="TextBox 140"/>
            <p:cNvSpPr txBox="1"/>
            <p:nvPr/>
          </p:nvSpPr>
          <p:spPr>
            <a:xfrm>
              <a:off x="2374336" y="3999935"/>
              <a:ext cx="3529310" cy="276999"/>
            </a:xfrm>
            <a:prstGeom prst="rect">
              <a:avLst/>
            </a:prstGeom>
            <a:noFill/>
          </p:spPr>
          <p:txBody>
            <a:bodyPr wrap="square" rtlCol="0">
              <a:spAutoFit/>
            </a:bodyPr>
            <a:lstStyle/>
            <a:p>
              <a:r>
                <a:rPr lang="en-US" sz="1200" dirty="0" smtClean="0"/>
                <a:t>The extended negative reals, [–</a:t>
              </a:r>
              <a:r>
                <a:rPr lang="en-US" sz="1200" dirty="0"/>
                <a:t>∞, 0)</a:t>
              </a:r>
            </a:p>
          </p:txBody>
        </p:sp>
        <p:sp>
          <p:nvSpPr>
            <p:cNvPr id="143" name="TextBox 142"/>
            <p:cNvSpPr txBox="1"/>
            <p:nvPr/>
          </p:nvSpPr>
          <p:spPr>
            <a:xfrm>
              <a:off x="2374336" y="4511337"/>
              <a:ext cx="3297626" cy="276999"/>
            </a:xfrm>
            <a:prstGeom prst="rect">
              <a:avLst/>
            </a:prstGeom>
            <a:noFill/>
          </p:spPr>
          <p:txBody>
            <a:bodyPr wrap="square" rtlCol="0">
              <a:spAutoFit/>
            </a:bodyPr>
            <a:lstStyle/>
            <a:p>
              <a:r>
                <a:rPr lang="en-US" sz="1200" dirty="0"/>
                <a:t>The extended </a:t>
              </a:r>
              <a:r>
                <a:rPr lang="en-US" sz="1200" dirty="0" smtClean="0"/>
                <a:t>nonpositive reals</a:t>
              </a:r>
              <a:r>
                <a:rPr lang="en-US" sz="1200" dirty="0"/>
                <a:t>, [</a:t>
              </a:r>
              <a:r>
                <a:rPr lang="en-US" sz="1200" dirty="0" smtClean="0"/>
                <a:t>–</a:t>
              </a:r>
              <a:r>
                <a:rPr lang="en-US" sz="1200" dirty="0"/>
                <a:t>∞, </a:t>
              </a:r>
              <a:r>
                <a:rPr lang="en-US" sz="1200" dirty="0" smtClean="0"/>
                <a:t>0]</a:t>
              </a:r>
              <a:endParaRPr lang="en-US" sz="1200" dirty="0"/>
            </a:p>
          </p:txBody>
        </p:sp>
        <p:sp>
          <p:nvSpPr>
            <p:cNvPr id="144" name="TextBox 143"/>
            <p:cNvSpPr txBox="1"/>
            <p:nvPr/>
          </p:nvSpPr>
          <p:spPr>
            <a:xfrm>
              <a:off x="2374336" y="4767033"/>
              <a:ext cx="2714126" cy="276999"/>
            </a:xfrm>
            <a:prstGeom prst="rect">
              <a:avLst/>
            </a:prstGeom>
            <a:noFill/>
          </p:spPr>
          <p:txBody>
            <a:bodyPr wrap="square" rtlCol="0">
              <a:spAutoFit/>
            </a:bodyPr>
            <a:lstStyle/>
            <a:p>
              <a:r>
                <a:rPr lang="en-US" sz="1200" dirty="0" smtClean="0"/>
                <a:t>All extended reals, </a:t>
              </a:r>
              <a:r>
                <a:rPr lang="en-US" sz="1200" dirty="0"/>
                <a:t>[</a:t>
              </a:r>
              <a:r>
                <a:rPr lang="en-US" sz="1200" dirty="0" smtClean="0"/>
                <a:t>–</a:t>
              </a:r>
              <a:r>
                <a:rPr lang="en-US" sz="1200" dirty="0"/>
                <a:t>∞, </a:t>
              </a:r>
              <a:r>
                <a:rPr lang="en-US" sz="1200" dirty="0" smtClean="0"/>
                <a:t>∞]</a:t>
              </a:r>
              <a:endParaRPr lang="en-US" sz="1200" dirty="0"/>
            </a:p>
          </p:txBody>
        </p:sp>
        <p:sp>
          <p:nvSpPr>
            <p:cNvPr id="95" name="Rounded Rectangle 94"/>
            <p:cNvSpPr/>
            <p:nvPr/>
          </p:nvSpPr>
          <p:spPr>
            <a:xfrm>
              <a:off x="1825331" y="4802603"/>
              <a:ext cx="368308" cy="205859"/>
            </a:xfrm>
            <a:prstGeom prst="roundRect">
              <a:avLst>
                <a:gd name="adj" fmla="val 50000"/>
              </a:avLst>
            </a:prstGeom>
            <a:solidFill>
              <a:srgbClr val="3366FF"/>
            </a:solid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ounded Rectangle 99"/>
            <p:cNvSpPr/>
            <p:nvPr/>
          </p:nvSpPr>
          <p:spPr>
            <a:xfrm>
              <a:off x="1056601" y="4802603"/>
              <a:ext cx="368308" cy="205859"/>
            </a:xfrm>
            <a:prstGeom prst="roundRect">
              <a:avLst>
                <a:gd name="adj" fmla="val 50000"/>
              </a:avLst>
            </a:prstGeom>
            <a:solidFill>
              <a:srgbClr val="FF0000"/>
            </a:solid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Rectangle 104"/>
            <p:cNvSpPr/>
            <p:nvPr/>
          </p:nvSpPr>
          <p:spPr>
            <a:xfrm>
              <a:off x="804576" y="4802603"/>
              <a:ext cx="103629" cy="205859"/>
            </a:xfrm>
            <a:prstGeom prst="rect">
              <a:avLst/>
            </a:prstGeom>
            <a:solidFill>
              <a:schemeClr val="bg1">
                <a:lumMod val="50000"/>
                <a:lumOff val="50000"/>
              </a:schemeClr>
            </a:solid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ectangle 109"/>
            <p:cNvSpPr/>
            <p:nvPr/>
          </p:nvSpPr>
          <p:spPr>
            <a:xfrm>
              <a:off x="1573305" y="4802603"/>
              <a:ext cx="103629" cy="205859"/>
            </a:xfrm>
            <a:prstGeom prst="rect">
              <a:avLst/>
            </a:prstGeom>
            <a:solidFill>
              <a:schemeClr val="bg1">
                <a:lumMod val="50000"/>
                <a:lumOff val="50000"/>
              </a:schemeClr>
            </a:solid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Rounded Rectangle 119"/>
            <p:cNvSpPr/>
            <p:nvPr/>
          </p:nvSpPr>
          <p:spPr>
            <a:xfrm>
              <a:off x="1825331" y="4546907"/>
              <a:ext cx="368308" cy="205859"/>
            </a:xfrm>
            <a:prstGeom prst="roundRect">
              <a:avLst>
                <a:gd name="adj" fmla="val 50000"/>
              </a:avLst>
            </a:prstGeom>
            <a:no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Rounded Rectangle 124"/>
            <p:cNvSpPr/>
            <p:nvPr/>
          </p:nvSpPr>
          <p:spPr>
            <a:xfrm>
              <a:off x="1056601" y="4546907"/>
              <a:ext cx="368308" cy="205859"/>
            </a:xfrm>
            <a:prstGeom prst="roundRect">
              <a:avLst>
                <a:gd name="adj" fmla="val 50000"/>
              </a:avLst>
            </a:prstGeom>
            <a:solidFill>
              <a:srgbClr val="FF0000"/>
            </a:solid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Rectangle 144"/>
            <p:cNvSpPr/>
            <p:nvPr/>
          </p:nvSpPr>
          <p:spPr>
            <a:xfrm>
              <a:off x="804576" y="4546907"/>
              <a:ext cx="103629" cy="205859"/>
            </a:xfrm>
            <a:prstGeom prst="rect">
              <a:avLst/>
            </a:prstGeom>
            <a:solidFill>
              <a:schemeClr val="bg1">
                <a:lumMod val="50000"/>
                <a:lumOff val="50000"/>
              </a:schemeClr>
            </a:solid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Rectangle 145"/>
            <p:cNvSpPr/>
            <p:nvPr/>
          </p:nvSpPr>
          <p:spPr>
            <a:xfrm>
              <a:off x="1573305" y="4546907"/>
              <a:ext cx="103629" cy="205859"/>
            </a:xfrm>
            <a:prstGeom prst="rect">
              <a:avLst/>
            </a:prstGeom>
            <a:solidFill>
              <a:schemeClr val="bg1">
                <a:lumMod val="50000"/>
                <a:lumOff val="50000"/>
              </a:schemeClr>
            </a:solid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Rounded Rectangle 155"/>
            <p:cNvSpPr/>
            <p:nvPr/>
          </p:nvSpPr>
          <p:spPr>
            <a:xfrm>
              <a:off x="1829334" y="4291206"/>
              <a:ext cx="368308" cy="205859"/>
            </a:xfrm>
            <a:prstGeom prst="roundRect">
              <a:avLst>
                <a:gd name="adj" fmla="val 50000"/>
              </a:avLst>
            </a:prstGeom>
            <a:solidFill>
              <a:srgbClr val="3366FF"/>
            </a:solid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Rounded Rectangle 156"/>
            <p:cNvSpPr/>
            <p:nvPr/>
          </p:nvSpPr>
          <p:spPr>
            <a:xfrm>
              <a:off x="1060604" y="4291206"/>
              <a:ext cx="368308" cy="205859"/>
            </a:xfrm>
            <a:prstGeom prst="roundRect">
              <a:avLst>
                <a:gd name="adj" fmla="val 50000"/>
              </a:avLst>
            </a:prstGeom>
            <a:solidFill>
              <a:srgbClr val="FF0000"/>
            </a:solid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Rectangle 157"/>
            <p:cNvSpPr/>
            <p:nvPr/>
          </p:nvSpPr>
          <p:spPr>
            <a:xfrm>
              <a:off x="808579" y="4291206"/>
              <a:ext cx="103629" cy="205859"/>
            </a:xfrm>
            <a:prstGeom prst="rect">
              <a:avLst/>
            </a:prstGeom>
            <a:solidFill>
              <a:schemeClr val="bg1">
                <a:lumMod val="50000"/>
                <a:lumOff val="50000"/>
              </a:schemeClr>
            </a:solid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Rectangle 158"/>
            <p:cNvSpPr/>
            <p:nvPr/>
          </p:nvSpPr>
          <p:spPr>
            <a:xfrm>
              <a:off x="1577308" y="4291206"/>
              <a:ext cx="103629" cy="205859"/>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Rounded Rectangle 159"/>
            <p:cNvSpPr/>
            <p:nvPr/>
          </p:nvSpPr>
          <p:spPr>
            <a:xfrm>
              <a:off x="1829334" y="4035505"/>
              <a:ext cx="368308" cy="205859"/>
            </a:xfrm>
            <a:prstGeom prst="roundRect">
              <a:avLst>
                <a:gd name="adj" fmla="val 50000"/>
              </a:avLst>
            </a:prstGeom>
            <a:no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Rounded Rectangle 160"/>
            <p:cNvSpPr/>
            <p:nvPr/>
          </p:nvSpPr>
          <p:spPr>
            <a:xfrm>
              <a:off x="1060604" y="4035505"/>
              <a:ext cx="368308" cy="205859"/>
            </a:xfrm>
            <a:prstGeom prst="roundRect">
              <a:avLst>
                <a:gd name="adj" fmla="val 50000"/>
              </a:avLst>
            </a:prstGeom>
            <a:solidFill>
              <a:srgbClr val="FF0000"/>
            </a:solid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Rectangle 161"/>
            <p:cNvSpPr/>
            <p:nvPr/>
          </p:nvSpPr>
          <p:spPr>
            <a:xfrm>
              <a:off x="808579" y="4035505"/>
              <a:ext cx="103629" cy="205859"/>
            </a:xfrm>
            <a:prstGeom prst="rect">
              <a:avLst/>
            </a:prstGeom>
            <a:solidFill>
              <a:schemeClr val="bg1">
                <a:lumMod val="50000"/>
                <a:lumOff val="50000"/>
              </a:schemeClr>
            </a:solid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Rectangle 162"/>
            <p:cNvSpPr/>
            <p:nvPr/>
          </p:nvSpPr>
          <p:spPr>
            <a:xfrm>
              <a:off x="1577308" y="4035505"/>
              <a:ext cx="103629" cy="205859"/>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Rounded Rectangle 163"/>
            <p:cNvSpPr/>
            <p:nvPr/>
          </p:nvSpPr>
          <p:spPr>
            <a:xfrm>
              <a:off x="1829334" y="3779804"/>
              <a:ext cx="368308" cy="205859"/>
            </a:xfrm>
            <a:prstGeom prst="roundRect">
              <a:avLst>
                <a:gd name="adj" fmla="val 50000"/>
              </a:avLst>
            </a:prstGeom>
            <a:solidFill>
              <a:srgbClr val="3366FF"/>
            </a:solid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Rounded Rectangle 164"/>
            <p:cNvSpPr/>
            <p:nvPr/>
          </p:nvSpPr>
          <p:spPr>
            <a:xfrm>
              <a:off x="1060604" y="3779804"/>
              <a:ext cx="368308" cy="205859"/>
            </a:xfrm>
            <a:prstGeom prst="roundRect">
              <a:avLst>
                <a:gd name="adj" fmla="val 50000"/>
              </a:avLst>
            </a:prstGeom>
            <a:no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Rectangle 165"/>
            <p:cNvSpPr/>
            <p:nvPr/>
          </p:nvSpPr>
          <p:spPr>
            <a:xfrm>
              <a:off x="808579" y="3779804"/>
              <a:ext cx="103629" cy="205859"/>
            </a:xfrm>
            <a:prstGeom prst="rect">
              <a:avLst/>
            </a:prstGeom>
            <a:solidFill>
              <a:schemeClr val="bg1">
                <a:lumMod val="50000"/>
                <a:lumOff val="50000"/>
              </a:schemeClr>
            </a:solid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Rectangle 166"/>
            <p:cNvSpPr/>
            <p:nvPr/>
          </p:nvSpPr>
          <p:spPr>
            <a:xfrm>
              <a:off x="1577308" y="3779804"/>
              <a:ext cx="103629" cy="205859"/>
            </a:xfrm>
            <a:prstGeom prst="rect">
              <a:avLst/>
            </a:prstGeom>
            <a:solidFill>
              <a:schemeClr val="bg1">
                <a:lumMod val="50000"/>
                <a:lumOff val="50000"/>
              </a:schemeClr>
            </a:solid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Rounded Rectangle 167"/>
            <p:cNvSpPr/>
            <p:nvPr/>
          </p:nvSpPr>
          <p:spPr>
            <a:xfrm>
              <a:off x="1829334" y="3524103"/>
              <a:ext cx="368308" cy="205859"/>
            </a:xfrm>
            <a:prstGeom prst="roundRect">
              <a:avLst>
                <a:gd name="adj" fmla="val 50000"/>
              </a:avLst>
            </a:prstGeom>
            <a:no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Rounded Rectangle 168"/>
            <p:cNvSpPr/>
            <p:nvPr/>
          </p:nvSpPr>
          <p:spPr>
            <a:xfrm>
              <a:off x="1060604" y="3524103"/>
              <a:ext cx="368308" cy="205859"/>
            </a:xfrm>
            <a:prstGeom prst="roundRect">
              <a:avLst>
                <a:gd name="adj" fmla="val 50000"/>
              </a:avLst>
            </a:prstGeom>
            <a:no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Rectangle 169"/>
            <p:cNvSpPr/>
            <p:nvPr/>
          </p:nvSpPr>
          <p:spPr>
            <a:xfrm>
              <a:off x="808579" y="3524103"/>
              <a:ext cx="103629" cy="205859"/>
            </a:xfrm>
            <a:prstGeom prst="rect">
              <a:avLst/>
            </a:prstGeom>
            <a:solidFill>
              <a:schemeClr val="bg1">
                <a:lumMod val="50000"/>
                <a:lumOff val="50000"/>
              </a:schemeClr>
            </a:solid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Rectangle 170"/>
            <p:cNvSpPr/>
            <p:nvPr/>
          </p:nvSpPr>
          <p:spPr>
            <a:xfrm>
              <a:off x="1577308" y="3524103"/>
              <a:ext cx="103629" cy="205859"/>
            </a:xfrm>
            <a:prstGeom prst="rect">
              <a:avLst/>
            </a:prstGeom>
            <a:solidFill>
              <a:schemeClr val="bg1">
                <a:lumMod val="50000"/>
                <a:lumOff val="50000"/>
              </a:schemeClr>
            </a:solid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Rounded Rectangle 171"/>
            <p:cNvSpPr/>
            <p:nvPr/>
          </p:nvSpPr>
          <p:spPr>
            <a:xfrm>
              <a:off x="1833337" y="3269767"/>
              <a:ext cx="368308" cy="205859"/>
            </a:xfrm>
            <a:prstGeom prst="roundRect">
              <a:avLst>
                <a:gd name="adj" fmla="val 50000"/>
              </a:avLst>
            </a:prstGeom>
            <a:solidFill>
              <a:srgbClr val="3366FF"/>
            </a:solid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Rounded Rectangle 172"/>
            <p:cNvSpPr/>
            <p:nvPr/>
          </p:nvSpPr>
          <p:spPr>
            <a:xfrm>
              <a:off x="1064607" y="3269767"/>
              <a:ext cx="368308" cy="205859"/>
            </a:xfrm>
            <a:prstGeom prst="roundRect">
              <a:avLst>
                <a:gd name="adj" fmla="val 50000"/>
              </a:avLst>
            </a:prstGeom>
            <a:no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Rectangle 173"/>
            <p:cNvSpPr/>
            <p:nvPr/>
          </p:nvSpPr>
          <p:spPr>
            <a:xfrm>
              <a:off x="812582" y="3269767"/>
              <a:ext cx="103629" cy="205859"/>
            </a:xfrm>
            <a:prstGeom prst="rect">
              <a:avLst/>
            </a:prstGeom>
            <a:solidFill>
              <a:schemeClr val="bg1">
                <a:lumMod val="50000"/>
                <a:lumOff val="50000"/>
              </a:schemeClr>
            </a:solid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Rectangle 174"/>
            <p:cNvSpPr/>
            <p:nvPr/>
          </p:nvSpPr>
          <p:spPr>
            <a:xfrm>
              <a:off x="1581311" y="3269767"/>
              <a:ext cx="103629" cy="205859"/>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Rounded Rectangle 175"/>
            <p:cNvSpPr/>
            <p:nvPr/>
          </p:nvSpPr>
          <p:spPr>
            <a:xfrm>
              <a:off x="1833337" y="3015862"/>
              <a:ext cx="368308" cy="205859"/>
            </a:xfrm>
            <a:prstGeom prst="roundRect">
              <a:avLst>
                <a:gd name="adj" fmla="val 50000"/>
              </a:avLst>
            </a:prstGeom>
            <a:no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Rounded Rectangle 176"/>
            <p:cNvSpPr/>
            <p:nvPr/>
          </p:nvSpPr>
          <p:spPr>
            <a:xfrm>
              <a:off x="1064607" y="3015862"/>
              <a:ext cx="368308" cy="205859"/>
            </a:xfrm>
            <a:prstGeom prst="roundRect">
              <a:avLst>
                <a:gd name="adj" fmla="val 50000"/>
              </a:avLst>
            </a:prstGeom>
            <a:no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Rectangle 177"/>
            <p:cNvSpPr/>
            <p:nvPr/>
          </p:nvSpPr>
          <p:spPr>
            <a:xfrm>
              <a:off x="812582" y="3015862"/>
              <a:ext cx="103629" cy="205859"/>
            </a:xfrm>
            <a:prstGeom prst="rect">
              <a:avLst/>
            </a:prstGeom>
            <a:solidFill>
              <a:schemeClr val="bg1">
                <a:lumMod val="50000"/>
                <a:lumOff val="50000"/>
              </a:schemeClr>
            </a:solid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Rectangle 178"/>
            <p:cNvSpPr/>
            <p:nvPr/>
          </p:nvSpPr>
          <p:spPr>
            <a:xfrm>
              <a:off x="1581311" y="3015862"/>
              <a:ext cx="103629" cy="205859"/>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Rounded Rectangle 179"/>
            <p:cNvSpPr/>
            <p:nvPr/>
          </p:nvSpPr>
          <p:spPr>
            <a:xfrm>
              <a:off x="1833337" y="2757000"/>
              <a:ext cx="368308" cy="205859"/>
            </a:xfrm>
            <a:prstGeom prst="roundRect">
              <a:avLst>
                <a:gd name="adj" fmla="val 50000"/>
              </a:avLst>
            </a:prstGeom>
            <a:solidFill>
              <a:srgbClr val="3366FF"/>
            </a:solid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 name="Rounded Rectangle 180"/>
            <p:cNvSpPr/>
            <p:nvPr/>
          </p:nvSpPr>
          <p:spPr>
            <a:xfrm>
              <a:off x="1064607" y="2757000"/>
              <a:ext cx="368308" cy="205859"/>
            </a:xfrm>
            <a:prstGeom prst="roundRect">
              <a:avLst>
                <a:gd name="adj" fmla="val 50000"/>
              </a:avLst>
            </a:prstGeom>
            <a:solidFill>
              <a:srgbClr val="FF0000"/>
            </a:solid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 name="Rectangle 181"/>
            <p:cNvSpPr/>
            <p:nvPr/>
          </p:nvSpPr>
          <p:spPr>
            <a:xfrm>
              <a:off x="812582" y="2757000"/>
              <a:ext cx="103629" cy="205859"/>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 name="Rectangle 182"/>
            <p:cNvSpPr/>
            <p:nvPr/>
          </p:nvSpPr>
          <p:spPr>
            <a:xfrm>
              <a:off x="1581311" y="2757000"/>
              <a:ext cx="103629" cy="205859"/>
            </a:xfrm>
            <a:prstGeom prst="rect">
              <a:avLst/>
            </a:prstGeom>
            <a:solidFill>
              <a:schemeClr val="bg1">
                <a:lumMod val="50000"/>
                <a:lumOff val="50000"/>
              </a:schemeClr>
            </a:solid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 name="Rounded Rectangle 183"/>
            <p:cNvSpPr/>
            <p:nvPr/>
          </p:nvSpPr>
          <p:spPr>
            <a:xfrm>
              <a:off x="1833337" y="2501299"/>
              <a:ext cx="368308" cy="205859"/>
            </a:xfrm>
            <a:prstGeom prst="roundRect">
              <a:avLst>
                <a:gd name="adj" fmla="val 50000"/>
              </a:avLst>
            </a:prstGeom>
            <a:no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 name="Rounded Rectangle 184"/>
            <p:cNvSpPr/>
            <p:nvPr/>
          </p:nvSpPr>
          <p:spPr>
            <a:xfrm>
              <a:off x="1064607" y="2501299"/>
              <a:ext cx="368308" cy="205859"/>
            </a:xfrm>
            <a:prstGeom prst="roundRect">
              <a:avLst>
                <a:gd name="adj" fmla="val 50000"/>
              </a:avLst>
            </a:prstGeom>
            <a:solidFill>
              <a:srgbClr val="FF0000"/>
            </a:solid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 name="Rectangle 185"/>
            <p:cNvSpPr/>
            <p:nvPr/>
          </p:nvSpPr>
          <p:spPr>
            <a:xfrm>
              <a:off x="812582" y="2501299"/>
              <a:ext cx="103629" cy="205859"/>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 name="Rectangle 186"/>
            <p:cNvSpPr/>
            <p:nvPr/>
          </p:nvSpPr>
          <p:spPr>
            <a:xfrm>
              <a:off x="1581311" y="2501299"/>
              <a:ext cx="103629" cy="205859"/>
            </a:xfrm>
            <a:prstGeom prst="rect">
              <a:avLst/>
            </a:prstGeom>
            <a:solidFill>
              <a:schemeClr val="bg1">
                <a:lumMod val="50000"/>
                <a:lumOff val="50000"/>
              </a:schemeClr>
            </a:solid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Rounded Rectangle 187"/>
            <p:cNvSpPr/>
            <p:nvPr/>
          </p:nvSpPr>
          <p:spPr>
            <a:xfrm>
              <a:off x="1837340" y="2246963"/>
              <a:ext cx="368308" cy="205859"/>
            </a:xfrm>
            <a:prstGeom prst="roundRect">
              <a:avLst>
                <a:gd name="adj" fmla="val 50000"/>
              </a:avLst>
            </a:prstGeom>
            <a:solidFill>
              <a:srgbClr val="3366FF"/>
            </a:solid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Rounded Rectangle 188"/>
            <p:cNvSpPr/>
            <p:nvPr/>
          </p:nvSpPr>
          <p:spPr>
            <a:xfrm>
              <a:off x="1068610" y="2246963"/>
              <a:ext cx="368308" cy="205859"/>
            </a:xfrm>
            <a:prstGeom prst="roundRect">
              <a:avLst>
                <a:gd name="adj" fmla="val 50000"/>
              </a:avLst>
            </a:prstGeom>
            <a:solidFill>
              <a:srgbClr val="FF0000"/>
            </a:solid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Rectangle 189"/>
            <p:cNvSpPr/>
            <p:nvPr/>
          </p:nvSpPr>
          <p:spPr>
            <a:xfrm>
              <a:off x="816585" y="2246963"/>
              <a:ext cx="103629" cy="205859"/>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Rectangle 190"/>
            <p:cNvSpPr/>
            <p:nvPr/>
          </p:nvSpPr>
          <p:spPr>
            <a:xfrm>
              <a:off x="1585314" y="2246963"/>
              <a:ext cx="103629" cy="205859"/>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816585" y="1957488"/>
            <a:ext cx="3859994" cy="276999"/>
            <a:chOff x="816585" y="1957488"/>
            <a:chExt cx="3859994" cy="276999"/>
          </a:xfrm>
        </p:grpSpPr>
        <p:sp>
          <p:nvSpPr>
            <p:cNvPr id="133" name="TextBox 132"/>
            <p:cNvSpPr txBox="1"/>
            <p:nvPr/>
          </p:nvSpPr>
          <p:spPr>
            <a:xfrm>
              <a:off x="2374336" y="1957488"/>
              <a:ext cx="2302243" cy="276999"/>
            </a:xfrm>
            <a:prstGeom prst="rect">
              <a:avLst/>
            </a:prstGeom>
            <a:noFill/>
          </p:spPr>
          <p:txBody>
            <a:bodyPr wrap="square" rtlCol="0">
              <a:spAutoFit/>
            </a:bodyPr>
            <a:lstStyle/>
            <a:p>
              <a:r>
                <a:rPr lang="en-US" sz="1200" dirty="0" smtClean="0"/>
                <a:t>All negative reals, (–∞, 0)</a:t>
              </a:r>
              <a:endParaRPr lang="en-US" sz="1200" dirty="0"/>
            </a:p>
          </p:txBody>
        </p:sp>
        <p:sp>
          <p:nvSpPr>
            <p:cNvPr id="192" name="Rounded Rectangle 191"/>
            <p:cNvSpPr/>
            <p:nvPr/>
          </p:nvSpPr>
          <p:spPr>
            <a:xfrm>
              <a:off x="1837340" y="1993058"/>
              <a:ext cx="368308" cy="205859"/>
            </a:xfrm>
            <a:prstGeom prst="roundRect">
              <a:avLst>
                <a:gd name="adj" fmla="val 50000"/>
              </a:avLst>
            </a:prstGeom>
            <a:no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 name="Rounded Rectangle 192"/>
            <p:cNvSpPr/>
            <p:nvPr/>
          </p:nvSpPr>
          <p:spPr>
            <a:xfrm>
              <a:off x="1068610" y="1993058"/>
              <a:ext cx="368308" cy="205859"/>
            </a:xfrm>
            <a:prstGeom prst="roundRect">
              <a:avLst>
                <a:gd name="adj" fmla="val 50000"/>
              </a:avLst>
            </a:prstGeom>
            <a:solidFill>
              <a:srgbClr val="FF0000"/>
            </a:solid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 name="Rectangle 193"/>
            <p:cNvSpPr/>
            <p:nvPr/>
          </p:nvSpPr>
          <p:spPr>
            <a:xfrm>
              <a:off x="816585" y="1993058"/>
              <a:ext cx="103629" cy="205859"/>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Rectangle 194"/>
            <p:cNvSpPr/>
            <p:nvPr/>
          </p:nvSpPr>
          <p:spPr>
            <a:xfrm>
              <a:off x="1585314" y="1993058"/>
              <a:ext cx="103629" cy="205859"/>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816585" y="1702510"/>
            <a:ext cx="3859994" cy="276999"/>
            <a:chOff x="816585" y="1702510"/>
            <a:chExt cx="3859994" cy="276999"/>
          </a:xfrm>
        </p:grpSpPr>
        <p:sp>
          <p:nvSpPr>
            <p:cNvPr id="131" name="TextBox 130"/>
            <p:cNvSpPr txBox="1"/>
            <p:nvPr/>
          </p:nvSpPr>
          <p:spPr>
            <a:xfrm>
              <a:off x="2374336" y="1702510"/>
              <a:ext cx="2302243" cy="276999"/>
            </a:xfrm>
            <a:prstGeom prst="rect">
              <a:avLst/>
            </a:prstGeom>
            <a:noFill/>
          </p:spPr>
          <p:txBody>
            <a:bodyPr wrap="square" rtlCol="0">
              <a:spAutoFit/>
            </a:bodyPr>
            <a:lstStyle/>
            <a:p>
              <a:r>
                <a:rPr lang="en-US" sz="1200" dirty="0" smtClean="0"/>
                <a:t>All nonnegative reals, [0, ∞</a:t>
              </a:r>
              <a:r>
                <a:rPr lang="en-US" sz="1200" dirty="0"/>
                <a:t>)</a:t>
              </a:r>
              <a:r>
                <a:rPr lang="en-US" sz="1200" dirty="0" smtClean="0"/>
                <a:t> </a:t>
              </a:r>
              <a:endParaRPr lang="en-US" sz="1200" dirty="0"/>
            </a:p>
          </p:txBody>
        </p:sp>
        <p:sp>
          <p:nvSpPr>
            <p:cNvPr id="196" name="Rounded Rectangle 195"/>
            <p:cNvSpPr/>
            <p:nvPr/>
          </p:nvSpPr>
          <p:spPr>
            <a:xfrm>
              <a:off x="1837340" y="1738080"/>
              <a:ext cx="368308" cy="205859"/>
            </a:xfrm>
            <a:prstGeom prst="roundRect">
              <a:avLst>
                <a:gd name="adj" fmla="val 50000"/>
              </a:avLst>
            </a:prstGeom>
            <a:solidFill>
              <a:srgbClr val="3366FF"/>
            </a:solid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Rounded Rectangle 196"/>
            <p:cNvSpPr/>
            <p:nvPr/>
          </p:nvSpPr>
          <p:spPr>
            <a:xfrm>
              <a:off x="1068610" y="1738080"/>
              <a:ext cx="368308" cy="205859"/>
            </a:xfrm>
            <a:prstGeom prst="roundRect">
              <a:avLst>
                <a:gd name="adj" fmla="val 50000"/>
              </a:avLst>
            </a:prstGeom>
            <a:no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Rectangle 197"/>
            <p:cNvSpPr/>
            <p:nvPr/>
          </p:nvSpPr>
          <p:spPr>
            <a:xfrm>
              <a:off x="816585" y="1738080"/>
              <a:ext cx="103629" cy="205859"/>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 name="Rectangle 198"/>
            <p:cNvSpPr/>
            <p:nvPr/>
          </p:nvSpPr>
          <p:spPr>
            <a:xfrm>
              <a:off x="1585314" y="1738080"/>
              <a:ext cx="103629" cy="205859"/>
            </a:xfrm>
            <a:prstGeom prst="rect">
              <a:avLst/>
            </a:prstGeom>
            <a:solidFill>
              <a:schemeClr val="bg1">
                <a:lumMod val="50000"/>
                <a:lumOff val="50000"/>
              </a:schemeClr>
            </a:solid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816585" y="1448605"/>
            <a:ext cx="2408298" cy="276999"/>
            <a:chOff x="816585" y="1448605"/>
            <a:chExt cx="2408298" cy="276999"/>
          </a:xfrm>
        </p:grpSpPr>
        <p:sp>
          <p:nvSpPr>
            <p:cNvPr id="132" name="TextBox 131"/>
            <p:cNvSpPr txBox="1"/>
            <p:nvPr/>
          </p:nvSpPr>
          <p:spPr>
            <a:xfrm>
              <a:off x="2374337" y="1448605"/>
              <a:ext cx="850546" cy="276999"/>
            </a:xfrm>
            <a:prstGeom prst="rect">
              <a:avLst/>
            </a:prstGeom>
            <a:noFill/>
          </p:spPr>
          <p:txBody>
            <a:bodyPr wrap="square" rtlCol="0">
              <a:spAutoFit/>
            </a:bodyPr>
            <a:lstStyle/>
            <a:p>
              <a:r>
                <a:rPr lang="en-US" sz="1200" dirty="0" smtClean="0"/>
                <a:t>Zero, 0</a:t>
              </a:r>
              <a:endParaRPr lang="en-US" sz="1200" dirty="0"/>
            </a:p>
          </p:txBody>
        </p:sp>
        <p:sp>
          <p:nvSpPr>
            <p:cNvPr id="200" name="Rounded Rectangle 199"/>
            <p:cNvSpPr/>
            <p:nvPr/>
          </p:nvSpPr>
          <p:spPr>
            <a:xfrm>
              <a:off x="1837340" y="1484175"/>
              <a:ext cx="368308" cy="205859"/>
            </a:xfrm>
            <a:prstGeom prst="roundRect">
              <a:avLst>
                <a:gd name="adj" fmla="val 50000"/>
              </a:avLst>
            </a:prstGeom>
            <a:no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Rounded Rectangle 200"/>
            <p:cNvSpPr/>
            <p:nvPr/>
          </p:nvSpPr>
          <p:spPr>
            <a:xfrm>
              <a:off x="1068610" y="1484175"/>
              <a:ext cx="368308" cy="205859"/>
            </a:xfrm>
            <a:prstGeom prst="roundRect">
              <a:avLst>
                <a:gd name="adj" fmla="val 50000"/>
              </a:avLst>
            </a:prstGeom>
            <a:no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Rectangle 201"/>
            <p:cNvSpPr/>
            <p:nvPr/>
          </p:nvSpPr>
          <p:spPr>
            <a:xfrm>
              <a:off x="816585" y="1484175"/>
              <a:ext cx="103629" cy="205859"/>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Rectangle 202"/>
            <p:cNvSpPr/>
            <p:nvPr/>
          </p:nvSpPr>
          <p:spPr>
            <a:xfrm>
              <a:off x="1585314" y="1484175"/>
              <a:ext cx="103629" cy="205859"/>
            </a:xfrm>
            <a:prstGeom prst="rect">
              <a:avLst/>
            </a:prstGeom>
            <a:solidFill>
              <a:schemeClr val="bg1">
                <a:lumMod val="50000"/>
                <a:lumOff val="50000"/>
              </a:schemeClr>
            </a:solid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820588" y="1197088"/>
            <a:ext cx="3855991" cy="276999"/>
            <a:chOff x="820588" y="1197088"/>
            <a:chExt cx="3855991" cy="276999"/>
          </a:xfrm>
        </p:grpSpPr>
        <p:sp>
          <p:nvSpPr>
            <p:cNvPr id="130" name="TextBox 129"/>
            <p:cNvSpPr txBox="1"/>
            <p:nvPr/>
          </p:nvSpPr>
          <p:spPr>
            <a:xfrm>
              <a:off x="2374336" y="1197088"/>
              <a:ext cx="2302243" cy="276999"/>
            </a:xfrm>
            <a:prstGeom prst="rect">
              <a:avLst/>
            </a:prstGeom>
            <a:noFill/>
          </p:spPr>
          <p:txBody>
            <a:bodyPr wrap="square" rtlCol="0">
              <a:spAutoFit/>
            </a:bodyPr>
            <a:lstStyle/>
            <a:p>
              <a:r>
                <a:rPr lang="en-US" sz="1200" dirty="0" smtClean="0"/>
                <a:t>All positive reals (0, ∞)</a:t>
              </a:r>
              <a:endParaRPr lang="en-US" sz="1200" dirty="0"/>
            </a:p>
          </p:txBody>
        </p:sp>
        <p:sp>
          <p:nvSpPr>
            <p:cNvPr id="204" name="Rounded Rectangle 203"/>
            <p:cNvSpPr/>
            <p:nvPr/>
          </p:nvSpPr>
          <p:spPr>
            <a:xfrm>
              <a:off x="1841343" y="1232658"/>
              <a:ext cx="368308" cy="205859"/>
            </a:xfrm>
            <a:prstGeom prst="roundRect">
              <a:avLst>
                <a:gd name="adj" fmla="val 50000"/>
              </a:avLst>
            </a:prstGeom>
            <a:solidFill>
              <a:srgbClr val="3366FF"/>
            </a:solid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 name="Rounded Rectangle 204"/>
            <p:cNvSpPr/>
            <p:nvPr/>
          </p:nvSpPr>
          <p:spPr>
            <a:xfrm>
              <a:off x="1072613" y="1232658"/>
              <a:ext cx="368308" cy="205859"/>
            </a:xfrm>
            <a:prstGeom prst="roundRect">
              <a:avLst>
                <a:gd name="adj" fmla="val 50000"/>
              </a:avLst>
            </a:prstGeom>
            <a:no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Rectangle 205"/>
            <p:cNvSpPr/>
            <p:nvPr/>
          </p:nvSpPr>
          <p:spPr>
            <a:xfrm>
              <a:off x="820588" y="1232658"/>
              <a:ext cx="103629" cy="205859"/>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 name="Rectangle 206"/>
            <p:cNvSpPr/>
            <p:nvPr/>
          </p:nvSpPr>
          <p:spPr>
            <a:xfrm>
              <a:off x="1589317" y="1232658"/>
              <a:ext cx="103629" cy="205859"/>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820588" y="943182"/>
            <a:ext cx="3855991" cy="276999"/>
            <a:chOff x="820588" y="943182"/>
            <a:chExt cx="3855991" cy="276999"/>
          </a:xfrm>
        </p:grpSpPr>
        <p:sp>
          <p:nvSpPr>
            <p:cNvPr id="19" name="TextBox 18"/>
            <p:cNvSpPr txBox="1"/>
            <p:nvPr/>
          </p:nvSpPr>
          <p:spPr>
            <a:xfrm>
              <a:off x="2374336" y="943182"/>
              <a:ext cx="2302243" cy="276999"/>
            </a:xfrm>
            <a:prstGeom prst="rect">
              <a:avLst/>
            </a:prstGeom>
            <a:noFill/>
          </p:spPr>
          <p:txBody>
            <a:bodyPr wrap="square" rtlCol="0">
              <a:spAutoFit/>
            </a:bodyPr>
            <a:lstStyle/>
            <a:p>
              <a:r>
                <a:rPr lang="en-US" sz="1200" dirty="0" smtClean="0"/>
                <a:t>The empty set, { }</a:t>
              </a:r>
              <a:endParaRPr lang="en-US" sz="1200" dirty="0"/>
            </a:p>
          </p:txBody>
        </p:sp>
        <p:sp>
          <p:nvSpPr>
            <p:cNvPr id="208" name="Rounded Rectangle 207"/>
            <p:cNvSpPr/>
            <p:nvPr/>
          </p:nvSpPr>
          <p:spPr>
            <a:xfrm>
              <a:off x="1841343" y="978752"/>
              <a:ext cx="368308" cy="205859"/>
            </a:xfrm>
            <a:prstGeom prst="roundRect">
              <a:avLst>
                <a:gd name="adj" fmla="val 50000"/>
              </a:avLst>
            </a:prstGeom>
            <a:no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Rounded Rectangle 208"/>
            <p:cNvSpPr/>
            <p:nvPr/>
          </p:nvSpPr>
          <p:spPr>
            <a:xfrm>
              <a:off x="1072613" y="978752"/>
              <a:ext cx="368308" cy="205859"/>
            </a:xfrm>
            <a:prstGeom prst="roundRect">
              <a:avLst>
                <a:gd name="adj" fmla="val 50000"/>
              </a:avLst>
            </a:prstGeom>
            <a:no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Rectangle 209"/>
            <p:cNvSpPr/>
            <p:nvPr/>
          </p:nvSpPr>
          <p:spPr>
            <a:xfrm>
              <a:off x="820588" y="978752"/>
              <a:ext cx="103629" cy="205859"/>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Rectangle 210"/>
            <p:cNvSpPr/>
            <p:nvPr/>
          </p:nvSpPr>
          <p:spPr>
            <a:xfrm>
              <a:off x="1589317" y="978752"/>
              <a:ext cx="103629" cy="205859"/>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832206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 y="250768"/>
            <a:ext cx="8119908" cy="685800"/>
          </a:xfrm>
        </p:spPr>
        <p:txBody>
          <a:bodyPr/>
          <a:lstStyle/>
          <a:p>
            <a:r>
              <a:rPr lang="en-US" dirty="0" smtClean="0"/>
              <a:t>No more “Not a Number”</a:t>
            </a:r>
            <a:endParaRPr lang="en-US" dirty="0"/>
          </a:p>
        </p:txBody>
      </p:sp>
      <p:sp>
        <p:nvSpPr>
          <p:cNvPr id="3" name="TextBox 2"/>
          <p:cNvSpPr txBox="1"/>
          <p:nvPr/>
        </p:nvSpPr>
        <p:spPr>
          <a:xfrm>
            <a:off x="959132" y="1339734"/>
            <a:ext cx="4418622" cy="2862322"/>
          </a:xfrm>
          <a:prstGeom prst="rect">
            <a:avLst/>
          </a:prstGeom>
          <a:noFill/>
        </p:spPr>
        <p:txBody>
          <a:bodyPr wrap="square" rtlCol="0">
            <a:spAutoFit/>
          </a:bodyPr>
          <a:lstStyle/>
          <a:p>
            <a:pPr algn="r">
              <a:spcAft>
                <a:spcPts val="1800"/>
              </a:spcAft>
            </a:pPr>
            <a:r>
              <a:rPr lang="en-US" sz="2400" dirty="0" smtClean="0"/>
              <a:t>√–1 = empty set:</a:t>
            </a:r>
          </a:p>
          <a:p>
            <a:pPr algn="r">
              <a:spcAft>
                <a:spcPts val="1800"/>
              </a:spcAft>
            </a:pPr>
            <a:r>
              <a:rPr lang="en-US" sz="2400" dirty="0" smtClean="0"/>
              <a:t>0 / 0 = everything:</a:t>
            </a:r>
          </a:p>
          <a:p>
            <a:pPr algn="r">
              <a:spcAft>
                <a:spcPts val="1800"/>
              </a:spcAft>
            </a:pPr>
            <a:r>
              <a:rPr lang="en-US" sz="2400" dirty="0" smtClean="0"/>
              <a:t>∞ – ∞ = everything:</a:t>
            </a:r>
          </a:p>
          <a:p>
            <a:pPr algn="r">
              <a:spcAft>
                <a:spcPts val="1800"/>
              </a:spcAft>
            </a:pPr>
            <a:r>
              <a:rPr lang="en-US" sz="2400" dirty="0" smtClean="0"/>
              <a:t>1</a:t>
            </a:r>
            <a:r>
              <a:rPr lang="en-US" sz="2400" baseline="30000" dirty="0" smtClean="0"/>
              <a:t>∞</a:t>
            </a:r>
            <a:r>
              <a:rPr lang="en-US" sz="2400" dirty="0" smtClean="0"/>
              <a:t> = all nonnegatives, [0, ∞]:</a:t>
            </a:r>
          </a:p>
          <a:p>
            <a:pPr algn="r">
              <a:spcAft>
                <a:spcPts val="1800"/>
              </a:spcAft>
            </a:pPr>
            <a:r>
              <a:rPr lang="en-US" sz="2400" dirty="0" smtClean="0"/>
              <a:t>etc.</a:t>
            </a:r>
          </a:p>
        </p:txBody>
      </p:sp>
      <p:sp>
        <p:nvSpPr>
          <p:cNvPr id="4" name="TextBox 3"/>
          <p:cNvSpPr txBox="1"/>
          <p:nvPr/>
        </p:nvSpPr>
        <p:spPr>
          <a:xfrm>
            <a:off x="1025196" y="4437870"/>
            <a:ext cx="7093609" cy="400110"/>
          </a:xfrm>
          <a:prstGeom prst="rect">
            <a:avLst/>
          </a:prstGeom>
          <a:solidFill>
            <a:srgbClr val="BBD7F8"/>
          </a:solidFill>
        </p:spPr>
        <p:txBody>
          <a:bodyPr wrap="none" rtlCol="0">
            <a:spAutoFit/>
          </a:bodyPr>
          <a:lstStyle/>
          <a:p>
            <a:pPr algn="ctr"/>
            <a:r>
              <a:rPr lang="en-US" sz="2000" b="1" dirty="0" smtClean="0">
                <a:solidFill>
                  <a:srgbClr val="000000"/>
                </a:solidFill>
              </a:rPr>
              <a:t>Answers, as limit forms, are </a:t>
            </a:r>
            <a:r>
              <a:rPr lang="en-US" sz="2000" b="1" i="1" dirty="0" smtClean="0">
                <a:solidFill>
                  <a:srgbClr val="000000"/>
                </a:solidFill>
              </a:rPr>
              <a:t>sets</a:t>
            </a:r>
            <a:r>
              <a:rPr lang="en-US" sz="2000" b="1" dirty="0">
                <a:solidFill>
                  <a:srgbClr val="000000"/>
                </a:solidFill>
              </a:rPr>
              <a:t>.</a:t>
            </a:r>
            <a:r>
              <a:rPr lang="en-US" sz="2000" b="1" dirty="0" smtClean="0">
                <a:solidFill>
                  <a:srgbClr val="000000"/>
                </a:solidFill>
              </a:rPr>
              <a:t> We can express those!</a:t>
            </a:r>
            <a:endParaRPr lang="en-US" sz="2000" b="1" dirty="0">
              <a:solidFill>
                <a:srgbClr val="000000"/>
              </a:solidFill>
            </a:endParaRPr>
          </a:p>
        </p:txBody>
      </p:sp>
      <p:grpSp>
        <p:nvGrpSpPr>
          <p:cNvPr id="6" name="Group 5"/>
          <p:cNvGrpSpPr/>
          <p:nvPr/>
        </p:nvGrpSpPr>
        <p:grpSpPr>
          <a:xfrm>
            <a:off x="5555685" y="2082896"/>
            <a:ext cx="1383136" cy="216999"/>
            <a:chOff x="964850" y="2087007"/>
            <a:chExt cx="1852933" cy="290705"/>
          </a:xfrm>
        </p:grpSpPr>
        <p:sp>
          <p:nvSpPr>
            <p:cNvPr id="26" name="Rounded Rectangle 25"/>
            <p:cNvSpPr/>
            <p:nvPr/>
          </p:nvSpPr>
          <p:spPr>
            <a:xfrm>
              <a:off x="2326481" y="2093728"/>
              <a:ext cx="491302" cy="274606"/>
            </a:xfrm>
            <a:prstGeom prst="roundRect">
              <a:avLst>
                <a:gd name="adj" fmla="val 50000"/>
              </a:avLst>
            </a:prstGeom>
            <a:solidFill>
              <a:srgbClr val="3366FF"/>
            </a:solid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ounded Rectangle 26"/>
            <p:cNvSpPr/>
            <p:nvPr/>
          </p:nvSpPr>
          <p:spPr>
            <a:xfrm>
              <a:off x="1304811" y="2093728"/>
              <a:ext cx="491302" cy="274606"/>
            </a:xfrm>
            <a:prstGeom prst="roundRect">
              <a:avLst>
                <a:gd name="adj" fmla="val 50000"/>
              </a:avLst>
            </a:prstGeom>
            <a:solidFill>
              <a:srgbClr val="FF0000"/>
            </a:solid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964850" y="2087007"/>
              <a:ext cx="138235" cy="274606"/>
            </a:xfrm>
            <a:prstGeom prst="rect">
              <a:avLst/>
            </a:prstGeom>
            <a:solidFill>
              <a:schemeClr val="bg1">
                <a:lumMod val="50000"/>
                <a:lumOff val="50000"/>
              </a:schemeClr>
            </a:solid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1990294" y="2103106"/>
              <a:ext cx="138235" cy="274606"/>
            </a:xfrm>
            <a:prstGeom prst="rect">
              <a:avLst/>
            </a:prstGeom>
            <a:solidFill>
              <a:schemeClr val="bg1">
                <a:lumMod val="50000"/>
                <a:lumOff val="50000"/>
              </a:schemeClr>
            </a:solid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5552232" y="1488428"/>
            <a:ext cx="1383136" cy="216999"/>
            <a:chOff x="5552232" y="1488428"/>
            <a:chExt cx="1383136" cy="216999"/>
          </a:xfrm>
        </p:grpSpPr>
        <p:sp>
          <p:nvSpPr>
            <p:cNvPr id="32" name="Rounded Rectangle 31"/>
            <p:cNvSpPr/>
            <p:nvPr/>
          </p:nvSpPr>
          <p:spPr>
            <a:xfrm>
              <a:off x="6568632" y="1493445"/>
              <a:ext cx="366736" cy="204982"/>
            </a:xfrm>
            <a:prstGeom prst="roundRect">
              <a:avLst>
                <a:gd name="adj" fmla="val 50000"/>
              </a:avLst>
            </a:prstGeom>
            <a:no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ounded Rectangle 32"/>
            <p:cNvSpPr/>
            <p:nvPr/>
          </p:nvSpPr>
          <p:spPr>
            <a:xfrm>
              <a:off x="5805998" y="1493445"/>
              <a:ext cx="366736" cy="204982"/>
            </a:xfrm>
            <a:prstGeom prst="roundRect">
              <a:avLst>
                <a:gd name="adj" fmla="val 50000"/>
              </a:avLst>
            </a:prstGeom>
            <a:no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5552232" y="1488428"/>
              <a:ext cx="103187" cy="204982"/>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6317683" y="1500445"/>
              <a:ext cx="103187" cy="204982"/>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5539672" y="2677364"/>
            <a:ext cx="1383136" cy="216999"/>
            <a:chOff x="964850" y="2087007"/>
            <a:chExt cx="1852933" cy="290705"/>
          </a:xfrm>
        </p:grpSpPr>
        <p:sp>
          <p:nvSpPr>
            <p:cNvPr id="37" name="Rounded Rectangle 36"/>
            <p:cNvSpPr/>
            <p:nvPr/>
          </p:nvSpPr>
          <p:spPr>
            <a:xfrm>
              <a:off x="2326481" y="2093728"/>
              <a:ext cx="491302" cy="274606"/>
            </a:xfrm>
            <a:prstGeom prst="roundRect">
              <a:avLst>
                <a:gd name="adj" fmla="val 50000"/>
              </a:avLst>
            </a:prstGeom>
            <a:solidFill>
              <a:srgbClr val="3366FF"/>
            </a:solid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ounded Rectangle 37"/>
            <p:cNvSpPr/>
            <p:nvPr/>
          </p:nvSpPr>
          <p:spPr>
            <a:xfrm>
              <a:off x="1304811" y="2093728"/>
              <a:ext cx="491302" cy="274606"/>
            </a:xfrm>
            <a:prstGeom prst="roundRect">
              <a:avLst>
                <a:gd name="adj" fmla="val 50000"/>
              </a:avLst>
            </a:prstGeom>
            <a:solidFill>
              <a:srgbClr val="FF0000"/>
            </a:solid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964850" y="2087007"/>
              <a:ext cx="138235" cy="274606"/>
            </a:xfrm>
            <a:prstGeom prst="rect">
              <a:avLst/>
            </a:prstGeom>
            <a:solidFill>
              <a:schemeClr val="bg1">
                <a:lumMod val="50000"/>
                <a:lumOff val="50000"/>
              </a:schemeClr>
            </a:solid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1990294" y="2103106"/>
              <a:ext cx="138235" cy="274606"/>
            </a:xfrm>
            <a:prstGeom prst="rect">
              <a:avLst/>
            </a:prstGeom>
            <a:solidFill>
              <a:schemeClr val="bg1">
                <a:lumMod val="50000"/>
                <a:lumOff val="50000"/>
              </a:schemeClr>
            </a:solid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5550586" y="3271831"/>
            <a:ext cx="1383136" cy="216999"/>
            <a:chOff x="5550586" y="3271831"/>
            <a:chExt cx="1383136" cy="216999"/>
          </a:xfrm>
        </p:grpSpPr>
        <p:sp>
          <p:nvSpPr>
            <p:cNvPr id="42" name="Rounded Rectangle 41"/>
            <p:cNvSpPr/>
            <p:nvPr/>
          </p:nvSpPr>
          <p:spPr>
            <a:xfrm>
              <a:off x="6566986" y="3276848"/>
              <a:ext cx="366736" cy="204982"/>
            </a:xfrm>
            <a:prstGeom prst="roundRect">
              <a:avLst>
                <a:gd name="adj" fmla="val 50000"/>
              </a:avLst>
            </a:prstGeom>
            <a:solidFill>
              <a:srgbClr val="3366FF"/>
            </a:solid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ounded Rectangle 42"/>
            <p:cNvSpPr/>
            <p:nvPr/>
          </p:nvSpPr>
          <p:spPr>
            <a:xfrm>
              <a:off x="5804352" y="3276848"/>
              <a:ext cx="366736" cy="204982"/>
            </a:xfrm>
            <a:prstGeom prst="roundRect">
              <a:avLst>
                <a:gd name="adj" fmla="val 50000"/>
              </a:avLst>
            </a:prstGeom>
            <a:no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5550586" y="3271831"/>
              <a:ext cx="103187" cy="204982"/>
            </a:xfrm>
            <a:prstGeom prst="rect">
              <a:avLst/>
            </a:prstGeom>
            <a:solidFill>
              <a:schemeClr val="bg1">
                <a:lumMod val="50000"/>
                <a:lumOff val="50000"/>
              </a:schemeClr>
            </a:solid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6316037" y="3283848"/>
              <a:ext cx="103187" cy="204982"/>
            </a:xfrm>
            <a:prstGeom prst="rect">
              <a:avLst/>
            </a:prstGeom>
            <a:solidFill>
              <a:schemeClr val="bg1">
                <a:lumMod val="50000"/>
                <a:lumOff val="50000"/>
              </a:schemeClr>
            </a:solid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8748360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081" y="250768"/>
            <a:ext cx="8151835" cy="685800"/>
          </a:xfrm>
        </p:spPr>
        <p:txBody>
          <a:bodyPr/>
          <a:lstStyle/>
          <a:p>
            <a:r>
              <a:rPr lang="en-US" sz="4000" dirty="0" smtClean="0"/>
              <a:t>Op tables need only be 4x4</a:t>
            </a:r>
            <a:endParaRPr lang="en-US" sz="4000" dirty="0"/>
          </a:p>
        </p:txBody>
      </p:sp>
      <p:sp>
        <p:nvSpPr>
          <p:cNvPr id="100" name="Rounded Rectangle 99"/>
          <p:cNvSpPr/>
          <p:nvPr/>
        </p:nvSpPr>
        <p:spPr>
          <a:xfrm>
            <a:off x="5462850" y="1365634"/>
            <a:ext cx="182640" cy="102084"/>
          </a:xfrm>
          <a:prstGeom prst="roundRect">
            <a:avLst>
              <a:gd name="adj" fmla="val 50000"/>
            </a:avLst>
          </a:prstGeom>
          <a:no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ounded Rectangle 109"/>
          <p:cNvSpPr/>
          <p:nvPr/>
        </p:nvSpPr>
        <p:spPr>
          <a:xfrm>
            <a:off x="5084369" y="1365634"/>
            <a:ext cx="182640" cy="102084"/>
          </a:xfrm>
          <a:prstGeom prst="roundRect">
            <a:avLst>
              <a:gd name="adj" fmla="val 50000"/>
            </a:avLst>
          </a:prstGeom>
          <a:no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Rounded Rectangle 155"/>
          <p:cNvSpPr/>
          <p:nvPr/>
        </p:nvSpPr>
        <p:spPr>
          <a:xfrm>
            <a:off x="4380329" y="1913411"/>
            <a:ext cx="182640" cy="102084"/>
          </a:xfrm>
          <a:prstGeom prst="roundRect">
            <a:avLst>
              <a:gd name="adj" fmla="val 50000"/>
            </a:avLst>
          </a:prstGeom>
          <a:no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Rounded Rectangle 157"/>
          <p:cNvSpPr/>
          <p:nvPr/>
        </p:nvSpPr>
        <p:spPr>
          <a:xfrm>
            <a:off x="3993418" y="1913411"/>
            <a:ext cx="182640" cy="102084"/>
          </a:xfrm>
          <a:prstGeom prst="roundRect">
            <a:avLst>
              <a:gd name="adj" fmla="val 50000"/>
            </a:avLst>
          </a:prstGeom>
          <a:no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Rounded Rectangle 159"/>
          <p:cNvSpPr/>
          <p:nvPr/>
        </p:nvSpPr>
        <p:spPr>
          <a:xfrm>
            <a:off x="3993418" y="2560129"/>
            <a:ext cx="182640" cy="102084"/>
          </a:xfrm>
          <a:prstGeom prst="roundRect">
            <a:avLst>
              <a:gd name="adj" fmla="val 50000"/>
            </a:avLst>
          </a:prstGeom>
          <a:solidFill>
            <a:srgbClr val="FF0000"/>
          </a:solid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Rounded Rectangle 161"/>
          <p:cNvSpPr/>
          <p:nvPr/>
        </p:nvSpPr>
        <p:spPr>
          <a:xfrm>
            <a:off x="4380329" y="2560129"/>
            <a:ext cx="182640" cy="102084"/>
          </a:xfrm>
          <a:prstGeom prst="roundRect">
            <a:avLst>
              <a:gd name="adj" fmla="val 50000"/>
            </a:avLst>
          </a:prstGeom>
          <a:no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Rounded Rectangle 165"/>
          <p:cNvSpPr/>
          <p:nvPr/>
        </p:nvSpPr>
        <p:spPr>
          <a:xfrm>
            <a:off x="4380329" y="3210259"/>
            <a:ext cx="182640" cy="102084"/>
          </a:xfrm>
          <a:prstGeom prst="roundRect">
            <a:avLst>
              <a:gd name="adj" fmla="val 50000"/>
            </a:avLst>
          </a:prstGeom>
          <a:no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Rounded Rectangle 166"/>
          <p:cNvSpPr/>
          <p:nvPr/>
        </p:nvSpPr>
        <p:spPr>
          <a:xfrm>
            <a:off x="3993418" y="3210259"/>
            <a:ext cx="182640" cy="102084"/>
          </a:xfrm>
          <a:prstGeom prst="roundRect">
            <a:avLst>
              <a:gd name="adj" fmla="val 50000"/>
            </a:avLst>
          </a:prstGeom>
          <a:no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Rounded Rectangle 169"/>
          <p:cNvSpPr/>
          <p:nvPr/>
        </p:nvSpPr>
        <p:spPr>
          <a:xfrm>
            <a:off x="4379442" y="3835655"/>
            <a:ext cx="183527" cy="102580"/>
          </a:xfrm>
          <a:prstGeom prst="roundRect">
            <a:avLst>
              <a:gd name="adj" fmla="val 50000"/>
            </a:avLst>
          </a:prstGeom>
          <a:solidFill>
            <a:srgbClr val="3366FF"/>
          </a:solid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Rounded Rectangle 171"/>
          <p:cNvSpPr/>
          <p:nvPr/>
        </p:nvSpPr>
        <p:spPr>
          <a:xfrm>
            <a:off x="3992826" y="3835655"/>
            <a:ext cx="183527" cy="102580"/>
          </a:xfrm>
          <a:prstGeom prst="roundRect">
            <a:avLst>
              <a:gd name="adj" fmla="val 50000"/>
            </a:avLst>
          </a:prstGeom>
          <a:no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4762388" y="1261463"/>
            <a:ext cx="0" cy="293903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4" name="Straight Connector 173"/>
          <p:cNvCxnSpPr/>
          <p:nvPr/>
        </p:nvCxnSpPr>
        <p:spPr>
          <a:xfrm>
            <a:off x="5807199" y="1261463"/>
            <a:ext cx="0" cy="293903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5" name="Straight Connector 174"/>
          <p:cNvCxnSpPr/>
          <p:nvPr/>
        </p:nvCxnSpPr>
        <p:spPr>
          <a:xfrm>
            <a:off x="6852010" y="1261463"/>
            <a:ext cx="0" cy="293903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6" name="Straight Connector 175"/>
          <p:cNvCxnSpPr/>
          <p:nvPr/>
        </p:nvCxnSpPr>
        <p:spPr>
          <a:xfrm>
            <a:off x="7896821" y="1261463"/>
            <a:ext cx="0" cy="293903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7" name="Straight Connector 176"/>
          <p:cNvCxnSpPr/>
          <p:nvPr/>
        </p:nvCxnSpPr>
        <p:spPr>
          <a:xfrm>
            <a:off x="8941632" y="1261463"/>
            <a:ext cx="0" cy="293903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8" name="Straight Connector 177"/>
          <p:cNvCxnSpPr/>
          <p:nvPr/>
        </p:nvCxnSpPr>
        <p:spPr>
          <a:xfrm rot="5400000">
            <a:off x="6340629" y="-925773"/>
            <a:ext cx="0" cy="5202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9" name="Straight Connector 178"/>
          <p:cNvCxnSpPr/>
          <p:nvPr/>
        </p:nvCxnSpPr>
        <p:spPr>
          <a:xfrm rot="5400000">
            <a:off x="6340629" y="-294456"/>
            <a:ext cx="0" cy="5202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0" name="Straight Connector 179"/>
          <p:cNvCxnSpPr/>
          <p:nvPr/>
        </p:nvCxnSpPr>
        <p:spPr>
          <a:xfrm rot="5400000">
            <a:off x="6340629" y="336861"/>
            <a:ext cx="0" cy="5202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1" name="Straight Connector 180"/>
          <p:cNvCxnSpPr/>
          <p:nvPr/>
        </p:nvCxnSpPr>
        <p:spPr>
          <a:xfrm rot="5400000">
            <a:off x="6340629" y="968178"/>
            <a:ext cx="0" cy="5202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2" name="Straight Connector 181"/>
          <p:cNvCxnSpPr/>
          <p:nvPr/>
        </p:nvCxnSpPr>
        <p:spPr>
          <a:xfrm rot="5400000">
            <a:off x="6340629" y="1599495"/>
            <a:ext cx="0" cy="5202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4023655" y="1047344"/>
            <a:ext cx="359473" cy="738664"/>
          </a:xfrm>
          <a:prstGeom prst="rect">
            <a:avLst/>
          </a:prstGeom>
          <a:noFill/>
        </p:spPr>
        <p:txBody>
          <a:bodyPr wrap="none" lIns="0" tIns="0" rIns="0" bIns="0" rtlCol="0">
            <a:spAutoFit/>
          </a:bodyPr>
          <a:lstStyle/>
          <a:p>
            <a:r>
              <a:rPr lang="en-US" sz="4800" dirty="0" smtClean="0"/>
              <a:t>+</a:t>
            </a:r>
            <a:endParaRPr lang="en-US" sz="4800" dirty="0"/>
          </a:p>
        </p:txBody>
      </p:sp>
      <p:sp>
        <p:nvSpPr>
          <p:cNvPr id="185" name="Rounded Rectangle 184"/>
          <p:cNvSpPr/>
          <p:nvPr/>
        </p:nvSpPr>
        <p:spPr>
          <a:xfrm>
            <a:off x="5462850" y="1913411"/>
            <a:ext cx="182640" cy="102084"/>
          </a:xfrm>
          <a:prstGeom prst="roundRect">
            <a:avLst>
              <a:gd name="adj" fmla="val 50000"/>
            </a:avLst>
          </a:prstGeom>
          <a:solidFill>
            <a:srgbClr val="3366FF"/>
          </a:solidFill>
          <a:ln>
            <a:solidFill>
              <a:srgbClr val="3366FF"/>
            </a:solidFill>
          </a:ln>
          <a:effectLst>
            <a:glow rad="101600">
              <a:schemeClr val="bg1">
                <a:lumMod val="50000"/>
                <a:lumOff val="50000"/>
                <a:alpha val="75000"/>
              </a:schemeClr>
            </a:glow>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 name="Rounded Rectangle 185"/>
          <p:cNvSpPr/>
          <p:nvPr/>
        </p:nvSpPr>
        <p:spPr>
          <a:xfrm>
            <a:off x="5078625" y="1913411"/>
            <a:ext cx="182640" cy="102084"/>
          </a:xfrm>
          <a:prstGeom prst="roundRect">
            <a:avLst>
              <a:gd name="adj" fmla="val 50000"/>
            </a:avLst>
          </a:prstGeom>
          <a:solidFill>
            <a:srgbClr val="FF0000"/>
          </a:solidFill>
          <a:ln>
            <a:solidFill>
              <a:srgbClr val="FF0000"/>
            </a:solidFill>
          </a:ln>
          <a:effectLst>
            <a:glow rad="101600">
              <a:schemeClr val="bg1">
                <a:lumMod val="50000"/>
                <a:lumOff val="50000"/>
                <a:alpha val="75000"/>
              </a:schemeClr>
            </a:glow>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Rounded Rectangle 209"/>
          <p:cNvSpPr/>
          <p:nvPr/>
        </p:nvSpPr>
        <p:spPr>
          <a:xfrm>
            <a:off x="5462850" y="2560129"/>
            <a:ext cx="182640" cy="102084"/>
          </a:xfrm>
          <a:prstGeom prst="roundRect">
            <a:avLst>
              <a:gd name="adj" fmla="val 50000"/>
            </a:avLst>
          </a:prstGeom>
          <a:no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 name="Rounded Rectangle 211"/>
          <p:cNvSpPr/>
          <p:nvPr/>
        </p:nvSpPr>
        <p:spPr>
          <a:xfrm>
            <a:off x="5078625" y="2560129"/>
            <a:ext cx="182640" cy="102084"/>
          </a:xfrm>
          <a:prstGeom prst="roundRect">
            <a:avLst>
              <a:gd name="adj" fmla="val 50000"/>
            </a:avLst>
          </a:prstGeom>
          <a:no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Rounded Rectangle 214"/>
          <p:cNvSpPr/>
          <p:nvPr/>
        </p:nvSpPr>
        <p:spPr>
          <a:xfrm>
            <a:off x="5462850" y="3210259"/>
            <a:ext cx="182640" cy="102084"/>
          </a:xfrm>
          <a:prstGeom prst="roundRect">
            <a:avLst>
              <a:gd name="adj" fmla="val 50000"/>
            </a:avLst>
          </a:prstGeom>
          <a:no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 name="Rounded Rectangle 216"/>
          <p:cNvSpPr/>
          <p:nvPr/>
        </p:nvSpPr>
        <p:spPr>
          <a:xfrm>
            <a:off x="5078625" y="3210259"/>
            <a:ext cx="182640" cy="102084"/>
          </a:xfrm>
          <a:prstGeom prst="roundRect">
            <a:avLst>
              <a:gd name="adj" fmla="val 50000"/>
            </a:avLst>
          </a:prstGeom>
          <a:no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Rounded Rectangle 219"/>
          <p:cNvSpPr/>
          <p:nvPr/>
        </p:nvSpPr>
        <p:spPr>
          <a:xfrm>
            <a:off x="5462850" y="3835903"/>
            <a:ext cx="182640" cy="102084"/>
          </a:xfrm>
          <a:prstGeom prst="roundRect">
            <a:avLst>
              <a:gd name="adj" fmla="val 50000"/>
            </a:avLst>
          </a:prstGeom>
          <a:no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 name="Rounded Rectangle 220"/>
          <p:cNvSpPr/>
          <p:nvPr/>
        </p:nvSpPr>
        <p:spPr>
          <a:xfrm>
            <a:off x="5320552" y="3835903"/>
            <a:ext cx="101016" cy="102084"/>
          </a:xfrm>
          <a:prstGeom prst="roundRect">
            <a:avLst>
              <a:gd name="adj" fmla="val 50000"/>
            </a:avLst>
          </a:prstGeom>
          <a:noFill/>
          <a:ln>
            <a:solidFill>
              <a:schemeClr val="bg1">
                <a:lumMod val="50000"/>
                <a:lumOff val="50000"/>
              </a:schemeClr>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 name="Rounded Rectangle 221"/>
          <p:cNvSpPr/>
          <p:nvPr/>
        </p:nvSpPr>
        <p:spPr>
          <a:xfrm>
            <a:off x="5084369" y="3835903"/>
            <a:ext cx="182640" cy="102084"/>
          </a:xfrm>
          <a:prstGeom prst="roundRect">
            <a:avLst>
              <a:gd name="adj" fmla="val 50000"/>
            </a:avLst>
          </a:prstGeom>
          <a:no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5078440" y="4320589"/>
            <a:ext cx="3320373" cy="646331"/>
          </a:xfrm>
          <a:prstGeom prst="rect">
            <a:avLst/>
          </a:prstGeom>
          <a:noFill/>
        </p:spPr>
        <p:txBody>
          <a:bodyPr wrap="square" rtlCol="0">
            <a:spAutoFit/>
          </a:bodyPr>
          <a:lstStyle/>
          <a:p>
            <a:pPr algn="ctr"/>
            <a:r>
              <a:rPr lang="en-US" dirty="0"/>
              <a:t>N</a:t>
            </a:r>
            <a:r>
              <a:rPr lang="en-US" dirty="0" smtClean="0"/>
              <a:t>ote that three entries “blur”, indicating </a:t>
            </a:r>
            <a:r>
              <a:rPr lang="en-US" i="1" dirty="0" smtClean="0"/>
              <a:t>information loss.</a:t>
            </a:r>
            <a:endParaRPr lang="en-US" dirty="0"/>
          </a:p>
        </p:txBody>
      </p:sp>
      <p:cxnSp>
        <p:nvCxnSpPr>
          <p:cNvPr id="273" name="Straight Connector 272"/>
          <p:cNvCxnSpPr/>
          <p:nvPr/>
        </p:nvCxnSpPr>
        <p:spPr>
          <a:xfrm flipH="1">
            <a:off x="330300" y="3146042"/>
            <a:ext cx="196768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238281" y="994947"/>
            <a:ext cx="2706500" cy="1200329"/>
          </a:xfrm>
          <a:prstGeom prst="rect">
            <a:avLst/>
          </a:prstGeom>
          <a:solidFill>
            <a:schemeClr val="tx2"/>
          </a:solidFill>
        </p:spPr>
        <p:txBody>
          <a:bodyPr wrap="square" rtlCol="0">
            <a:spAutoFit/>
          </a:bodyPr>
          <a:lstStyle/>
          <a:p>
            <a:pPr algn="ctr"/>
            <a:r>
              <a:rPr lang="en-US" dirty="0" smtClean="0">
                <a:solidFill>
                  <a:srgbClr val="000000"/>
                </a:solidFill>
              </a:rPr>
              <a:t>For any SORN, do table look-up for pairwise bits that are set, and find the union with a bitwise OR.</a:t>
            </a:r>
            <a:endParaRPr lang="en-US" dirty="0">
              <a:solidFill>
                <a:srgbClr val="000000"/>
              </a:solidFill>
            </a:endParaRPr>
          </a:p>
        </p:txBody>
      </p:sp>
      <p:sp>
        <p:nvSpPr>
          <p:cNvPr id="272" name="TextBox 271"/>
          <p:cNvSpPr txBox="1"/>
          <p:nvPr/>
        </p:nvSpPr>
        <p:spPr>
          <a:xfrm>
            <a:off x="330300" y="2583206"/>
            <a:ext cx="329517" cy="677108"/>
          </a:xfrm>
          <a:prstGeom prst="rect">
            <a:avLst/>
          </a:prstGeom>
          <a:noFill/>
        </p:spPr>
        <p:txBody>
          <a:bodyPr wrap="none" lIns="0" tIns="0" rIns="0" bIns="0" rtlCol="0">
            <a:spAutoFit/>
          </a:bodyPr>
          <a:lstStyle/>
          <a:p>
            <a:r>
              <a:rPr lang="en-US" sz="4400" dirty="0" smtClean="0"/>
              <a:t>+</a:t>
            </a:r>
            <a:endParaRPr lang="en-US" sz="4400" dirty="0"/>
          </a:p>
        </p:txBody>
      </p:sp>
      <p:grpSp>
        <p:nvGrpSpPr>
          <p:cNvPr id="262" name="Group 261"/>
          <p:cNvGrpSpPr/>
          <p:nvPr/>
        </p:nvGrpSpPr>
        <p:grpSpPr>
          <a:xfrm>
            <a:off x="806614" y="2352251"/>
            <a:ext cx="1383136" cy="216999"/>
            <a:chOff x="964850" y="2087007"/>
            <a:chExt cx="1852933" cy="290705"/>
          </a:xfrm>
        </p:grpSpPr>
        <p:sp>
          <p:nvSpPr>
            <p:cNvPr id="263" name="Rounded Rectangle 262"/>
            <p:cNvSpPr/>
            <p:nvPr/>
          </p:nvSpPr>
          <p:spPr>
            <a:xfrm>
              <a:off x="2326481" y="2093728"/>
              <a:ext cx="491302" cy="274606"/>
            </a:xfrm>
            <a:prstGeom prst="roundRect">
              <a:avLst>
                <a:gd name="adj" fmla="val 50000"/>
              </a:avLst>
            </a:prstGeom>
            <a:solidFill>
              <a:srgbClr val="3366FF"/>
            </a:solid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4" name="Rounded Rectangle 263"/>
            <p:cNvSpPr/>
            <p:nvPr/>
          </p:nvSpPr>
          <p:spPr>
            <a:xfrm>
              <a:off x="1304811" y="2093728"/>
              <a:ext cx="491302" cy="274606"/>
            </a:xfrm>
            <a:prstGeom prst="roundRect">
              <a:avLst>
                <a:gd name="adj" fmla="val 50000"/>
              </a:avLst>
            </a:prstGeom>
            <a:solidFill>
              <a:srgbClr val="FF0000"/>
            </a:solid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8" name="Rectangle 267"/>
            <p:cNvSpPr/>
            <p:nvPr/>
          </p:nvSpPr>
          <p:spPr>
            <a:xfrm>
              <a:off x="964850" y="2087007"/>
              <a:ext cx="138235" cy="274606"/>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9" name="Rectangle 268"/>
            <p:cNvSpPr/>
            <p:nvPr/>
          </p:nvSpPr>
          <p:spPr>
            <a:xfrm>
              <a:off x="1990294" y="2103106"/>
              <a:ext cx="138235" cy="274606"/>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70" name="Group 269"/>
          <p:cNvGrpSpPr/>
          <p:nvPr/>
        </p:nvGrpSpPr>
        <p:grpSpPr>
          <a:xfrm>
            <a:off x="802728" y="2893450"/>
            <a:ext cx="1383136" cy="216999"/>
            <a:chOff x="964850" y="2087007"/>
            <a:chExt cx="1852933" cy="290705"/>
          </a:xfrm>
        </p:grpSpPr>
        <p:sp>
          <p:nvSpPr>
            <p:cNvPr id="271" name="Rounded Rectangle 270"/>
            <p:cNvSpPr/>
            <p:nvPr/>
          </p:nvSpPr>
          <p:spPr>
            <a:xfrm>
              <a:off x="2326481" y="2093728"/>
              <a:ext cx="491302" cy="274606"/>
            </a:xfrm>
            <a:prstGeom prst="roundRect">
              <a:avLst>
                <a:gd name="adj" fmla="val 50000"/>
              </a:avLst>
            </a:prstGeom>
            <a:no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1" name="Rounded Rectangle 290"/>
            <p:cNvSpPr/>
            <p:nvPr/>
          </p:nvSpPr>
          <p:spPr>
            <a:xfrm>
              <a:off x="1304811" y="2093728"/>
              <a:ext cx="491302" cy="274606"/>
            </a:xfrm>
            <a:prstGeom prst="roundRect">
              <a:avLst>
                <a:gd name="adj" fmla="val 50000"/>
              </a:avLst>
            </a:prstGeom>
            <a:solidFill>
              <a:srgbClr val="FF0000"/>
            </a:solid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2" name="Rectangle 291"/>
            <p:cNvSpPr/>
            <p:nvPr/>
          </p:nvSpPr>
          <p:spPr>
            <a:xfrm>
              <a:off x="964850" y="2087007"/>
              <a:ext cx="138235" cy="274606"/>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3" name="Rectangle 292"/>
            <p:cNvSpPr/>
            <p:nvPr/>
          </p:nvSpPr>
          <p:spPr>
            <a:xfrm>
              <a:off x="1990294" y="2103106"/>
              <a:ext cx="138235" cy="274606"/>
            </a:xfrm>
            <a:prstGeom prst="rect">
              <a:avLst/>
            </a:prstGeom>
            <a:solidFill>
              <a:schemeClr val="bg1">
                <a:lumMod val="50000"/>
                <a:lumOff val="50000"/>
              </a:schemeClr>
            </a:solid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330300" y="4288816"/>
            <a:ext cx="3319274" cy="631920"/>
            <a:chOff x="330300" y="4288816"/>
            <a:chExt cx="3319274" cy="631920"/>
          </a:xfrm>
        </p:grpSpPr>
        <p:sp>
          <p:nvSpPr>
            <p:cNvPr id="295" name="TextBox 294"/>
            <p:cNvSpPr txBox="1"/>
            <p:nvPr/>
          </p:nvSpPr>
          <p:spPr>
            <a:xfrm flipH="1">
              <a:off x="2449330" y="4288816"/>
              <a:ext cx="1200244" cy="615553"/>
            </a:xfrm>
            <a:prstGeom prst="rect">
              <a:avLst/>
            </a:prstGeom>
            <a:noFill/>
          </p:spPr>
          <p:txBody>
            <a:bodyPr wrap="square" lIns="0" tIns="0" rIns="0" bIns="0" rtlCol="0">
              <a:spAutoFit/>
            </a:bodyPr>
            <a:lstStyle/>
            <a:p>
              <a:r>
                <a:rPr lang="en-US" sz="2000" dirty="0" smtClean="0"/>
                <a:t>parallel OR</a:t>
              </a:r>
              <a:endParaRPr lang="en-US" sz="2000" dirty="0"/>
            </a:p>
          </p:txBody>
        </p:sp>
        <p:cxnSp>
          <p:nvCxnSpPr>
            <p:cNvPr id="290" name="Straight Connector 289"/>
            <p:cNvCxnSpPr/>
            <p:nvPr/>
          </p:nvCxnSpPr>
          <p:spPr>
            <a:xfrm flipH="1">
              <a:off x="330300" y="4360994"/>
              <a:ext cx="196768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4" name="Down Arrow 23"/>
            <p:cNvSpPr/>
            <p:nvPr/>
          </p:nvSpPr>
          <p:spPr>
            <a:xfrm>
              <a:off x="758393" y="4439215"/>
              <a:ext cx="202031" cy="180083"/>
            </a:xfrm>
            <a:prstGeom prst="downArrow">
              <a:avLst/>
            </a:prstGeom>
            <a:solidFill>
              <a:srgbClr val="B5FF6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0" name="Down Arrow 299"/>
            <p:cNvSpPr/>
            <p:nvPr/>
          </p:nvSpPr>
          <p:spPr>
            <a:xfrm>
              <a:off x="1143062" y="4440422"/>
              <a:ext cx="202031" cy="180083"/>
            </a:xfrm>
            <a:prstGeom prst="downArrow">
              <a:avLst/>
            </a:prstGeom>
            <a:solidFill>
              <a:srgbClr val="B5FF6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1" name="Down Arrow 300"/>
            <p:cNvSpPr/>
            <p:nvPr/>
          </p:nvSpPr>
          <p:spPr>
            <a:xfrm>
              <a:off x="1527731" y="4441629"/>
              <a:ext cx="202031" cy="180083"/>
            </a:xfrm>
            <a:prstGeom prst="downArrow">
              <a:avLst/>
            </a:prstGeom>
            <a:solidFill>
              <a:srgbClr val="B5FF6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2" name="Down Arrow 301"/>
            <p:cNvSpPr/>
            <p:nvPr/>
          </p:nvSpPr>
          <p:spPr>
            <a:xfrm>
              <a:off x="1912400" y="4442836"/>
              <a:ext cx="202031" cy="180083"/>
            </a:xfrm>
            <a:prstGeom prst="downArrow">
              <a:avLst/>
            </a:prstGeom>
            <a:solidFill>
              <a:srgbClr val="B5FF6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3" name="Rounded Rectangle 302"/>
            <p:cNvSpPr/>
            <p:nvPr/>
          </p:nvSpPr>
          <p:spPr>
            <a:xfrm>
              <a:off x="1809431" y="4708754"/>
              <a:ext cx="366736" cy="204982"/>
            </a:xfrm>
            <a:prstGeom prst="roundRect">
              <a:avLst>
                <a:gd name="adj" fmla="val 50000"/>
              </a:avLst>
            </a:prstGeom>
            <a:solidFill>
              <a:srgbClr val="3366FF"/>
            </a:solid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4" name="Rounded Rectangle 303"/>
            <p:cNvSpPr/>
            <p:nvPr/>
          </p:nvSpPr>
          <p:spPr>
            <a:xfrm>
              <a:off x="1046797" y="4708754"/>
              <a:ext cx="366736" cy="204982"/>
            </a:xfrm>
            <a:prstGeom prst="roundRect">
              <a:avLst>
                <a:gd name="adj" fmla="val 50000"/>
              </a:avLst>
            </a:prstGeom>
            <a:solidFill>
              <a:srgbClr val="FF0000"/>
            </a:solid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5" name="Rectangle 304"/>
            <p:cNvSpPr/>
            <p:nvPr/>
          </p:nvSpPr>
          <p:spPr>
            <a:xfrm>
              <a:off x="793031" y="4703737"/>
              <a:ext cx="103187" cy="204982"/>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6" name="Rectangle 305"/>
            <p:cNvSpPr/>
            <p:nvPr/>
          </p:nvSpPr>
          <p:spPr>
            <a:xfrm>
              <a:off x="1558482" y="4715754"/>
              <a:ext cx="103187" cy="204982"/>
            </a:xfrm>
            <a:prstGeom prst="rect">
              <a:avLst/>
            </a:prstGeom>
            <a:solidFill>
              <a:schemeClr val="bg1">
                <a:lumMod val="50000"/>
                <a:lumOff val="50000"/>
              </a:schemeClr>
            </a:solid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793031" y="2576752"/>
            <a:ext cx="1383136" cy="850506"/>
            <a:chOff x="793031" y="2576752"/>
            <a:chExt cx="1383136" cy="850506"/>
          </a:xfrm>
        </p:grpSpPr>
        <p:cxnSp>
          <p:nvCxnSpPr>
            <p:cNvPr id="6" name="Straight Arrow Connector 5"/>
            <p:cNvCxnSpPr/>
            <p:nvPr/>
          </p:nvCxnSpPr>
          <p:spPr>
            <a:xfrm>
              <a:off x="1211786" y="2576752"/>
              <a:ext cx="0" cy="308126"/>
            </a:xfrm>
            <a:prstGeom prst="straightConnector1">
              <a:avLst/>
            </a:prstGeom>
            <a:ln w="25400">
              <a:solidFill>
                <a:srgbClr val="FFFF00"/>
              </a:solidFill>
              <a:headEnd type="stealth" w="lg" len="lg"/>
              <a:tailEnd type="stealth" w="lg" len="lg"/>
            </a:ln>
          </p:spPr>
          <p:style>
            <a:lnRef idx="2">
              <a:schemeClr val="accent1"/>
            </a:lnRef>
            <a:fillRef idx="0">
              <a:schemeClr val="accent1"/>
            </a:fillRef>
            <a:effectRef idx="1">
              <a:schemeClr val="accent1"/>
            </a:effectRef>
            <a:fontRef idx="minor">
              <a:schemeClr val="tx1"/>
            </a:fontRef>
          </p:style>
        </p:cxnSp>
        <p:sp>
          <p:nvSpPr>
            <p:cNvPr id="308" name="Rounded Rectangle 307"/>
            <p:cNvSpPr/>
            <p:nvPr/>
          </p:nvSpPr>
          <p:spPr>
            <a:xfrm>
              <a:off x="1809431" y="3215276"/>
              <a:ext cx="366736" cy="204982"/>
            </a:xfrm>
            <a:prstGeom prst="roundRect">
              <a:avLst>
                <a:gd name="adj" fmla="val 50000"/>
              </a:avLst>
            </a:prstGeom>
            <a:no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9" name="Rounded Rectangle 308"/>
            <p:cNvSpPr/>
            <p:nvPr/>
          </p:nvSpPr>
          <p:spPr>
            <a:xfrm>
              <a:off x="1046797" y="3215276"/>
              <a:ext cx="366736" cy="204982"/>
            </a:xfrm>
            <a:prstGeom prst="roundRect">
              <a:avLst>
                <a:gd name="adj" fmla="val 50000"/>
              </a:avLst>
            </a:prstGeom>
            <a:solidFill>
              <a:srgbClr val="FF0000"/>
            </a:solid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0" name="Rectangle 309"/>
            <p:cNvSpPr/>
            <p:nvPr/>
          </p:nvSpPr>
          <p:spPr>
            <a:xfrm>
              <a:off x="793031" y="3210259"/>
              <a:ext cx="103187" cy="204982"/>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1" name="Rectangle 310"/>
            <p:cNvSpPr/>
            <p:nvPr/>
          </p:nvSpPr>
          <p:spPr>
            <a:xfrm>
              <a:off x="1558482" y="3222276"/>
              <a:ext cx="103187" cy="204982"/>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793031" y="2576752"/>
            <a:ext cx="1383136" cy="1142194"/>
            <a:chOff x="793031" y="2576752"/>
            <a:chExt cx="1383136" cy="1142194"/>
          </a:xfrm>
        </p:grpSpPr>
        <p:cxnSp>
          <p:nvCxnSpPr>
            <p:cNvPr id="265" name="Straight Arrow Connector 264"/>
            <p:cNvCxnSpPr/>
            <p:nvPr/>
          </p:nvCxnSpPr>
          <p:spPr>
            <a:xfrm flipH="1">
              <a:off x="1304916" y="2576752"/>
              <a:ext cx="519554" cy="308126"/>
            </a:xfrm>
            <a:prstGeom prst="straightConnector1">
              <a:avLst/>
            </a:prstGeom>
            <a:ln w="25400">
              <a:solidFill>
                <a:srgbClr val="FFFF00"/>
              </a:solidFill>
              <a:headEnd type="stealth" w="lg" len="lg"/>
              <a:tailEnd type="stealth" w="lg" len="lg"/>
            </a:ln>
          </p:spPr>
          <p:style>
            <a:lnRef idx="2">
              <a:schemeClr val="accent1"/>
            </a:lnRef>
            <a:fillRef idx="0">
              <a:schemeClr val="accent1"/>
            </a:fillRef>
            <a:effectRef idx="1">
              <a:schemeClr val="accent1"/>
            </a:effectRef>
            <a:fontRef idx="minor">
              <a:schemeClr val="tx1"/>
            </a:fontRef>
          </p:style>
        </p:cxnSp>
        <p:sp>
          <p:nvSpPr>
            <p:cNvPr id="313" name="Rounded Rectangle 312"/>
            <p:cNvSpPr/>
            <p:nvPr/>
          </p:nvSpPr>
          <p:spPr>
            <a:xfrm>
              <a:off x="1809431" y="3506964"/>
              <a:ext cx="366736" cy="204982"/>
            </a:xfrm>
            <a:prstGeom prst="roundRect">
              <a:avLst>
                <a:gd name="adj" fmla="val 50000"/>
              </a:avLst>
            </a:prstGeom>
            <a:solidFill>
              <a:srgbClr val="3366FF"/>
            </a:solid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4" name="Rounded Rectangle 313"/>
            <p:cNvSpPr/>
            <p:nvPr/>
          </p:nvSpPr>
          <p:spPr>
            <a:xfrm>
              <a:off x="1046797" y="3506964"/>
              <a:ext cx="366736" cy="204982"/>
            </a:xfrm>
            <a:prstGeom prst="roundRect">
              <a:avLst>
                <a:gd name="adj" fmla="val 50000"/>
              </a:avLst>
            </a:prstGeom>
            <a:solidFill>
              <a:srgbClr val="FF0000"/>
            </a:solid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5" name="Rectangle 314"/>
            <p:cNvSpPr/>
            <p:nvPr/>
          </p:nvSpPr>
          <p:spPr>
            <a:xfrm>
              <a:off x="793031" y="3501947"/>
              <a:ext cx="103187" cy="204982"/>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6" name="Rectangle 315"/>
            <p:cNvSpPr/>
            <p:nvPr/>
          </p:nvSpPr>
          <p:spPr>
            <a:xfrm>
              <a:off x="1558482" y="3513964"/>
              <a:ext cx="103187" cy="204982"/>
            </a:xfrm>
            <a:prstGeom prst="rect">
              <a:avLst/>
            </a:prstGeom>
            <a:solidFill>
              <a:schemeClr val="bg1">
                <a:lumMod val="50000"/>
                <a:lumOff val="50000"/>
              </a:schemeClr>
            </a:solid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793031" y="2576752"/>
            <a:ext cx="1383136" cy="1433882"/>
            <a:chOff x="793031" y="2576752"/>
            <a:chExt cx="1383136" cy="1433882"/>
          </a:xfrm>
        </p:grpSpPr>
        <p:cxnSp>
          <p:nvCxnSpPr>
            <p:cNvPr id="266" name="Straight Arrow Connector 265"/>
            <p:cNvCxnSpPr/>
            <p:nvPr/>
          </p:nvCxnSpPr>
          <p:spPr>
            <a:xfrm>
              <a:off x="1304915" y="2576752"/>
              <a:ext cx="267150" cy="308126"/>
            </a:xfrm>
            <a:prstGeom prst="straightConnector1">
              <a:avLst/>
            </a:prstGeom>
            <a:ln w="25400">
              <a:solidFill>
                <a:srgbClr val="FFFF00"/>
              </a:solidFill>
              <a:headEnd type="stealth" w="lg" len="lg"/>
              <a:tailEnd type="stealth" w="lg" len="lg"/>
            </a:ln>
          </p:spPr>
          <p:style>
            <a:lnRef idx="2">
              <a:schemeClr val="accent1"/>
            </a:lnRef>
            <a:fillRef idx="0">
              <a:schemeClr val="accent1"/>
            </a:fillRef>
            <a:effectRef idx="1">
              <a:schemeClr val="accent1"/>
            </a:effectRef>
            <a:fontRef idx="minor">
              <a:schemeClr val="tx1"/>
            </a:fontRef>
          </p:style>
        </p:cxnSp>
        <p:sp>
          <p:nvSpPr>
            <p:cNvPr id="318" name="Rounded Rectangle 317"/>
            <p:cNvSpPr/>
            <p:nvPr/>
          </p:nvSpPr>
          <p:spPr>
            <a:xfrm>
              <a:off x="1809431" y="3798652"/>
              <a:ext cx="366736" cy="204982"/>
            </a:xfrm>
            <a:prstGeom prst="roundRect">
              <a:avLst>
                <a:gd name="adj" fmla="val 50000"/>
              </a:avLst>
            </a:prstGeom>
            <a:no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9" name="Rounded Rectangle 318"/>
            <p:cNvSpPr/>
            <p:nvPr/>
          </p:nvSpPr>
          <p:spPr>
            <a:xfrm>
              <a:off x="1046797" y="3798652"/>
              <a:ext cx="366736" cy="204982"/>
            </a:xfrm>
            <a:prstGeom prst="roundRect">
              <a:avLst>
                <a:gd name="adj" fmla="val 50000"/>
              </a:avLst>
            </a:prstGeom>
            <a:solidFill>
              <a:srgbClr val="FF0000"/>
            </a:solid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0" name="Rectangle 319"/>
            <p:cNvSpPr/>
            <p:nvPr/>
          </p:nvSpPr>
          <p:spPr>
            <a:xfrm>
              <a:off x="793031" y="3793635"/>
              <a:ext cx="103187" cy="204982"/>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1" name="Rectangle 320"/>
            <p:cNvSpPr/>
            <p:nvPr/>
          </p:nvSpPr>
          <p:spPr>
            <a:xfrm>
              <a:off x="1558482" y="3805652"/>
              <a:ext cx="103187" cy="204982"/>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793031" y="2569250"/>
            <a:ext cx="1383136" cy="1733073"/>
            <a:chOff x="793031" y="2569250"/>
            <a:chExt cx="1383136" cy="1733073"/>
          </a:xfrm>
        </p:grpSpPr>
        <p:cxnSp>
          <p:nvCxnSpPr>
            <p:cNvPr id="267" name="Straight Arrow Connector 266"/>
            <p:cNvCxnSpPr/>
            <p:nvPr/>
          </p:nvCxnSpPr>
          <p:spPr>
            <a:xfrm flipH="1">
              <a:off x="1661669" y="2569250"/>
              <a:ext cx="341063" cy="315628"/>
            </a:xfrm>
            <a:prstGeom prst="straightConnector1">
              <a:avLst/>
            </a:prstGeom>
            <a:ln w="25400">
              <a:solidFill>
                <a:srgbClr val="FFFF00"/>
              </a:solidFill>
              <a:headEnd type="stealth" w="lg" len="lg"/>
              <a:tailEnd type="stealth" w="lg" len="lg"/>
            </a:ln>
          </p:spPr>
          <p:style>
            <a:lnRef idx="2">
              <a:schemeClr val="accent1"/>
            </a:lnRef>
            <a:fillRef idx="0">
              <a:schemeClr val="accent1"/>
            </a:fillRef>
            <a:effectRef idx="1">
              <a:schemeClr val="accent1"/>
            </a:effectRef>
            <a:fontRef idx="minor">
              <a:schemeClr val="tx1"/>
            </a:fontRef>
          </p:style>
        </p:cxnSp>
        <p:sp>
          <p:nvSpPr>
            <p:cNvPr id="323" name="Rounded Rectangle 322"/>
            <p:cNvSpPr/>
            <p:nvPr/>
          </p:nvSpPr>
          <p:spPr>
            <a:xfrm>
              <a:off x="1809431" y="4090341"/>
              <a:ext cx="366736" cy="204982"/>
            </a:xfrm>
            <a:prstGeom prst="roundRect">
              <a:avLst>
                <a:gd name="adj" fmla="val 50000"/>
              </a:avLst>
            </a:prstGeom>
            <a:solidFill>
              <a:srgbClr val="3366FF"/>
            </a:solid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4" name="Rounded Rectangle 323"/>
            <p:cNvSpPr/>
            <p:nvPr/>
          </p:nvSpPr>
          <p:spPr>
            <a:xfrm>
              <a:off x="1046797" y="4090341"/>
              <a:ext cx="366736" cy="204982"/>
            </a:xfrm>
            <a:prstGeom prst="roundRect">
              <a:avLst>
                <a:gd name="adj" fmla="val 50000"/>
              </a:avLst>
            </a:prstGeom>
            <a:no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5" name="Rectangle 324"/>
            <p:cNvSpPr/>
            <p:nvPr/>
          </p:nvSpPr>
          <p:spPr>
            <a:xfrm>
              <a:off x="793031" y="4085324"/>
              <a:ext cx="103187" cy="204982"/>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6" name="Rectangle 325"/>
            <p:cNvSpPr/>
            <p:nvPr/>
          </p:nvSpPr>
          <p:spPr>
            <a:xfrm>
              <a:off x="1558482" y="4097341"/>
              <a:ext cx="103187" cy="204982"/>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36" name="Rectangle 335"/>
          <p:cNvSpPr/>
          <p:nvPr/>
        </p:nvSpPr>
        <p:spPr>
          <a:xfrm flipH="1">
            <a:off x="3865485" y="1913004"/>
            <a:ext cx="51594" cy="102491"/>
          </a:xfrm>
          <a:prstGeom prst="rect">
            <a:avLst/>
          </a:prstGeom>
          <a:solidFill>
            <a:schemeClr val="bg1">
              <a:lumMod val="50000"/>
              <a:lumOff val="50000"/>
            </a:schemeClr>
          </a:solid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8" name="Rectangle 337"/>
          <p:cNvSpPr/>
          <p:nvPr/>
        </p:nvSpPr>
        <p:spPr>
          <a:xfrm flipH="1">
            <a:off x="4252397" y="1913004"/>
            <a:ext cx="51594" cy="102491"/>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7" name="Rectangle 226"/>
          <p:cNvSpPr/>
          <p:nvPr/>
        </p:nvSpPr>
        <p:spPr>
          <a:xfrm flipH="1">
            <a:off x="3865485" y="2559722"/>
            <a:ext cx="51594" cy="102491"/>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8" name="Rectangle 227"/>
          <p:cNvSpPr/>
          <p:nvPr/>
        </p:nvSpPr>
        <p:spPr>
          <a:xfrm flipH="1">
            <a:off x="4252397" y="2559722"/>
            <a:ext cx="51594" cy="102491"/>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9" name="Rectangle 228"/>
          <p:cNvSpPr/>
          <p:nvPr/>
        </p:nvSpPr>
        <p:spPr>
          <a:xfrm flipH="1">
            <a:off x="4252397" y="3209852"/>
            <a:ext cx="51594" cy="102491"/>
          </a:xfrm>
          <a:prstGeom prst="rect">
            <a:avLst/>
          </a:prstGeom>
          <a:solidFill>
            <a:schemeClr val="bg1">
              <a:lumMod val="50000"/>
              <a:lumOff val="50000"/>
            </a:schemeClr>
          </a:solid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0" name="Rectangle 229"/>
          <p:cNvSpPr/>
          <p:nvPr/>
        </p:nvSpPr>
        <p:spPr>
          <a:xfrm flipH="1">
            <a:off x="3865485" y="3209852"/>
            <a:ext cx="51594" cy="102491"/>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1" name="Rectangle 230"/>
          <p:cNvSpPr/>
          <p:nvPr/>
        </p:nvSpPr>
        <p:spPr>
          <a:xfrm flipH="1">
            <a:off x="3865485" y="3835744"/>
            <a:ext cx="51594" cy="102491"/>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4" name="Rectangle 273"/>
          <p:cNvSpPr/>
          <p:nvPr/>
        </p:nvSpPr>
        <p:spPr>
          <a:xfrm flipH="1">
            <a:off x="4252100" y="3835744"/>
            <a:ext cx="51594" cy="102491"/>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5" name="Rectangle 274"/>
          <p:cNvSpPr/>
          <p:nvPr/>
        </p:nvSpPr>
        <p:spPr>
          <a:xfrm flipH="1">
            <a:off x="4952036" y="1365227"/>
            <a:ext cx="51594" cy="102491"/>
          </a:xfrm>
          <a:prstGeom prst="rect">
            <a:avLst/>
          </a:prstGeom>
          <a:solidFill>
            <a:schemeClr val="bg1">
              <a:lumMod val="50000"/>
              <a:lumOff val="50000"/>
            </a:schemeClr>
          </a:solid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6" name="Rectangle 275"/>
          <p:cNvSpPr/>
          <p:nvPr/>
        </p:nvSpPr>
        <p:spPr>
          <a:xfrm flipH="1">
            <a:off x="5344198" y="1365227"/>
            <a:ext cx="51594" cy="102491"/>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7" name="Rectangle 276"/>
          <p:cNvSpPr/>
          <p:nvPr/>
        </p:nvSpPr>
        <p:spPr>
          <a:xfrm flipH="1">
            <a:off x="4952036" y="1913004"/>
            <a:ext cx="51594" cy="102491"/>
          </a:xfrm>
          <a:prstGeom prst="rect">
            <a:avLst/>
          </a:prstGeom>
          <a:solidFill>
            <a:schemeClr val="bg1">
              <a:lumMod val="50000"/>
              <a:lumOff val="50000"/>
            </a:schemeClr>
          </a:solidFill>
          <a:ln>
            <a:solidFill>
              <a:schemeClr val="bg1">
                <a:lumMod val="50000"/>
                <a:lumOff val="50000"/>
              </a:schemeClr>
            </a:solidFill>
          </a:ln>
          <a:effectLst>
            <a:glow rad="101600">
              <a:schemeClr val="bg1">
                <a:lumMod val="50000"/>
                <a:lumOff val="50000"/>
                <a:alpha val="75000"/>
              </a:schemeClr>
            </a:glow>
            <a:outerShdw blurRad="76200" dist="38100" dir="5400000" rotWithShape="0">
              <a:srgbClr val="000000">
                <a:alpha val="6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8" name="Rectangle 277"/>
          <p:cNvSpPr/>
          <p:nvPr/>
        </p:nvSpPr>
        <p:spPr>
          <a:xfrm flipH="1">
            <a:off x="5336260" y="1913004"/>
            <a:ext cx="51594" cy="102491"/>
          </a:xfrm>
          <a:prstGeom prst="rect">
            <a:avLst/>
          </a:prstGeom>
          <a:solidFill>
            <a:schemeClr val="bg1">
              <a:lumMod val="50000"/>
              <a:lumOff val="50000"/>
            </a:schemeClr>
          </a:solidFill>
          <a:ln>
            <a:solidFill>
              <a:schemeClr val="bg1">
                <a:lumMod val="50000"/>
                <a:lumOff val="50000"/>
              </a:schemeClr>
            </a:solidFill>
          </a:ln>
          <a:effectLst>
            <a:glow rad="101600">
              <a:schemeClr val="bg1">
                <a:lumMod val="50000"/>
                <a:lumOff val="50000"/>
                <a:alpha val="75000"/>
              </a:schemeClr>
            </a:glow>
            <a:outerShdw blurRad="76200" dist="38100" dir="5400000" rotWithShape="0">
              <a:srgbClr val="000000">
                <a:alpha val="6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9" name="Rectangle 278"/>
          <p:cNvSpPr/>
          <p:nvPr/>
        </p:nvSpPr>
        <p:spPr>
          <a:xfrm flipH="1">
            <a:off x="4952036" y="2559722"/>
            <a:ext cx="51594" cy="102491"/>
          </a:xfrm>
          <a:prstGeom prst="rect">
            <a:avLst/>
          </a:prstGeom>
          <a:solidFill>
            <a:schemeClr val="bg1">
              <a:lumMod val="50000"/>
              <a:lumOff val="50000"/>
            </a:schemeClr>
          </a:solid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0" name="Rectangle 279"/>
          <p:cNvSpPr/>
          <p:nvPr/>
        </p:nvSpPr>
        <p:spPr>
          <a:xfrm flipH="1">
            <a:off x="5336260" y="2559722"/>
            <a:ext cx="51594" cy="102491"/>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1" name="Rectangle 280"/>
          <p:cNvSpPr/>
          <p:nvPr/>
        </p:nvSpPr>
        <p:spPr>
          <a:xfrm flipH="1">
            <a:off x="4952036" y="3209852"/>
            <a:ext cx="51594" cy="102491"/>
          </a:xfrm>
          <a:prstGeom prst="rect">
            <a:avLst/>
          </a:prstGeom>
          <a:solidFill>
            <a:schemeClr val="bg1">
              <a:lumMod val="50000"/>
              <a:lumOff val="50000"/>
            </a:schemeClr>
          </a:solid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2" name="Rectangle 281"/>
          <p:cNvSpPr/>
          <p:nvPr/>
        </p:nvSpPr>
        <p:spPr>
          <a:xfrm flipH="1">
            <a:off x="5336260" y="3209852"/>
            <a:ext cx="51594" cy="102491"/>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3" name="Rectangle 282"/>
          <p:cNvSpPr/>
          <p:nvPr/>
        </p:nvSpPr>
        <p:spPr>
          <a:xfrm flipH="1">
            <a:off x="4952036" y="3835496"/>
            <a:ext cx="51594" cy="102491"/>
          </a:xfrm>
          <a:prstGeom prst="rect">
            <a:avLst/>
          </a:prstGeom>
          <a:solidFill>
            <a:schemeClr val="bg1">
              <a:lumMod val="50000"/>
              <a:lumOff val="50000"/>
            </a:schemeClr>
          </a:solid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Rounded Rectangle 160"/>
          <p:cNvSpPr/>
          <p:nvPr/>
        </p:nvSpPr>
        <p:spPr>
          <a:xfrm>
            <a:off x="6104196" y="1365634"/>
            <a:ext cx="182640" cy="102084"/>
          </a:xfrm>
          <a:prstGeom prst="roundRect">
            <a:avLst>
              <a:gd name="adj" fmla="val 50000"/>
            </a:avLst>
          </a:prstGeom>
          <a:solidFill>
            <a:srgbClr val="FF0000"/>
          </a:solid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Rounded Rectangle 162"/>
          <p:cNvSpPr/>
          <p:nvPr/>
        </p:nvSpPr>
        <p:spPr>
          <a:xfrm>
            <a:off x="6491107" y="1365634"/>
            <a:ext cx="182640" cy="102084"/>
          </a:xfrm>
          <a:prstGeom prst="roundRect">
            <a:avLst>
              <a:gd name="adj" fmla="val 50000"/>
            </a:avLst>
          </a:prstGeom>
          <a:no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Rectangle 163"/>
          <p:cNvSpPr/>
          <p:nvPr/>
        </p:nvSpPr>
        <p:spPr>
          <a:xfrm flipH="1">
            <a:off x="5976263" y="1365227"/>
            <a:ext cx="51594" cy="102491"/>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Rectangle 164"/>
          <p:cNvSpPr/>
          <p:nvPr/>
        </p:nvSpPr>
        <p:spPr>
          <a:xfrm flipH="1">
            <a:off x="6363175" y="1365227"/>
            <a:ext cx="51594" cy="102491"/>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Rounded Rectangle 167"/>
          <p:cNvSpPr/>
          <p:nvPr/>
        </p:nvSpPr>
        <p:spPr>
          <a:xfrm>
            <a:off x="6491107" y="1913411"/>
            <a:ext cx="182640" cy="102084"/>
          </a:xfrm>
          <a:prstGeom prst="roundRect">
            <a:avLst>
              <a:gd name="adj" fmla="val 50000"/>
            </a:avLst>
          </a:prstGeom>
          <a:no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Rounded Rectangle 168"/>
          <p:cNvSpPr/>
          <p:nvPr/>
        </p:nvSpPr>
        <p:spPr>
          <a:xfrm>
            <a:off x="6104196" y="1913411"/>
            <a:ext cx="182640" cy="102084"/>
          </a:xfrm>
          <a:prstGeom prst="roundRect">
            <a:avLst>
              <a:gd name="adj" fmla="val 50000"/>
            </a:avLst>
          </a:prstGeom>
          <a:no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Rectangle 170"/>
          <p:cNvSpPr/>
          <p:nvPr/>
        </p:nvSpPr>
        <p:spPr>
          <a:xfrm flipH="1">
            <a:off x="5976263" y="1913004"/>
            <a:ext cx="51594" cy="102491"/>
          </a:xfrm>
          <a:prstGeom prst="rect">
            <a:avLst/>
          </a:prstGeom>
          <a:solidFill>
            <a:schemeClr val="bg1">
              <a:lumMod val="50000"/>
              <a:lumOff val="50000"/>
            </a:schemeClr>
          </a:solid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Rectangle 172"/>
          <p:cNvSpPr/>
          <p:nvPr/>
        </p:nvSpPr>
        <p:spPr>
          <a:xfrm flipH="1">
            <a:off x="6363175" y="1913004"/>
            <a:ext cx="51594" cy="102491"/>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 name="Rounded Rectangle 182"/>
          <p:cNvSpPr/>
          <p:nvPr/>
        </p:nvSpPr>
        <p:spPr>
          <a:xfrm>
            <a:off x="6112626" y="2560129"/>
            <a:ext cx="182640" cy="102084"/>
          </a:xfrm>
          <a:prstGeom prst="roundRect">
            <a:avLst>
              <a:gd name="adj" fmla="val 50000"/>
            </a:avLst>
          </a:prstGeom>
          <a:solidFill>
            <a:srgbClr val="FF0000"/>
          </a:solid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 name="Rounded Rectangle 183"/>
          <p:cNvSpPr/>
          <p:nvPr/>
        </p:nvSpPr>
        <p:spPr>
          <a:xfrm>
            <a:off x="6499537" y="2560129"/>
            <a:ext cx="182640" cy="102084"/>
          </a:xfrm>
          <a:prstGeom prst="roundRect">
            <a:avLst>
              <a:gd name="adj" fmla="val 50000"/>
            </a:avLst>
          </a:prstGeom>
          <a:no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 name="Rectangle 186"/>
          <p:cNvSpPr/>
          <p:nvPr/>
        </p:nvSpPr>
        <p:spPr>
          <a:xfrm flipH="1">
            <a:off x="5984693" y="2559722"/>
            <a:ext cx="51594" cy="102491"/>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Rectangle 187"/>
          <p:cNvSpPr/>
          <p:nvPr/>
        </p:nvSpPr>
        <p:spPr>
          <a:xfrm flipH="1">
            <a:off x="6371605" y="2559722"/>
            <a:ext cx="51594" cy="102491"/>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 name="Rounded Rectangle 192"/>
          <p:cNvSpPr/>
          <p:nvPr/>
        </p:nvSpPr>
        <p:spPr>
          <a:xfrm>
            <a:off x="6112626" y="3210259"/>
            <a:ext cx="182640" cy="102084"/>
          </a:xfrm>
          <a:prstGeom prst="roundRect">
            <a:avLst>
              <a:gd name="adj" fmla="val 50000"/>
            </a:avLst>
          </a:prstGeom>
          <a:solidFill>
            <a:srgbClr val="FF0000"/>
          </a:solid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Rounded Rectangle 197"/>
          <p:cNvSpPr/>
          <p:nvPr/>
        </p:nvSpPr>
        <p:spPr>
          <a:xfrm>
            <a:off x="6499537" y="3210259"/>
            <a:ext cx="182640" cy="102084"/>
          </a:xfrm>
          <a:prstGeom prst="roundRect">
            <a:avLst>
              <a:gd name="adj" fmla="val 50000"/>
            </a:avLst>
          </a:prstGeom>
          <a:no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Rectangle 202"/>
          <p:cNvSpPr/>
          <p:nvPr/>
        </p:nvSpPr>
        <p:spPr>
          <a:xfrm flipH="1">
            <a:off x="5984693" y="3209852"/>
            <a:ext cx="51594" cy="102491"/>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Rectangle 207"/>
          <p:cNvSpPr/>
          <p:nvPr/>
        </p:nvSpPr>
        <p:spPr>
          <a:xfrm flipH="1">
            <a:off x="6371605" y="3209852"/>
            <a:ext cx="51594" cy="102491"/>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Rounded Rectangle 208"/>
          <p:cNvSpPr/>
          <p:nvPr/>
        </p:nvSpPr>
        <p:spPr>
          <a:xfrm>
            <a:off x="6488421" y="3836151"/>
            <a:ext cx="182640" cy="102084"/>
          </a:xfrm>
          <a:prstGeom prst="roundRect">
            <a:avLst>
              <a:gd name="adj" fmla="val 50000"/>
            </a:avLst>
          </a:prstGeom>
          <a:solidFill>
            <a:srgbClr val="3366FF"/>
          </a:solidFill>
          <a:ln>
            <a:solidFill>
              <a:srgbClr val="3366FF"/>
            </a:solidFill>
          </a:ln>
          <a:effectLst>
            <a:glow rad="101600">
              <a:schemeClr val="bg1">
                <a:lumMod val="50000"/>
                <a:lumOff val="50000"/>
                <a:alpha val="75000"/>
              </a:schemeClr>
            </a:glow>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Rounded Rectangle 210"/>
          <p:cNvSpPr/>
          <p:nvPr/>
        </p:nvSpPr>
        <p:spPr>
          <a:xfrm>
            <a:off x="6104196" y="3836151"/>
            <a:ext cx="182640" cy="102084"/>
          </a:xfrm>
          <a:prstGeom prst="roundRect">
            <a:avLst>
              <a:gd name="adj" fmla="val 50000"/>
            </a:avLst>
          </a:prstGeom>
          <a:solidFill>
            <a:srgbClr val="FF0000"/>
          </a:solidFill>
          <a:ln>
            <a:solidFill>
              <a:srgbClr val="FF0000"/>
            </a:solidFill>
          </a:ln>
          <a:effectLst>
            <a:glow rad="101600">
              <a:schemeClr val="bg1">
                <a:lumMod val="50000"/>
                <a:lumOff val="50000"/>
                <a:alpha val="75000"/>
              </a:schemeClr>
            </a:glow>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Rectangle 212"/>
          <p:cNvSpPr/>
          <p:nvPr/>
        </p:nvSpPr>
        <p:spPr>
          <a:xfrm flipH="1">
            <a:off x="5977607" y="3835744"/>
            <a:ext cx="51594" cy="102491"/>
          </a:xfrm>
          <a:prstGeom prst="rect">
            <a:avLst/>
          </a:prstGeom>
          <a:noFill/>
          <a:ln>
            <a:solidFill>
              <a:schemeClr val="bg1">
                <a:lumMod val="50000"/>
                <a:lumOff val="50000"/>
              </a:schemeClr>
            </a:solidFill>
          </a:ln>
          <a:effectLst>
            <a:outerShdw blurRad="76200" dist="38100" dir="5400000" rotWithShape="0">
              <a:srgbClr val="000000">
                <a:alpha val="6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Rectangle 213"/>
          <p:cNvSpPr/>
          <p:nvPr/>
        </p:nvSpPr>
        <p:spPr>
          <a:xfrm flipH="1">
            <a:off x="6361831" y="3835744"/>
            <a:ext cx="51594" cy="102491"/>
          </a:xfrm>
          <a:prstGeom prst="rect">
            <a:avLst/>
          </a:prstGeom>
          <a:solidFill>
            <a:schemeClr val="bg1">
              <a:lumMod val="50000"/>
              <a:lumOff val="50000"/>
            </a:schemeClr>
          </a:solidFill>
          <a:ln>
            <a:solidFill>
              <a:schemeClr val="bg1">
                <a:lumMod val="50000"/>
                <a:lumOff val="50000"/>
              </a:schemeClr>
            </a:solidFill>
          </a:ln>
          <a:effectLst>
            <a:glow rad="101600">
              <a:schemeClr val="bg1">
                <a:lumMod val="50000"/>
                <a:lumOff val="50000"/>
                <a:alpha val="75000"/>
              </a:schemeClr>
            </a:glow>
            <a:outerShdw blurRad="76200" dist="38100" dir="5400000" rotWithShape="0">
              <a:srgbClr val="000000">
                <a:alpha val="6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 name="Rounded Rectangle 215"/>
          <p:cNvSpPr/>
          <p:nvPr/>
        </p:nvSpPr>
        <p:spPr>
          <a:xfrm>
            <a:off x="7537717" y="1365634"/>
            <a:ext cx="182640" cy="102084"/>
          </a:xfrm>
          <a:prstGeom prst="roundRect">
            <a:avLst>
              <a:gd name="adj" fmla="val 50000"/>
            </a:avLst>
          </a:prstGeom>
          <a:no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 name="Rounded Rectangle 217"/>
          <p:cNvSpPr/>
          <p:nvPr/>
        </p:nvSpPr>
        <p:spPr>
          <a:xfrm>
            <a:off x="7150806" y="1365634"/>
            <a:ext cx="182640" cy="102084"/>
          </a:xfrm>
          <a:prstGeom prst="roundRect">
            <a:avLst>
              <a:gd name="adj" fmla="val 50000"/>
            </a:avLst>
          </a:prstGeom>
          <a:no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 name="Rectangle 218"/>
          <p:cNvSpPr/>
          <p:nvPr/>
        </p:nvSpPr>
        <p:spPr>
          <a:xfrm flipH="1">
            <a:off x="7409785" y="1365227"/>
            <a:ext cx="51594" cy="102491"/>
          </a:xfrm>
          <a:prstGeom prst="rect">
            <a:avLst/>
          </a:prstGeom>
          <a:solidFill>
            <a:schemeClr val="bg1">
              <a:lumMod val="50000"/>
              <a:lumOff val="50000"/>
            </a:schemeClr>
          </a:solid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2" name="Rectangle 231"/>
          <p:cNvSpPr/>
          <p:nvPr/>
        </p:nvSpPr>
        <p:spPr>
          <a:xfrm flipH="1">
            <a:off x="7022873" y="1365227"/>
            <a:ext cx="51594" cy="102491"/>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7" name="Rounded Rectangle 236"/>
          <p:cNvSpPr/>
          <p:nvPr/>
        </p:nvSpPr>
        <p:spPr>
          <a:xfrm>
            <a:off x="7537717" y="1913411"/>
            <a:ext cx="182640" cy="102084"/>
          </a:xfrm>
          <a:prstGeom prst="roundRect">
            <a:avLst>
              <a:gd name="adj" fmla="val 50000"/>
            </a:avLst>
          </a:prstGeom>
          <a:no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2" name="Rounded Rectangle 241"/>
          <p:cNvSpPr/>
          <p:nvPr/>
        </p:nvSpPr>
        <p:spPr>
          <a:xfrm>
            <a:off x="7150806" y="1913411"/>
            <a:ext cx="182640" cy="102084"/>
          </a:xfrm>
          <a:prstGeom prst="roundRect">
            <a:avLst>
              <a:gd name="adj" fmla="val 50000"/>
            </a:avLst>
          </a:prstGeom>
          <a:no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7" name="Rectangle 246"/>
          <p:cNvSpPr/>
          <p:nvPr/>
        </p:nvSpPr>
        <p:spPr>
          <a:xfrm flipH="1">
            <a:off x="7022873" y="1913004"/>
            <a:ext cx="51594" cy="102491"/>
          </a:xfrm>
          <a:prstGeom prst="rect">
            <a:avLst/>
          </a:prstGeom>
          <a:solidFill>
            <a:schemeClr val="bg1">
              <a:lumMod val="50000"/>
              <a:lumOff val="50000"/>
            </a:schemeClr>
          </a:solid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2" name="Rectangle 251"/>
          <p:cNvSpPr/>
          <p:nvPr/>
        </p:nvSpPr>
        <p:spPr>
          <a:xfrm flipH="1">
            <a:off x="7409785" y="1913004"/>
            <a:ext cx="51594" cy="102491"/>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 name="Rounded Rectangle 256"/>
          <p:cNvSpPr/>
          <p:nvPr/>
        </p:nvSpPr>
        <p:spPr>
          <a:xfrm>
            <a:off x="7151794" y="2560129"/>
            <a:ext cx="182640" cy="102084"/>
          </a:xfrm>
          <a:prstGeom prst="roundRect">
            <a:avLst>
              <a:gd name="adj" fmla="val 50000"/>
            </a:avLst>
          </a:prstGeom>
          <a:solidFill>
            <a:srgbClr val="FF0000"/>
          </a:solid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4" name="Rounded Rectangle 283"/>
          <p:cNvSpPr/>
          <p:nvPr/>
        </p:nvSpPr>
        <p:spPr>
          <a:xfrm>
            <a:off x="7538705" y="2560129"/>
            <a:ext cx="182640" cy="102084"/>
          </a:xfrm>
          <a:prstGeom prst="roundRect">
            <a:avLst>
              <a:gd name="adj" fmla="val 50000"/>
            </a:avLst>
          </a:prstGeom>
          <a:no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5" name="Rectangle 284"/>
          <p:cNvSpPr/>
          <p:nvPr/>
        </p:nvSpPr>
        <p:spPr>
          <a:xfrm flipH="1">
            <a:off x="7023861" y="2559722"/>
            <a:ext cx="51594" cy="102491"/>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6" name="Rectangle 285"/>
          <p:cNvSpPr/>
          <p:nvPr/>
        </p:nvSpPr>
        <p:spPr>
          <a:xfrm flipH="1">
            <a:off x="7410773" y="2559722"/>
            <a:ext cx="51594" cy="102491"/>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7" name="Rounded Rectangle 286"/>
          <p:cNvSpPr/>
          <p:nvPr/>
        </p:nvSpPr>
        <p:spPr>
          <a:xfrm>
            <a:off x="7538705" y="3210259"/>
            <a:ext cx="182640" cy="102084"/>
          </a:xfrm>
          <a:prstGeom prst="roundRect">
            <a:avLst>
              <a:gd name="adj" fmla="val 50000"/>
            </a:avLst>
          </a:prstGeom>
          <a:no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8" name="Rounded Rectangle 287"/>
          <p:cNvSpPr/>
          <p:nvPr/>
        </p:nvSpPr>
        <p:spPr>
          <a:xfrm>
            <a:off x="7151794" y="3210259"/>
            <a:ext cx="182640" cy="102084"/>
          </a:xfrm>
          <a:prstGeom prst="roundRect">
            <a:avLst>
              <a:gd name="adj" fmla="val 50000"/>
            </a:avLst>
          </a:prstGeom>
          <a:no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9" name="Rectangle 288"/>
          <p:cNvSpPr/>
          <p:nvPr/>
        </p:nvSpPr>
        <p:spPr>
          <a:xfrm flipH="1">
            <a:off x="7410773" y="3209852"/>
            <a:ext cx="51594" cy="102491"/>
          </a:xfrm>
          <a:prstGeom prst="rect">
            <a:avLst/>
          </a:prstGeom>
          <a:solidFill>
            <a:schemeClr val="bg1">
              <a:lumMod val="50000"/>
              <a:lumOff val="50000"/>
            </a:schemeClr>
          </a:solid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6" name="Rectangle 295"/>
          <p:cNvSpPr/>
          <p:nvPr/>
        </p:nvSpPr>
        <p:spPr>
          <a:xfrm flipH="1">
            <a:off x="7023861" y="3209852"/>
            <a:ext cx="51594" cy="102491"/>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7" name="Rounded Rectangle 296"/>
          <p:cNvSpPr/>
          <p:nvPr/>
        </p:nvSpPr>
        <p:spPr>
          <a:xfrm>
            <a:off x="7531126" y="3835655"/>
            <a:ext cx="183527" cy="102580"/>
          </a:xfrm>
          <a:prstGeom prst="roundRect">
            <a:avLst>
              <a:gd name="adj" fmla="val 50000"/>
            </a:avLst>
          </a:prstGeom>
          <a:solidFill>
            <a:srgbClr val="3366FF"/>
          </a:solid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8" name="Rounded Rectangle 297"/>
          <p:cNvSpPr/>
          <p:nvPr/>
        </p:nvSpPr>
        <p:spPr>
          <a:xfrm>
            <a:off x="7144510" y="3835655"/>
            <a:ext cx="183527" cy="102580"/>
          </a:xfrm>
          <a:prstGeom prst="roundRect">
            <a:avLst>
              <a:gd name="adj" fmla="val 50000"/>
            </a:avLst>
          </a:prstGeom>
          <a:no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9" name="Rectangle 298"/>
          <p:cNvSpPr/>
          <p:nvPr/>
        </p:nvSpPr>
        <p:spPr>
          <a:xfrm flipH="1">
            <a:off x="7017169" y="3835744"/>
            <a:ext cx="51594" cy="102491"/>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7" name="Rectangle 306"/>
          <p:cNvSpPr/>
          <p:nvPr/>
        </p:nvSpPr>
        <p:spPr>
          <a:xfrm flipH="1">
            <a:off x="7403784" y="3835744"/>
            <a:ext cx="51594" cy="102491"/>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2" name="Rounded Rectangle 311"/>
          <p:cNvSpPr/>
          <p:nvPr/>
        </p:nvSpPr>
        <p:spPr>
          <a:xfrm>
            <a:off x="8592578" y="1365138"/>
            <a:ext cx="183527" cy="102580"/>
          </a:xfrm>
          <a:prstGeom prst="roundRect">
            <a:avLst>
              <a:gd name="adj" fmla="val 50000"/>
            </a:avLst>
          </a:prstGeom>
          <a:solidFill>
            <a:srgbClr val="3366FF"/>
          </a:solid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7" name="Rounded Rectangle 316"/>
          <p:cNvSpPr/>
          <p:nvPr/>
        </p:nvSpPr>
        <p:spPr>
          <a:xfrm>
            <a:off x="8205962" y="1365138"/>
            <a:ext cx="183527" cy="102580"/>
          </a:xfrm>
          <a:prstGeom prst="roundRect">
            <a:avLst>
              <a:gd name="adj" fmla="val 50000"/>
            </a:avLst>
          </a:prstGeom>
          <a:no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2" name="Rectangle 321"/>
          <p:cNvSpPr/>
          <p:nvPr/>
        </p:nvSpPr>
        <p:spPr>
          <a:xfrm flipH="1">
            <a:off x="8078621" y="1365227"/>
            <a:ext cx="51594" cy="102491"/>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7" name="Rectangle 326"/>
          <p:cNvSpPr/>
          <p:nvPr/>
        </p:nvSpPr>
        <p:spPr>
          <a:xfrm flipH="1">
            <a:off x="8465236" y="1365227"/>
            <a:ext cx="51594" cy="102491"/>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8" name="Rounded Rectangle 327"/>
          <p:cNvSpPr/>
          <p:nvPr/>
        </p:nvSpPr>
        <p:spPr>
          <a:xfrm>
            <a:off x="8595203" y="1913411"/>
            <a:ext cx="182640" cy="102084"/>
          </a:xfrm>
          <a:prstGeom prst="roundRect">
            <a:avLst>
              <a:gd name="adj" fmla="val 50000"/>
            </a:avLst>
          </a:prstGeom>
          <a:no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9" name="Rounded Rectangle 328"/>
          <p:cNvSpPr/>
          <p:nvPr/>
        </p:nvSpPr>
        <p:spPr>
          <a:xfrm>
            <a:off x="8208292" y="1913411"/>
            <a:ext cx="182640" cy="102084"/>
          </a:xfrm>
          <a:prstGeom prst="roundRect">
            <a:avLst>
              <a:gd name="adj" fmla="val 50000"/>
            </a:avLst>
          </a:prstGeom>
          <a:no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0" name="Rectangle 329"/>
          <p:cNvSpPr/>
          <p:nvPr/>
        </p:nvSpPr>
        <p:spPr>
          <a:xfrm flipH="1">
            <a:off x="8080359" y="1913004"/>
            <a:ext cx="51594" cy="102491"/>
          </a:xfrm>
          <a:prstGeom prst="rect">
            <a:avLst/>
          </a:prstGeom>
          <a:solidFill>
            <a:schemeClr val="bg1">
              <a:lumMod val="50000"/>
              <a:lumOff val="50000"/>
            </a:schemeClr>
          </a:solid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1" name="Rectangle 330"/>
          <p:cNvSpPr/>
          <p:nvPr/>
        </p:nvSpPr>
        <p:spPr>
          <a:xfrm flipH="1">
            <a:off x="8467271" y="1913004"/>
            <a:ext cx="51594" cy="102491"/>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2" name="Rounded Rectangle 331"/>
          <p:cNvSpPr/>
          <p:nvPr/>
        </p:nvSpPr>
        <p:spPr>
          <a:xfrm>
            <a:off x="8595203" y="2560129"/>
            <a:ext cx="182640" cy="102084"/>
          </a:xfrm>
          <a:prstGeom prst="roundRect">
            <a:avLst>
              <a:gd name="adj" fmla="val 50000"/>
            </a:avLst>
          </a:prstGeom>
          <a:solidFill>
            <a:srgbClr val="3366FF"/>
          </a:solidFill>
          <a:ln>
            <a:solidFill>
              <a:srgbClr val="3366FF"/>
            </a:solidFill>
          </a:ln>
          <a:effectLst>
            <a:glow rad="101600">
              <a:schemeClr val="bg1">
                <a:lumMod val="50000"/>
                <a:lumOff val="50000"/>
                <a:alpha val="75000"/>
              </a:schemeClr>
            </a:glow>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3" name="Rounded Rectangle 332"/>
          <p:cNvSpPr/>
          <p:nvPr/>
        </p:nvSpPr>
        <p:spPr>
          <a:xfrm>
            <a:off x="8210978" y="2560129"/>
            <a:ext cx="182640" cy="102084"/>
          </a:xfrm>
          <a:prstGeom prst="roundRect">
            <a:avLst>
              <a:gd name="adj" fmla="val 50000"/>
            </a:avLst>
          </a:prstGeom>
          <a:solidFill>
            <a:srgbClr val="FF0000"/>
          </a:solidFill>
          <a:ln>
            <a:solidFill>
              <a:srgbClr val="FF0000"/>
            </a:solidFill>
          </a:ln>
          <a:effectLst>
            <a:glow rad="101600">
              <a:schemeClr val="bg1">
                <a:lumMod val="50000"/>
                <a:lumOff val="50000"/>
                <a:alpha val="75000"/>
              </a:schemeClr>
            </a:glow>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4" name="Rectangle 333"/>
          <p:cNvSpPr/>
          <p:nvPr/>
        </p:nvSpPr>
        <p:spPr>
          <a:xfrm flipH="1">
            <a:off x="8084389" y="2559722"/>
            <a:ext cx="51594" cy="102491"/>
          </a:xfrm>
          <a:prstGeom prst="rect">
            <a:avLst/>
          </a:prstGeom>
          <a:noFill/>
          <a:ln>
            <a:solidFill>
              <a:schemeClr val="bg1">
                <a:lumMod val="50000"/>
                <a:lumOff val="50000"/>
              </a:schemeClr>
            </a:solidFill>
          </a:ln>
          <a:effectLst>
            <a:outerShdw blurRad="76200" dist="38100" dir="5400000" rotWithShape="0">
              <a:srgbClr val="000000">
                <a:alpha val="6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5" name="Rectangle 334"/>
          <p:cNvSpPr/>
          <p:nvPr/>
        </p:nvSpPr>
        <p:spPr>
          <a:xfrm flipH="1">
            <a:off x="8468613" y="2559722"/>
            <a:ext cx="51594" cy="102491"/>
          </a:xfrm>
          <a:prstGeom prst="rect">
            <a:avLst/>
          </a:prstGeom>
          <a:solidFill>
            <a:schemeClr val="bg1">
              <a:lumMod val="50000"/>
              <a:lumOff val="50000"/>
            </a:schemeClr>
          </a:solidFill>
          <a:ln>
            <a:solidFill>
              <a:schemeClr val="bg1">
                <a:lumMod val="50000"/>
                <a:lumOff val="50000"/>
              </a:schemeClr>
            </a:solidFill>
          </a:ln>
          <a:effectLst>
            <a:glow rad="101600">
              <a:schemeClr val="bg1">
                <a:lumMod val="50000"/>
                <a:lumOff val="50000"/>
                <a:alpha val="75000"/>
              </a:schemeClr>
            </a:glow>
            <a:outerShdw blurRad="76200" dist="38100" dir="5400000" rotWithShape="0">
              <a:srgbClr val="000000">
                <a:alpha val="6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7" name="Rounded Rectangle 336"/>
          <p:cNvSpPr/>
          <p:nvPr/>
        </p:nvSpPr>
        <p:spPr>
          <a:xfrm>
            <a:off x="8598346" y="3209763"/>
            <a:ext cx="183527" cy="102580"/>
          </a:xfrm>
          <a:prstGeom prst="roundRect">
            <a:avLst>
              <a:gd name="adj" fmla="val 50000"/>
            </a:avLst>
          </a:prstGeom>
          <a:solidFill>
            <a:srgbClr val="3366FF"/>
          </a:solid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9" name="Rounded Rectangle 338"/>
          <p:cNvSpPr/>
          <p:nvPr/>
        </p:nvSpPr>
        <p:spPr>
          <a:xfrm>
            <a:off x="8211730" y="3209763"/>
            <a:ext cx="183527" cy="102580"/>
          </a:xfrm>
          <a:prstGeom prst="roundRect">
            <a:avLst>
              <a:gd name="adj" fmla="val 50000"/>
            </a:avLst>
          </a:prstGeom>
          <a:no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0" name="Rectangle 339"/>
          <p:cNvSpPr/>
          <p:nvPr/>
        </p:nvSpPr>
        <p:spPr>
          <a:xfrm flipH="1">
            <a:off x="8084389" y="3209852"/>
            <a:ext cx="51594" cy="102491"/>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1" name="Rectangle 340"/>
          <p:cNvSpPr/>
          <p:nvPr/>
        </p:nvSpPr>
        <p:spPr>
          <a:xfrm flipH="1">
            <a:off x="8471004" y="3209852"/>
            <a:ext cx="51594" cy="102491"/>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2" name="Rounded Rectangle 341"/>
          <p:cNvSpPr/>
          <p:nvPr/>
        </p:nvSpPr>
        <p:spPr>
          <a:xfrm>
            <a:off x="8598346" y="3835655"/>
            <a:ext cx="183527" cy="102580"/>
          </a:xfrm>
          <a:prstGeom prst="roundRect">
            <a:avLst>
              <a:gd name="adj" fmla="val 50000"/>
            </a:avLst>
          </a:prstGeom>
          <a:solidFill>
            <a:srgbClr val="3366FF"/>
          </a:solid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3" name="Rounded Rectangle 342"/>
          <p:cNvSpPr/>
          <p:nvPr/>
        </p:nvSpPr>
        <p:spPr>
          <a:xfrm>
            <a:off x="8211730" y="3835655"/>
            <a:ext cx="183527" cy="102580"/>
          </a:xfrm>
          <a:prstGeom prst="roundRect">
            <a:avLst>
              <a:gd name="adj" fmla="val 50000"/>
            </a:avLst>
          </a:prstGeom>
          <a:no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4" name="Rectangle 343"/>
          <p:cNvSpPr/>
          <p:nvPr/>
        </p:nvSpPr>
        <p:spPr>
          <a:xfrm flipH="1">
            <a:off x="8084389" y="3835744"/>
            <a:ext cx="51594" cy="102491"/>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5" name="Rectangle 344"/>
          <p:cNvSpPr/>
          <p:nvPr/>
        </p:nvSpPr>
        <p:spPr>
          <a:xfrm flipH="1">
            <a:off x="8471004" y="3835744"/>
            <a:ext cx="51594" cy="102491"/>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95142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081" y="250768"/>
            <a:ext cx="8151835" cy="685800"/>
          </a:xfrm>
        </p:spPr>
        <p:txBody>
          <a:bodyPr/>
          <a:lstStyle/>
          <a:p>
            <a:r>
              <a:rPr lang="en-US" dirty="0" smtClean="0"/>
              <a:t>Now include +1 and –1</a:t>
            </a:r>
            <a:endParaRPr lang="en-US" dirty="0"/>
          </a:p>
        </p:txBody>
      </p:sp>
      <p:sp>
        <p:nvSpPr>
          <p:cNvPr id="12" name="TextBox 11"/>
          <p:cNvSpPr txBox="1"/>
          <p:nvPr/>
        </p:nvSpPr>
        <p:spPr>
          <a:xfrm>
            <a:off x="2276175" y="4341419"/>
            <a:ext cx="600232" cy="369332"/>
          </a:xfrm>
          <a:prstGeom prst="rect">
            <a:avLst/>
          </a:prstGeom>
          <a:noFill/>
        </p:spPr>
        <p:txBody>
          <a:bodyPr wrap="none" rtlCol="0">
            <a:spAutoFit/>
          </a:bodyPr>
          <a:lstStyle/>
          <a:p>
            <a:pPr algn="ctr"/>
            <a:r>
              <a:rPr lang="en-US" b="1" dirty="0" smtClean="0">
                <a:solidFill>
                  <a:srgbClr val="72FFFF"/>
                </a:solidFill>
                <a:latin typeface="Courier"/>
                <a:cs typeface="Courier"/>
              </a:rPr>
              <a:t>000</a:t>
            </a:r>
            <a:endParaRPr lang="en-US" b="1" dirty="0">
              <a:solidFill>
                <a:srgbClr val="72FFFF"/>
              </a:solidFill>
              <a:latin typeface="Courier"/>
              <a:cs typeface="Courier"/>
            </a:endParaRPr>
          </a:p>
        </p:txBody>
      </p:sp>
      <p:sp>
        <p:nvSpPr>
          <p:cNvPr id="13" name="TextBox 12"/>
          <p:cNvSpPr txBox="1"/>
          <p:nvPr/>
        </p:nvSpPr>
        <p:spPr>
          <a:xfrm>
            <a:off x="4069372" y="2622205"/>
            <a:ext cx="600232" cy="369332"/>
          </a:xfrm>
          <a:prstGeom prst="rect">
            <a:avLst/>
          </a:prstGeom>
          <a:noFill/>
        </p:spPr>
        <p:txBody>
          <a:bodyPr wrap="none" rtlCol="0">
            <a:spAutoFit/>
          </a:bodyPr>
          <a:lstStyle/>
          <a:p>
            <a:pPr algn="ctr"/>
            <a:r>
              <a:rPr lang="en-US" b="1" dirty="0" smtClean="0">
                <a:solidFill>
                  <a:srgbClr val="72FFFF"/>
                </a:solidFill>
                <a:latin typeface="Courier"/>
                <a:cs typeface="Courier"/>
              </a:rPr>
              <a:t>010</a:t>
            </a:r>
            <a:endParaRPr lang="en-US" b="1" dirty="0">
              <a:solidFill>
                <a:srgbClr val="72FFFF"/>
              </a:solidFill>
              <a:latin typeface="Courier"/>
              <a:cs typeface="Courier"/>
            </a:endParaRPr>
          </a:p>
        </p:txBody>
      </p:sp>
      <p:sp>
        <p:nvSpPr>
          <p:cNvPr id="17" name="TextBox 16"/>
          <p:cNvSpPr txBox="1"/>
          <p:nvPr/>
        </p:nvSpPr>
        <p:spPr>
          <a:xfrm>
            <a:off x="2276175" y="917876"/>
            <a:ext cx="600232" cy="369332"/>
          </a:xfrm>
          <a:prstGeom prst="rect">
            <a:avLst/>
          </a:prstGeom>
          <a:noFill/>
        </p:spPr>
        <p:txBody>
          <a:bodyPr wrap="none" rtlCol="0">
            <a:spAutoFit/>
          </a:bodyPr>
          <a:lstStyle/>
          <a:p>
            <a:pPr algn="ctr"/>
            <a:r>
              <a:rPr lang="en-US" b="1" dirty="0" smtClean="0">
                <a:solidFill>
                  <a:srgbClr val="72FFFF"/>
                </a:solidFill>
                <a:latin typeface="Courier"/>
                <a:cs typeface="Courier"/>
              </a:rPr>
              <a:t>100</a:t>
            </a:r>
            <a:endParaRPr lang="en-US" b="1" dirty="0">
              <a:solidFill>
                <a:srgbClr val="72FFFF"/>
              </a:solidFill>
              <a:latin typeface="Courier"/>
              <a:cs typeface="Courier"/>
            </a:endParaRPr>
          </a:p>
        </p:txBody>
      </p:sp>
      <p:sp>
        <p:nvSpPr>
          <p:cNvPr id="18" name="TextBox 17"/>
          <p:cNvSpPr txBox="1"/>
          <p:nvPr/>
        </p:nvSpPr>
        <p:spPr>
          <a:xfrm>
            <a:off x="439084" y="2622205"/>
            <a:ext cx="600232" cy="369332"/>
          </a:xfrm>
          <a:prstGeom prst="rect">
            <a:avLst/>
          </a:prstGeom>
          <a:noFill/>
        </p:spPr>
        <p:txBody>
          <a:bodyPr wrap="none" rtlCol="0">
            <a:spAutoFit/>
          </a:bodyPr>
          <a:lstStyle/>
          <a:p>
            <a:pPr algn="ctr"/>
            <a:r>
              <a:rPr lang="en-US" b="1" dirty="0" smtClean="0">
                <a:solidFill>
                  <a:srgbClr val="72FFFF"/>
                </a:solidFill>
                <a:latin typeface="Courier"/>
                <a:cs typeface="Courier"/>
              </a:rPr>
              <a:t>110</a:t>
            </a:r>
            <a:endParaRPr lang="en-US" b="1" dirty="0">
              <a:solidFill>
                <a:srgbClr val="72FFFF"/>
              </a:solidFill>
              <a:latin typeface="Courier"/>
              <a:cs typeface="Courier"/>
            </a:endParaRPr>
          </a:p>
        </p:txBody>
      </p:sp>
      <p:sp>
        <p:nvSpPr>
          <p:cNvPr id="19" name="TextBox 18"/>
          <p:cNvSpPr txBox="1"/>
          <p:nvPr/>
        </p:nvSpPr>
        <p:spPr>
          <a:xfrm>
            <a:off x="4877730" y="1480350"/>
            <a:ext cx="4117111" cy="2246769"/>
          </a:xfrm>
          <a:prstGeom prst="rect">
            <a:avLst/>
          </a:prstGeom>
          <a:noFill/>
        </p:spPr>
        <p:txBody>
          <a:bodyPr wrap="square" rtlCol="0">
            <a:spAutoFit/>
          </a:bodyPr>
          <a:lstStyle/>
          <a:p>
            <a:r>
              <a:rPr lang="en-US" sz="2800" dirty="0" smtClean="0"/>
              <a:t>The SORN is 8 bits long.</a:t>
            </a:r>
          </a:p>
          <a:p>
            <a:endParaRPr lang="en-US" sz="2800" dirty="0" smtClean="0"/>
          </a:p>
          <a:p>
            <a:r>
              <a:rPr lang="en-US" sz="2800" dirty="0" smtClean="0"/>
              <a:t>This is actually enough of a number system to be useful!</a:t>
            </a:r>
            <a:endParaRPr lang="en-US" sz="2800" dirty="0"/>
          </a:p>
        </p:txBody>
      </p:sp>
      <p:sp>
        <p:nvSpPr>
          <p:cNvPr id="20" name="Donut 19"/>
          <p:cNvSpPr/>
          <p:nvPr/>
        </p:nvSpPr>
        <p:spPr>
          <a:xfrm>
            <a:off x="1110326" y="1388071"/>
            <a:ext cx="2905526" cy="2905526"/>
          </a:xfrm>
          <a:prstGeom prst="donut">
            <a:avLst>
              <a:gd name="adj" fmla="val 1387"/>
            </a:avLst>
          </a:prstGeom>
          <a:ln>
            <a:solidFill>
              <a:srgbClr val="C1F944"/>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1" name="TextBox 20"/>
          <p:cNvSpPr txBox="1"/>
          <p:nvPr/>
        </p:nvSpPr>
        <p:spPr>
          <a:xfrm>
            <a:off x="2339161" y="1397196"/>
            <a:ext cx="508272" cy="400110"/>
          </a:xfrm>
          <a:prstGeom prst="rect">
            <a:avLst/>
          </a:prstGeom>
          <a:noFill/>
          <a:effectLst/>
        </p:spPr>
        <p:txBody>
          <a:bodyPr wrap="none" rtlCol="0">
            <a:spAutoFit/>
          </a:bodyPr>
          <a:lstStyle/>
          <a:p>
            <a:pPr algn="ctr"/>
            <a:r>
              <a:rPr lang="en-US" sz="2000" dirty="0" smtClean="0">
                <a:solidFill>
                  <a:srgbClr val="A5FF08"/>
                </a:solidFill>
                <a:latin typeface="Symbol" charset="2"/>
                <a:cs typeface="Symbol" charset="2"/>
              </a:rPr>
              <a:t>±∞</a:t>
            </a:r>
            <a:endParaRPr lang="en-US" sz="2000" dirty="0">
              <a:solidFill>
                <a:srgbClr val="A5FF08"/>
              </a:solidFill>
              <a:latin typeface="Symbol" charset="2"/>
              <a:cs typeface="Symbol" charset="2"/>
            </a:endParaRPr>
          </a:p>
        </p:txBody>
      </p:sp>
      <p:sp>
        <p:nvSpPr>
          <p:cNvPr id="22" name="TextBox 21"/>
          <p:cNvSpPr txBox="1"/>
          <p:nvPr/>
        </p:nvSpPr>
        <p:spPr>
          <a:xfrm>
            <a:off x="2419838" y="3779370"/>
            <a:ext cx="312906" cy="400110"/>
          </a:xfrm>
          <a:prstGeom prst="rect">
            <a:avLst/>
          </a:prstGeom>
          <a:noFill/>
          <a:effectLst/>
        </p:spPr>
        <p:txBody>
          <a:bodyPr wrap="none" rtlCol="0">
            <a:spAutoFit/>
          </a:bodyPr>
          <a:lstStyle/>
          <a:p>
            <a:pPr algn="ctr"/>
            <a:r>
              <a:rPr lang="en-US" sz="2000" dirty="0" smtClean="0">
                <a:solidFill>
                  <a:srgbClr val="A5FF08"/>
                </a:solidFill>
                <a:latin typeface="Symbol" charset="2"/>
                <a:cs typeface="Symbol" charset="2"/>
              </a:rPr>
              <a:t>0</a:t>
            </a:r>
            <a:endParaRPr lang="en-US" sz="2000" dirty="0">
              <a:solidFill>
                <a:srgbClr val="A5FF08"/>
              </a:solidFill>
              <a:latin typeface="Symbol" charset="2"/>
              <a:cs typeface="Symbol" charset="2"/>
            </a:endParaRPr>
          </a:p>
        </p:txBody>
      </p:sp>
      <p:sp>
        <p:nvSpPr>
          <p:cNvPr id="23" name="TextBox 22"/>
          <p:cNvSpPr txBox="1"/>
          <p:nvPr/>
        </p:nvSpPr>
        <p:spPr>
          <a:xfrm>
            <a:off x="3560709" y="2652983"/>
            <a:ext cx="269004" cy="307777"/>
          </a:xfrm>
          <a:prstGeom prst="rect">
            <a:avLst/>
          </a:prstGeom>
          <a:noFill/>
          <a:effectLst/>
        </p:spPr>
        <p:txBody>
          <a:bodyPr wrap="none" lIns="0" tIns="0" rIns="0" bIns="0" rtlCol="0" anchor="ctr" anchorCtr="1">
            <a:spAutoFit/>
          </a:bodyPr>
          <a:lstStyle/>
          <a:p>
            <a:pPr algn="ctr"/>
            <a:r>
              <a:rPr lang="en-US" sz="2000" dirty="0" smtClean="0">
                <a:solidFill>
                  <a:srgbClr val="A5FF08"/>
                </a:solidFill>
                <a:latin typeface="Symbol" charset="2"/>
                <a:cs typeface="Symbol" charset="2"/>
              </a:rPr>
              <a:t>+1</a:t>
            </a:r>
            <a:endParaRPr lang="en-US" sz="2000" dirty="0">
              <a:solidFill>
                <a:srgbClr val="A5FF08"/>
              </a:solidFill>
              <a:latin typeface="Symbol" charset="2"/>
              <a:cs typeface="Symbol" charset="2"/>
            </a:endParaRPr>
          </a:p>
        </p:txBody>
      </p:sp>
      <p:sp>
        <p:nvSpPr>
          <p:cNvPr id="25" name="Oval 24"/>
          <p:cNvSpPr/>
          <p:nvPr/>
        </p:nvSpPr>
        <p:spPr>
          <a:xfrm>
            <a:off x="2484010" y="4181426"/>
            <a:ext cx="184563" cy="184561"/>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2484010" y="1295789"/>
            <a:ext cx="184563" cy="184561"/>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Freeform 26"/>
          <p:cNvSpPr/>
          <p:nvPr/>
        </p:nvSpPr>
        <p:spPr>
          <a:xfrm>
            <a:off x="2659668" y="1329110"/>
            <a:ext cx="308512" cy="239437"/>
          </a:xfrm>
          <a:custGeom>
            <a:avLst/>
            <a:gdLst>
              <a:gd name="connsiteX0" fmla="*/ 167366 w 219873"/>
              <a:gd name="connsiteY0" fmla="*/ 170644 h 170644"/>
              <a:gd name="connsiteX1" fmla="*/ 0 w 219873"/>
              <a:gd name="connsiteY1" fmla="*/ 52506 h 170644"/>
              <a:gd name="connsiteX2" fmla="*/ 219873 w 219873"/>
              <a:gd name="connsiteY2" fmla="*/ 0 h 170644"/>
              <a:gd name="connsiteX3" fmla="*/ 150957 w 219873"/>
              <a:gd name="connsiteY3" fmla="*/ 78759 h 170644"/>
              <a:gd name="connsiteX4" fmla="*/ 167366 w 219873"/>
              <a:gd name="connsiteY4" fmla="*/ 170644 h 170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873" h="170644">
                <a:moveTo>
                  <a:pt x="167366" y="170644"/>
                </a:moveTo>
                <a:lnTo>
                  <a:pt x="0" y="52506"/>
                </a:lnTo>
                <a:lnTo>
                  <a:pt x="219873" y="0"/>
                </a:lnTo>
                <a:lnTo>
                  <a:pt x="150957" y="78759"/>
                </a:lnTo>
                <a:lnTo>
                  <a:pt x="167366" y="170644"/>
                </a:lnTo>
                <a:close/>
              </a:path>
            </a:pathLst>
          </a:cu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Freeform 27"/>
          <p:cNvSpPr/>
          <p:nvPr/>
        </p:nvSpPr>
        <p:spPr>
          <a:xfrm flipH="1">
            <a:off x="2193543" y="1326615"/>
            <a:ext cx="308512" cy="239437"/>
          </a:xfrm>
          <a:custGeom>
            <a:avLst/>
            <a:gdLst>
              <a:gd name="connsiteX0" fmla="*/ 167366 w 219873"/>
              <a:gd name="connsiteY0" fmla="*/ 170644 h 170644"/>
              <a:gd name="connsiteX1" fmla="*/ 0 w 219873"/>
              <a:gd name="connsiteY1" fmla="*/ 52506 h 170644"/>
              <a:gd name="connsiteX2" fmla="*/ 219873 w 219873"/>
              <a:gd name="connsiteY2" fmla="*/ 0 h 170644"/>
              <a:gd name="connsiteX3" fmla="*/ 150957 w 219873"/>
              <a:gd name="connsiteY3" fmla="*/ 78759 h 170644"/>
              <a:gd name="connsiteX4" fmla="*/ 167366 w 219873"/>
              <a:gd name="connsiteY4" fmla="*/ 170644 h 170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873" h="170644">
                <a:moveTo>
                  <a:pt x="167366" y="170644"/>
                </a:moveTo>
                <a:lnTo>
                  <a:pt x="0" y="52506"/>
                </a:lnTo>
                <a:lnTo>
                  <a:pt x="219873" y="0"/>
                </a:lnTo>
                <a:lnTo>
                  <a:pt x="150957" y="78759"/>
                </a:lnTo>
                <a:lnTo>
                  <a:pt x="167366" y="170644"/>
                </a:lnTo>
                <a:close/>
              </a:path>
            </a:pathLst>
          </a:cu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1324122" y="2652983"/>
            <a:ext cx="257482" cy="307777"/>
          </a:xfrm>
          <a:prstGeom prst="rect">
            <a:avLst/>
          </a:prstGeom>
          <a:noFill/>
          <a:effectLst/>
        </p:spPr>
        <p:txBody>
          <a:bodyPr wrap="none" lIns="0" tIns="0" rIns="0" bIns="0" rtlCol="0" anchor="ctr" anchorCtr="1">
            <a:spAutoFit/>
          </a:bodyPr>
          <a:lstStyle/>
          <a:p>
            <a:pPr algn="ctr"/>
            <a:r>
              <a:rPr lang="en-US" sz="2000" dirty="0" smtClean="0">
                <a:solidFill>
                  <a:srgbClr val="A5FF08"/>
                </a:solidFill>
                <a:latin typeface="Symbol" charset="2"/>
                <a:cs typeface="Symbol" charset="2"/>
              </a:rPr>
              <a:t>–1</a:t>
            </a:r>
            <a:endParaRPr lang="en-US" sz="2000" dirty="0">
              <a:solidFill>
                <a:srgbClr val="A5FF08"/>
              </a:solidFill>
              <a:latin typeface="Symbol" charset="2"/>
              <a:cs typeface="Symbol" charset="2"/>
            </a:endParaRPr>
          </a:p>
        </p:txBody>
      </p:sp>
      <p:sp>
        <p:nvSpPr>
          <p:cNvPr id="24" name="TextBox 23"/>
          <p:cNvSpPr txBox="1"/>
          <p:nvPr/>
        </p:nvSpPr>
        <p:spPr>
          <a:xfrm>
            <a:off x="3579750" y="3860231"/>
            <a:ext cx="600232" cy="369332"/>
          </a:xfrm>
          <a:prstGeom prst="rect">
            <a:avLst/>
          </a:prstGeom>
          <a:noFill/>
        </p:spPr>
        <p:txBody>
          <a:bodyPr wrap="none" rtlCol="0">
            <a:spAutoFit/>
          </a:bodyPr>
          <a:lstStyle/>
          <a:p>
            <a:pPr algn="ctr"/>
            <a:r>
              <a:rPr lang="en-US" b="1" dirty="0" smtClean="0">
                <a:solidFill>
                  <a:srgbClr val="72FFFF"/>
                </a:solidFill>
                <a:latin typeface="Courier"/>
                <a:cs typeface="Courier"/>
              </a:rPr>
              <a:t>001</a:t>
            </a:r>
            <a:endParaRPr lang="en-US" b="1" dirty="0">
              <a:solidFill>
                <a:srgbClr val="72FFFF"/>
              </a:solidFill>
              <a:latin typeface="Courier"/>
              <a:cs typeface="Courier"/>
            </a:endParaRPr>
          </a:p>
        </p:txBody>
      </p:sp>
      <p:sp>
        <p:nvSpPr>
          <p:cNvPr id="29" name="TextBox 28"/>
          <p:cNvSpPr txBox="1"/>
          <p:nvPr/>
        </p:nvSpPr>
        <p:spPr>
          <a:xfrm>
            <a:off x="933876" y="3827192"/>
            <a:ext cx="600232" cy="369332"/>
          </a:xfrm>
          <a:prstGeom prst="rect">
            <a:avLst/>
          </a:prstGeom>
          <a:noFill/>
        </p:spPr>
        <p:txBody>
          <a:bodyPr wrap="none" rtlCol="0">
            <a:spAutoFit/>
          </a:bodyPr>
          <a:lstStyle/>
          <a:p>
            <a:pPr algn="ctr"/>
            <a:r>
              <a:rPr lang="en-US" b="1" dirty="0" smtClean="0">
                <a:solidFill>
                  <a:srgbClr val="72FFFF"/>
                </a:solidFill>
                <a:latin typeface="Courier"/>
                <a:cs typeface="Courier"/>
              </a:rPr>
              <a:t>111</a:t>
            </a:r>
            <a:endParaRPr lang="en-US" b="1" dirty="0">
              <a:solidFill>
                <a:srgbClr val="72FFFF"/>
              </a:solidFill>
              <a:latin typeface="Courier"/>
              <a:cs typeface="Courier"/>
            </a:endParaRPr>
          </a:p>
        </p:txBody>
      </p:sp>
      <p:sp>
        <p:nvSpPr>
          <p:cNvPr id="30" name="TextBox 29"/>
          <p:cNvSpPr txBox="1"/>
          <p:nvPr/>
        </p:nvSpPr>
        <p:spPr>
          <a:xfrm>
            <a:off x="3579750" y="1472100"/>
            <a:ext cx="600232" cy="369332"/>
          </a:xfrm>
          <a:prstGeom prst="rect">
            <a:avLst/>
          </a:prstGeom>
          <a:noFill/>
        </p:spPr>
        <p:txBody>
          <a:bodyPr wrap="none" rtlCol="0">
            <a:spAutoFit/>
          </a:bodyPr>
          <a:lstStyle/>
          <a:p>
            <a:pPr algn="ctr"/>
            <a:r>
              <a:rPr lang="en-US" b="1" dirty="0" smtClean="0">
                <a:solidFill>
                  <a:srgbClr val="72FFFF"/>
                </a:solidFill>
                <a:latin typeface="Courier"/>
                <a:cs typeface="Courier"/>
              </a:rPr>
              <a:t>011</a:t>
            </a:r>
            <a:endParaRPr lang="en-US" b="1" dirty="0">
              <a:solidFill>
                <a:srgbClr val="72FFFF"/>
              </a:solidFill>
              <a:latin typeface="Courier"/>
              <a:cs typeface="Courier"/>
            </a:endParaRPr>
          </a:p>
        </p:txBody>
      </p:sp>
      <p:sp>
        <p:nvSpPr>
          <p:cNvPr id="32" name="TextBox 31"/>
          <p:cNvSpPr txBox="1"/>
          <p:nvPr/>
        </p:nvSpPr>
        <p:spPr>
          <a:xfrm>
            <a:off x="926898" y="1473951"/>
            <a:ext cx="600232" cy="369332"/>
          </a:xfrm>
          <a:prstGeom prst="rect">
            <a:avLst/>
          </a:prstGeom>
          <a:noFill/>
        </p:spPr>
        <p:txBody>
          <a:bodyPr wrap="none" rtlCol="0">
            <a:spAutoFit/>
          </a:bodyPr>
          <a:lstStyle/>
          <a:p>
            <a:pPr algn="ctr"/>
            <a:r>
              <a:rPr lang="en-US" b="1" dirty="0" smtClean="0">
                <a:solidFill>
                  <a:srgbClr val="72FFFF"/>
                </a:solidFill>
                <a:latin typeface="Courier"/>
                <a:cs typeface="Courier"/>
              </a:rPr>
              <a:t>101</a:t>
            </a:r>
            <a:endParaRPr lang="en-US" b="1" dirty="0">
              <a:solidFill>
                <a:srgbClr val="72FFFF"/>
              </a:solidFill>
              <a:latin typeface="Courier"/>
              <a:cs typeface="Courier"/>
            </a:endParaRPr>
          </a:p>
        </p:txBody>
      </p:sp>
      <p:sp>
        <p:nvSpPr>
          <p:cNvPr id="33" name="Oval 32"/>
          <p:cNvSpPr/>
          <p:nvPr/>
        </p:nvSpPr>
        <p:spPr>
          <a:xfrm>
            <a:off x="3902636" y="2714591"/>
            <a:ext cx="184563" cy="184561"/>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1030770" y="2714591"/>
            <a:ext cx="184563" cy="184561"/>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p:cNvSpPr txBox="1"/>
          <p:nvPr/>
        </p:nvSpPr>
        <p:spPr>
          <a:xfrm>
            <a:off x="2994102" y="3407353"/>
            <a:ext cx="676087" cy="400110"/>
          </a:xfrm>
          <a:prstGeom prst="rect">
            <a:avLst/>
          </a:prstGeom>
          <a:noFill/>
          <a:effectLst/>
        </p:spPr>
        <p:txBody>
          <a:bodyPr wrap="none" rtlCol="0">
            <a:spAutoFit/>
          </a:bodyPr>
          <a:lstStyle/>
          <a:p>
            <a:pPr algn="ctr"/>
            <a:r>
              <a:rPr lang="en-US" sz="2000" dirty="0" smtClean="0">
                <a:solidFill>
                  <a:srgbClr val="A5FF08"/>
                </a:solidFill>
                <a:latin typeface="Symbol" charset="2"/>
                <a:cs typeface="Symbol" charset="2"/>
              </a:rPr>
              <a:t>(0,1)</a:t>
            </a:r>
            <a:endParaRPr lang="en-US" sz="2000" dirty="0">
              <a:solidFill>
                <a:srgbClr val="A5FF08"/>
              </a:solidFill>
              <a:latin typeface="Symbol" charset="2"/>
              <a:cs typeface="Symbol" charset="2"/>
            </a:endParaRPr>
          </a:p>
        </p:txBody>
      </p:sp>
      <p:sp>
        <p:nvSpPr>
          <p:cNvPr id="36" name="TextBox 35"/>
          <p:cNvSpPr txBox="1"/>
          <p:nvPr/>
        </p:nvSpPr>
        <p:spPr>
          <a:xfrm>
            <a:off x="2881976" y="1801790"/>
            <a:ext cx="788488" cy="400110"/>
          </a:xfrm>
          <a:prstGeom prst="rect">
            <a:avLst/>
          </a:prstGeom>
          <a:noFill/>
          <a:effectLst/>
        </p:spPr>
        <p:txBody>
          <a:bodyPr wrap="square" rtlCol="0">
            <a:spAutoFit/>
          </a:bodyPr>
          <a:lstStyle/>
          <a:p>
            <a:pPr algn="ctr"/>
            <a:r>
              <a:rPr lang="en-US" sz="2000" dirty="0" smtClean="0">
                <a:solidFill>
                  <a:srgbClr val="A5FF08"/>
                </a:solidFill>
                <a:latin typeface="Symbol" charset="2"/>
                <a:cs typeface="Symbol" charset="2"/>
              </a:rPr>
              <a:t>(1,∞)</a:t>
            </a:r>
            <a:endParaRPr lang="en-US" sz="2000" dirty="0">
              <a:solidFill>
                <a:srgbClr val="A5FF08"/>
              </a:solidFill>
              <a:latin typeface="Symbol" charset="2"/>
              <a:cs typeface="Symbol" charset="2"/>
            </a:endParaRPr>
          </a:p>
        </p:txBody>
      </p:sp>
      <p:sp>
        <p:nvSpPr>
          <p:cNvPr id="37" name="TextBox 36"/>
          <p:cNvSpPr txBox="1"/>
          <p:nvPr/>
        </p:nvSpPr>
        <p:spPr>
          <a:xfrm>
            <a:off x="1478284" y="1801790"/>
            <a:ext cx="999642" cy="400110"/>
          </a:xfrm>
          <a:prstGeom prst="rect">
            <a:avLst/>
          </a:prstGeom>
          <a:noFill/>
          <a:effectLst/>
        </p:spPr>
        <p:txBody>
          <a:bodyPr wrap="square" rtlCol="0">
            <a:spAutoFit/>
          </a:bodyPr>
          <a:lstStyle/>
          <a:p>
            <a:pPr algn="ctr"/>
            <a:r>
              <a:rPr lang="en-US" sz="2000" dirty="0" smtClean="0">
                <a:solidFill>
                  <a:srgbClr val="A5FF08"/>
                </a:solidFill>
                <a:latin typeface="Symbol" charset="2"/>
                <a:cs typeface="Symbol" charset="2"/>
              </a:rPr>
              <a:t>(–∞,–1)</a:t>
            </a:r>
            <a:endParaRPr lang="en-US" sz="2000" dirty="0">
              <a:solidFill>
                <a:srgbClr val="A5FF08"/>
              </a:solidFill>
              <a:latin typeface="Symbol" charset="2"/>
              <a:cs typeface="Symbol" charset="2"/>
            </a:endParaRPr>
          </a:p>
        </p:txBody>
      </p:sp>
      <p:sp>
        <p:nvSpPr>
          <p:cNvPr id="38" name="TextBox 37"/>
          <p:cNvSpPr txBox="1"/>
          <p:nvPr/>
        </p:nvSpPr>
        <p:spPr>
          <a:xfrm>
            <a:off x="1437504" y="3407353"/>
            <a:ext cx="872949" cy="400110"/>
          </a:xfrm>
          <a:prstGeom prst="rect">
            <a:avLst/>
          </a:prstGeom>
          <a:noFill/>
          <a:effectLst/>
        </p:spPr>
        <p:txBody>
          <a:bodyPr wrap="square" rtlCol="0">
            <a:spAutoFit/>
          </a:bodyPr>
          <a:lstStyle/>
          <a:p>
            <a:pPr algn="ctr"/>
            <a:r>
              <a:rPr lang="en-US" sz="2000" dirty="0" smtClean="0">
                <a:solidFill>
                  <a:srgbClr val="A5FF08"/>
                </a:solidFill>
                <a:latin typeface="Symbol" charset="2"/>
                <a:cs typeface="Symbol" charset="2"/>
              </a:rPr>
              <a:t>(–1,0)</a:t>
            </a:r>
            <a:endParaRPr lang="en-US" sz="2000" dirty="0">
              <a:solidFill>
                <a:srgbClr val="A5FF08"/>
              </a:solidFill>
              <a:latin typeface="Symbol" charset="2"/>
              <a:cs typeface="Symbol" charset="2"/>
            </a:endParaRPr>
          </a:p>
        </p:txBody>
      </p:sp>
    </p:spTree>
    <p:extLst>
      <p:ext uri="{BB962C8B-B14F-4D97-AF65-F5344CB8AC3E}">
        <p14:creationId xmlns:p14="http://schemas.microsoft.com/office/powerpoint/2010/main" val="144330551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Elemental.thmx</Template>
  <TotalTime>4719</TotalTime>
  <Words>10496</Words>
  <Application>Microsoft Macintosh PowerPoint</Application>
  <PresentationFormat>On-screen Show (16:9)</PresentationFormat>
  <Paragraphs>716</Paragraphs>
  <Slides>35</Slides>
  <Notes>35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Elemental</vt:lpstr>
      <vt:lpstr>A Radical Approach to Computation with Real Numbers</vt:lpstr>
      <vt:lpstr>Break completely from IEEE 754 floats and gain:</vt:lpstr>
      <vt:lpstr>All projective reals, using 2 bits</vt:lpstr>
      <vt:lpstr>Linear depiction</vt:lpstr>
      <vt:lpstr>Absence-Presence Bits</vt:lpstr>
      <vt:lpstr>Sets become numeric quantities</vt:lpstr>
      <vt:lpstr>No more “Not a Number”</vt:lpstr>
      <vt:lpstr>Op tables need only be 4x4</vt:lpstr>
      <vt:lpstr>Now include +1 and –1</vt:lpstr>
      <vt:lpstr>Example: Robotic Arm Kinematics</vt:lpstr>
      <vt:lpstr>“Try everything”… in 12 dimensions</vt:lpstr>
      <vt:lpstr>One option: more powers of 2</vt:lpstr>
      <vt:lpstr>Note: sign bit is in the usual place</vt:lpstr>
      <vt:lpstr>Negation is trivial</vt:lpstr>
      <vt:lpstr>A new notation: Unary “/”</vt:lpstr>
      <vt:lpstr>Reciprocation is trivial, too!</vt:lpstr>
      <vt:lpstr>The last bit serves as the ubit</vt:lpstr>
      <vt:lpstr>Back to kinematics, with exact 2k</vt:lpstr>
      <vt:lpstr>Make a second pass</vt:lpstr>
      <vt:lpstr>A third pass allows robot decision</vt:lpstr>
      <vt:lpstr>Unums II</vt:lpstr>
      <vt:lpstr>Time to get serious</vt:lpstr>
      <vt:lpstr>Reciprocal closure cures wobbling precision</vt:lpstr>
      <vt:lpstr>PowerPoint Presentation</vt:lpstr>
      <vt:lpstr>PowerPoint Presentation</vt:lpstr>
      <vt:lpstr>8-bit unum means 256-bit SORN</vt:lpstr>
      <vt:lpstr>16-bit SORN for + – × ÷ ops</vt:lpstr>
      <vt:lpstr>Table look-up background</vt:lpstr>
      <vt:lpstr>Table look-up requires ROM</vt:lpstr>
      <vt:lpstr>Cost of + – × ÷ tables</vt:lpstr>
      <vt:lpstr>What about, you know, decent precision? Is 3 decimals enough?</vt:lpstr>
      <vt:lpstr>Answer: 10 orders of magnitude</vt:lpstr>
      <vt:lpstr>IEEE Intervals vs. SORNs</vt:lpstr>
      <vt:lpstr>Future Directions</vt:lpstr>
      <vt:lpstr>Summary</vt:lpstr>
    </vt:vector>
  </TitlesOfParts>
  <Company>Massively Parallel Technologies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Radical Approach to Computation with Real Numbers</dc:title>
  <dc:creator>John Gustafson</dc:creator>
  <cp:lastModifiedBy>John Gustafson</cp:lastModifiedBy>
  <cp:revision>203</cp:revision>
  <dcterms:created xsi:type="dcterms:W3CDTF">2016-02-03T05:10:23Z</dcterms:created>
  <dcterms:modified xsi:type="dcterms:W3CDTF">2016-02-25T22:21:55Z</dcterms:modified>
</cp:coreProperties>
</file>